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68" r:id="rId3"/>
    <p:sldId id="274" r:id="rId4"/>
    <p:sldId id="289" r:id="rId5"/>
    <p:sldId id="271" r:id="rId6"/>
    <p:sldId id="288" r:id="rId7"/>
    <p:sldId id="282" r:id="rId8"/>
    <p:sldId id="283" r:id="rId9"/>
    <p:sldId id="284" r:id="rId10"/>
    <p:sldId id="290" r:id="rId11"/>
    <p:sldId id="285" r:id="rId12"/>
    <p:sldId id="262" r:id="rId13"/>
    <p:sldId id="275" r:id="rId14"/>
    <p:sldId id="258" r:id="rId15"/>
    <p:sldId id="263" r:id="rId16"/>
    <p:sldId id="264" r:id="rId17"/>
    <p:sldId id="287" r:id="rId18"/>
    <p:sldId id="278" r:id="rId19"/>
    <p:sldId id="265" r:id="rId20"/>
    <p:sldId id="277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F5A88-A1DF-4DEC-A497-EEF7A6E8373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F8B7D-370E-4F26-A4D7-2DDBF7895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30E35-65F0-4134-B5BE-A758B59C846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796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0D90-CA1A-4348-B639-58ABFB31E6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EC245-CEE3-44C8-90D9-E200D27202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8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3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2FF5-A493-4859-BE4A-189E6D16D92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020F-D1B6-4E92-B08D-965FD70C5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henrietta lacks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tbyl.net/wp-content/uploads/2015/03/henrie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16" y="-36748"/>
            <a:ext cx="4576084" cy="689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9686" y="680357"/>
            <a:ext cx="8980714" cy="5426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4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346" y="304801"/>
            <a:ext cx="10732567" cy="647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1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in proces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9" y="396783"/>
            <a:ext cx="5576525" cy="2511880"/>
          </a:xfrm>
          <a:prstGeom prst="rect">
            <a:avLst/>
          </a:prstGeom>
          <a:noFill/>
        </p:spPr>
      </p:pic>
      <p:pic>
        <p:nvPicPr>
          <p:cNvPr id="3" name="Picture 2" descr="Description: DSCN6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9" y="3027543"/>
            <a:ext cx="5576525" cy="337924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63" y="2997807"/>
            <a:ext cx="4545305" cy="340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9657" y="533400"/>
            <a:ext cx="58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Cannibalism as a source </a:t>
            </a:r>
            <a:endParaRPr lang="en-US" sz="3600" b="1" dirty="0" smtClean="0"/>
          </a:p>
          <a:p>
            <a:r>
              <a:rPr lang="en-US" sz="3600" b="1" dirty="0"/>
              <a:t>o</a:t>
            </a:r>
            <a:r>
              <a:rPr lang="en-US" sz="3600" b="1" dirty="0" smtClean="0"/>
              <a:t>f fuel for </a:t>
            </a:r>
            <a:r>
              <a:rPr lang="en-US" sz="3600" b="1" dirty="0" smtClean="0"/>
              <a:t>tumor </a:t>
            </a:r>
            <a:r>
              <a:rPr lang="en-US" sz="3600" b="1" dirty="0" smtClean="0"/>
              <a:t>growth?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41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2" y="274320"/>
            <a:ext cx="11645653" cy="62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sorense\Desktop\endo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12284"/>
            <a:ext cx="5533834" cy="81534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sorense\Desktop\end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04" y="-1081516"/>
            <a:ext cx="5106627" cy="815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3494314" y="1894114"/>
            <a:ext cx="533400" cy="185057"/>
          </a:xfrm>
          <a:custGeom>
            <a:avLst/>
            <a:gdLst>
              <a:gd name="connsiteX0" fmla="*/ 0 w 533400"/>
              <a:gd name="connsiteY0" fmla="*/ 185057 h 185057"/>
              <a:gd name="connsiteX1" fmla="*/ 54429 w 533400"/>
              <a:gd name="connsiteY1" fmla="*/ 163286 h 185057"/>
              <a:gd name="connsiteX2" fmla="*/ 87086 w 533400"/>
              <a:gd name="connsiteY2" fmla="*/ 152400 h 185057"/>
              <a:gd name="connsiteX3" fmla="*/ 141515 w 533400"/>
              <a:gd name="connsiteY3" fmla="*/ 97972 h 185057"/>
              <a:gd name="connsiteX4" fmla="*/ 163286 w 533400"/>
              <a:gd name="connsiteY4" fmla="*/ 76200 h 185057"/>
              <a:gd name="connsiteX5" fmla="*/ 239486 w 533400"/>
              <a:gd name="connsiteY5" fmla="*/ 65315 h 185057"/>
              <a:gd name="connsiteX6" fmla="*/ 435429 w 533400"/>
              <a:gd name="connsiteY6" fmla="*/ 43543 h 185057"/>
              <a:gd name="connsiteX7" fmla="*/ 511629 w 533400"/>
              <a:gd name="connsiteY7" fmla="*/ 21772 h 185057"/>
              <a:gd name="connsiteX8" fmla="*/ 533400 w 533400"/>
              <a:gd name="connsiteY8" fmla="*/ 0 h 18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185057">
                <a:moveTo>
                  <a:pt x="0" y="185057"/>
                </a:moveTo>
                <a:cubicBezTo>
                  <a:pt x="18143" y="177800"/>
                  <a:pt x="36133" y="170147"/>
                  <a:pt x="54429" y="163286"/>
                </a:cubicBezTo>
                <a:cubicBezTo>
                  <a:pt x="65173" y="159257"/>
                  <a:pt x="77906" y="159285"/>
                  <a:pt x="87086" y="152400"/>
                </a:cubicBezTo>
                <a:cubicBezTo>
                  <a:pt x="107612" y="137005"/>
                  <a:pt x="123372" y="116115"/>
                  <a:pt x="141515" y="97972"/>
                </a:cubicBezTo>
                <a:cubicBezTo>
                  <a:pt x="148772" y="90715"/>
                  <a:pt x="153126" y="77651"/>
                  <a:pt x="163286" y="76200"/>
                </a:cubicBezTo>
                <a:cubicBezTo>
                  <a:pt x="188686" y="72572"/>
                  <a:pt x="214004" y="68313"/>
                  <a:pt x="239486" y="65315"/>
                </a:cubicBezTo>
                <a:cubicBezTo>
                  <a:pt x="296502" y="58607"/>
                  <a:pt x="377099" y="53265"/>
                  <a:pt x="435429" y="43543"/>
                </a:cubicBezTo>
                <a:cubicBezTo>
                  <a:pt x="462762" y="38987"/>
                  <a:pt x="485749" y="30398"/>
                  <a:pt x="511629" y="21772"/>
                </a:cubicBezTo>
                <a:lnTo>
                  <a:pt x="5334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74571" y="1589314"/>
            <a:ext cx="1621972" cy="161108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4063" y="716689"/>
            <a:ext cx="11403874" cy="5460274"/>
            <a:chOff x="-562562" y="1135401"/>
            <a:chExt cx="10038718" cy="41086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62562" y="1135401"/>
              <a:ext cx="5140912" cy="41086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8350" y="1138427"/>
              <a:ext cx="4897806" cy="41056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306576" y="1401528"/>
              <a:ext cx="613410" cy="35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3849" y="1401513"/>
              <a:ext cx="612775" cy="35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2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189" y="230414"/>
            <a:ext cx="7733393" cy="62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8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23" y="381000"/>
            <a:ext cx="1013219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124223"/>
            <a:ext cx="9810206" cy="66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Only uninhibited investigators use inhibitors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/>
              <a:t>(</a:t>
            </a:r>
            <a:r>
              <a:rPr lang="en-US" b="1" dirty="0"/>
              <a:t>Carl Cori, 1947 Nobel Laureate)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Amiloride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(inhibition of macropinocytosis)</a:t>
            </a:r>
          </a:p>
          <a:p>
            <a:r>
              <a:rPr lang="en-US" sz="3600" b="1" dirty="0" err="1">
                <a:solidFill>
                  <a:srgbClr val="00B050"/>
                </a:solidFill>
              </a:rPr>
              <a:t>Hyaluronate</a:t>
            </a:r>
            <a:r>
              <a:rPr lang="en-US" sz="3600" b="1" dirty="0">
                <a:solidFill>
                  <a:srgbClr val="00B050"/>
                </a:solidFill>
              </a:rPr>
              <a:t> (enhancement of macropinocytosis)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3-methyl adenine (inhibition of autophagy)</a:t>
            </a:r>
          </a:p>
          <a:p>
            <a:r>
              <a:rPr lang="en-US" sz="3600" b="1" dirty="0" err="1" smtClean="0">
                <a:solidFill>
                  <a:srgbClr val="00B050"/>
                </a:solidFill>
              </a:rPr>
              <a:t>Rapamycin</a:t>
            </a:r>
            <a:r>
              <a:rPr lang="en-US" sz="3600" b="1" dirty="0" smtClean="0">
                <a:solidFill>
                  <a:srgbClr val="00B050"/>
                </a:solidFill>
              </a:rPr>
              <a:t> (enhancement of autophagy)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tcc.org/~/media/682555E1D2CE45EBBE60F713C2D3B91D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125186"/>
            <a:ext cx="9514114" cy="71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371475"/>
            <a:ext cx="85439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xx.fbcdn.net/hphotos-xaf1/v/t1.0-9/293980_2015311822092_8378496_n.jpg?oh=cda73935097ee9d0f9c38b96a417d2d3&amp;oe=561BF3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4" y="237682"/>
            <a:ext cx="25622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xx.fbcdn.net/hphotos-xpf1/v/t1.0-9/11013040_10153534068521579_3896681207729950938_n.jpg?oh=af542fddb8b28f4aa6b91f125fe2c726&amp;oe=5617993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65" y="222442"/>
            <a:ext cx="37490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hphotos-xtp1/v/t1.0-9/11535868_10153944531578858_2900340785183198552_n.jpg?oh=f543cb553633f1705b284a0079d0c707&amp;oe=5624ACD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 r="53086" b="-23005"/>
          <a:stretch/>
        </p:blipFill>
        <p:spPr bwMode="auto">
          <a:xfrm>
            <a:off x="3208571" y="237682"/>
            <a:ext cx="2276279" cy="48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content.xx.fbcdn.net/hphotos-xft1/v/t1.0-9/11407038_10206959682656411_8348908814744799455_n.jpg?oh=1e3fa5b0c9b40c407dbab89891b7b547&amp;oe=5618E37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23538"/>
          <a:stretch/>
        </p:blipFill>
        <p:spPr bwMode="auto">
          <a:xfrm>
            <a:off x="9666520" y="234791"/>
            <a:ext cx="2129245" cy="37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350" y="4223656"/>
            <a:ext cx="343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Mary </a:t>
            </a:r>
            <a:r>
              <a:rPr lang="en-US" sz="2400" b="1" dirty="0" err="1" smtClean="0"/>
              <a:t>Fakunle</a:t>
            </a:r>
            <a:r>
              <a:rPr lang="en-US" sz="2400" b="1" dirty="0" smtClean="0"/>
              <a:t>, ’12</a:t>
            </a:r>
          </a:p>
          <a:p>
            <a:r>
              <a:rPr lang="en-US" sz="2400" b="1" dirty="0" smtClean="0"/>
              <a:t>Rutgers, New </a:t>
            </a:r>
            <a:r>
              <a:rPr lang="en-US" sz="2400" b="1" dirty="0"/>
              <a:t>Jersey Medical </a:t>
            </a:r>
            <a:r>
              <a:rPr lang="en-US" sz="2400" b="1" dirty="0" smtClean="0"/>
              <a:t>School, ‘18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48783" y="4191000"/>
            <a:ext cx="2432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Shane Swink, ’13</a:t>
            </a:r>
          </a:p>
          <a:p>
            <a:r>
              <a:rPr lang="en-US" sz="2400" b="1" dirty="0" smtClean="0"/>
              <a:t>Philadelphia College of Osteopathic Medicine, ‘18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91539" y="4190999"/>
            <a:ext cx="361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Mariah Johnson, ’14</a:t>
            </a:r>
          </a:p>
          <a:p>
            <a:r>
              <a:rPr lang="en-US" sz="2400" b="1" dirty="0" smtClean="0"/>
              <a:t>Lab technician.</a:t>
            </a:r>
          </a:p>
          <a:p>
            <a:r>
              <a:rPr lang="en-US" sz="2400" b="1" dirty="0" smtClean="0"/>
              <a:t>Indiana University/Purdue University, Indianapolis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5890" y="419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Stacy Blannett, ‘15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32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524000" y="152401"/>
            <a:ext cx="891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These B16/F10 cells in culture are cancerous!</a:t>
            </a:r>
            <a:endParaRPr lang="en-US" sz="3600" b="1" dirty="0"/>
          </a:p>
          <a:p>
            <a:pPr algn="ctr">
              <a:spcBef>
                <a:spcPct val="50000"/>
              </a:spcBef>
            </a:pPr>
            <a:endParaRPr lang="en-US" sz="3600" b="1" dirty="0"/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678" y="891065"/>
            <a:ext cx="6178041" cy="199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698" y="2998672"/>
            <a:ext cx="6137021" cy="374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10"/>
          <p:cNvSpPr>
            <a:spLocks noChangeShapeType="1"/>
          </p:cNvSpPr>
          <p:nvPr/>
        </p:nvSpPr>
        <p:spPr bwMode="auto">
          <a:xfrm flipH="1">
            <a:off x="5987143" y="2623461"/>
            <a:ext cx="10886" cy="85364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73629"/>
            <a:ext cx="8599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Cancer cells are different from normal cells</a:t>
            </a:r>
          </a:p>
          <a:p>
            <a:endParaRPr lang="en-US" sz="3600" b="1" dirty="0"/>
          </a:p>
          <a:p>
            <a:pPr marL="1257300" lvl="2" indent="-342900">
              <a:buAutoNum type="arabicPeriod"/>
            </a:pPr>
            <a:r>
              <a:rPr lang="en-US" sz="3600" b="1" dirty="0" smtClean="0"/>
              <a:t> Genetically</a:t>
            </a:r>
          </a:p>
          <a:p>
            <a:pPr marL="1257300" lvl="2" indent="-342900">
              <a:buAutoNum type="arabicPeriod"/>
            </a:pPr>
            <a:endParaRPr lang="en-US" sz="3600" b="1" dirty="0" smtClean="0"/>
          </a:p>
          <a:p>
            <a:pPr marL="1257300" lvl="2" indent="-342900">
              <a:buAutoNum type="arabicPeriod"/>
            </a:pPr>
            <a:r>
              <a:rPr lang="en-US" sz="3600" b="1" dirty="0" smtClean="0"/>
              <a:t> Behaviorally</a:t>
            </a:r>
          </a:p>
          <a:p>
            <a:pPr marL="1257300" lvl="2" indent="-342900">
              <a:buAutoNum type="arabicPeriod"/>
            </a:pPr>
            <a:endParaRPr lang="en-US" sz="3600" b="1" dirty="0" smtClean="0"/>
          </a:p>
          <a:p>
            <a:pPr marL="1257300" lvl="2" indent="-342900">
              <a:buAutoNum type="arabicPeriod"/>
            </a:pPr>
            <a:r>
              <a:rPr lang="en-US" sz="3600" b="1" dirty="0" smtClean="0"/>
              <a:t> Metabolically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29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thumb/6/66/Otto_Heinrich_Warburg_%28cropped%29.jpg/220px-Otto_Heinrich_Warburg_%28croppe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1" y="813754"/>
            <a:ext cx="4280657" cy="51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4606" y="1225289"/>
            <a:ext cx="65499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</a:rPr>
              <a:t>warded </a:t>
            </a:r>
            <a:r>
              <a:rPr lang="en-US" sz="3200" dirty="0">
                <a:latin typeface="Arial" panose="020B0604020202020204" pitchFamily="34" charset="0"/>
              </a:rPr>
              <a:t>the </a:t>
            </a:r>
            <a:r>
              <a:rPr lang="en-US" sz="3200" dirty="0" smtClean="0">
                <a:latin typeface="Arial" panose="020B0604020202020204" pitchFamily="34" charset="0"/>
              </a:rPr>
              <a:t>1931 Nobel </a:t>
            </a:r>
            <a:r>
              <a:rPr lang="en-US" sz="3200" dirty="0">
                <a:latin typeface="Arial" panose="020B0604020202020204" pitchFamily="34" charset="0"/>
              </a:rPr>
              <a:t>Prize in </a:t>
            </a:r>
            <a:r>
              <a:rPr lang="en-US" sz="3200" dirty="0" smtClean="0">
                <a:latin typeface="Arial" panose="020B0604020202020204" pitchFamily="34" charset="0"/>
              </a:rPr>
              <a:t>Physiology and/or Medicine. </a:t>
            </a:r>
          </a:p>
          <a:p>
            <a:endParaRPr lang="en-US" sz="3200" b="1" dirty="0">
              <a:latin typeface="Arial" panose="020B0604020202020204" pitchFamily="34" charset="0"/>
            </a:endParaRPr>
          </a:p>
          <a:p>
            <a:r>
              <a:rPr lang="en-US" sz="3200" b="1" dirty="0" smtClean="0"/>
              <a:t>The Warburg effect: </a:t>
            </a:r>
            <a:r>
              <a:rPr lang="en-US" sz="3200" dirty="0" smtClean="0"/>
              <a:t>cancer cells exhibit </a:t>
            </a:r>
            <a:r>
              <a:rPr lang="en-US" sz="3200" dirty="0"/>
              <a:t>glucose fermentation even when enough oxygen is </a:t>
            </a:r>
            <a:r>
              <a:rPr lang="en-US" sz="3200" dirty="0" smtClean="0"/>
              <a:t>present. Since glucose fermentation is much less efficient than respiration, cancer cells consume much more glucose to get the same amount of energy.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04606" y="490588"/>
            <a:ext cx="58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Otto Warburg,  1883 </a:t>
            </a:r>
            <a:r>
              <a:rPr lang="en-US" sz="3600" b="1" dirty="0"/>
              <a:t>– </a:t>
            </a:r>
            <a:r>
              <a:rPr lang="en-US" sz="3600" b="1" dirty="0" smtClean="0"/>
              <a:t>1970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6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ereo skeletal formula of fluorodeoxyglucose (18F) ((2S,6R)-6-meth,-2-o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6" y="1285648"/>
            <a:ext cx="3595673" cy="26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-media-cache-ak0.pinimg.com/736x/75/f7/f8/75f7f87e002ccee20f1a66d9b6c086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7266" b="7"/>
          <a:stretch/>
        </p:blipFill>
        <p:spPr bwMode="auto">
          <a:xfrm>
            <a:off x="5803446" y="636813"/>
            <a:ext cx="4369254" cy="57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657600" y="787138"/>
            <a:ext cx="609600" cy="3403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Pyruvate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029200" y="4505032"/>
            <a:ext cx="838200" cy="143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Lactate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657600" y="4828880"/>
            <a:ext cx="609600" cy="73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5648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Acetyl CoA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181600" y="5599522"/>
            <a:ext cx="838200" cy="572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5638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Oxphos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6182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+Oxygen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100947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Aerobic</a:t>
            </a:r>
          </a:p>
          <a:p>
            <a:r>
              <a:rPr lang="en-US" sz="3600" dirty="0"/>
              <a:t>Respiration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563880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 ~30 ATP/glucose</a:t>
            </a:r>
          </a:p>
        </p:txBody>
      </p:sp>
    </p:spTree>
    <p:extLst>
      <p:ext uri="{BB962C8B-B14F-4D97-AF65-F5344CB8AC3E}">
        <p14:creationId xmlns:p14="http://schemas.microsoft.com/office/powerpoint/2010/main" val="12502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657600" y="829526"/>
            <a:ext cx="609600" cy="3343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Pyruvate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257800" y="5895681"/>
            <a:ext cx="838200" cy="143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Lactate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886200" y="4905080"/>
            <a:ext cx="152400" cy="73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0" y="5648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Acetyl CoA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105400" y="4277380"/>
            <a:ext cx="838200" cy="572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5638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Oxphos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1009472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Anaerobic</a:t>
            </a:r>
          </a:p>
          <a:p>
            <a:r>
              <a:rPr lang="en-US" sz="3600" dirty="0"/>
              <a:t>“Fermentation”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0" y="427738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+ 2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ATP/glucose</a:t>
            </a:r>
          </a:p>
        </p:txBody>
      </p:sp>
    </p:spTree>
    <p:extLst>
      <p:ext uri="{BB962C8B-B14F-4D97-AF65-F5344CB8AC3E}">
        <p14:creationId xmlns:p14="http://schemas.microsoft.com/office/powerpoint/2010/main" val="29241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581400" y="762000"/>
            <a:ext cx="1371600" cy="3410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Glucose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Pyruvate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257800" y="5895681"/>
            <a:ext cx="838200" cy="143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4277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Lactate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91000" y="4905080"/>
            <a:ext cx="228600" cy="73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5648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Acetyl CoA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181600" y="4199642"/>
            <a:ext cx="838200" cy="705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5638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Oxphos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607874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Aerobic</a:t>
            </a:r>
          </a:p>
          <a:p>
            <a:r>
              <a:rPr lang="en-US" sz="3600" dirty="0"/>
              <a:t>“Fermentation”</a:t>
            </a:r>
          </a:p>
          <a:p>
            <a:r>
              <a:rPr lang="en-US" sz="3600" i="1" dirty="0"/>
              <a:t>The Warburg Effect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0" y="427738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 ~</a:t>
            </a:r>
            <a:r>
              <a:rPr lang="en-US" sz="2800" dirty="0">
                <a:solidFill>
                  <a:srgbClr val="FF0000"/>
                </a:solidFill>
              </a:rPr>
              <a:t>30 ATP/glucose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61823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+Oxygen</a:t>
            </a:r>
          </a:p>
        </p:txBody>
      </p:sp>
      <p:sp>
        <p:nvSpPr>
          <p:cNvPr id="16" name="Down Arrow 15"/>
          <p:cNvSpPr/>
          <p:nvPr/>
        </p:nvSpPr>
        <p:spPr>
          <a:xfrm rot="5400000">
            <a:off x="3094253" y="830028"/>
            <a:ext cx="742362" cy="950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4788" y="838201"/>
            <a:ext cx="141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TUMOR</a:t>
            </a:r>
          </a:p>
          <a:p>
            <a:r>
              <a:rPr lang="en-US" sz="2400" dirty="0"/>
              <a:t>MASS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4886" y="762000"/>
            <a:ext cx="2405742" cy="100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173</Words>
  <Application>Microsoft Office PowerPoint</Application>
  <PresentationFormat>Widescreen</PresentationFormat>
  <Paragraphs>61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Only uninhibited investigators use inhibitors  (Carl Cori, 1947 Nobel Laureate) </vt:lpstr>
      <vt:lpstr>PowerPoint Presentation</vt:lpstr>
      <vt:lpstr>PowerPoint Presentation</vt:lpstr>
    </vt:vector>
  </TitlesOfParts>
  <Company>Gettysburg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Sorensen</dc:creator>
  <cp:lastModifiedBy>Ralph Sorensen</cp:lastModifiedBy>
  <cp:revision>52</cp:revision>
  <dcterms:created xsi:type="dcterms:W3CDTF">2015-06-24T18:37:46Z</dcterms:created>
  <dcterms:modified xsi:type="dcterms:W3CDTF">2015-10-02T14:21:13Z</dcterms:modified>
</cp:coreProperties>
</file>