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945600" cy="347472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FF9F"/>
    <a:srgbClr val="FFFF66"/>
    <a:srgbClr val="FF3399"/>
    <a:srgbClr val="FFCC66"/>
    <a:srgbClr val="EDD949"/>
    <a:srgbClr val="F9B1A5"/>
    <a:srgbClr val="E0F04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7002" autoAdjust="0"/>
  </p:normalViewPr>
  <p:slideViewPr>
    <p:cSldViewPr>
      <p:cViewPr>
        <p:scale>
          <a:sx n="33" d="100"/>
          <a:sy n="33" d="100"/>
        </p:scale>
        <p:origin x="-702" y="-78"/>
      </p:cViewPr>
      <p:guideLst>
        <p:guide orient="horz" pos="10944"/>
        <p:guide pos="6912"/>
      </p:guideLst>
    </p:cSldViewPr>
  </p:slideViewPr>
  <p:notesTextViewPr>
    <p:cViewPr>
      <p:scale>
        <a:sx n="100" d="100"/>
        <a:sy n="100" d="100"/>
      </p:scale>
      <p:origin x="0" y="72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239" y="10794824"/>
            <a:ext cx="18653125" cy="744678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2475" y="19689410"/>
            <a:ext cx="15360650" cy="8881181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E7AB43-D1F3-4B2B-A609-A50DA647EE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9EA25-48F2-45F6-9A80-3F943037A6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911514" y="1390827"/>
            <a:ext cx="4937125" cy="296480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6963" y="1390827"/>
            <a:ext cx="14662150" cy="296480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859D0-7881-4333-8027-DC06F9FBAF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C0A567-CCF8-4A47-B3AB-A8C4A2172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1" y="22328629"/>
            <a:ext cx="18653125" cy="69005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1" y="14727679"/>
            <a:ext cx="18653125" cy="76009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27EA6-39B4-4549-839F-2A01C1DDBD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6964" y="8107010"/>
            <a:ext cx="9799637" cy="229318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0" y="8107010"/>
            <a:ext cx="9799638" cy="229318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0BFE0-DEC8-4EA9-BB3C-1F88986449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63" y="7778574"/>
            <a:ext cx="9696450" cy="324079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6963" y="11019367"/>
            <a:ext cx="9696450" cy="200195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7426" y="7778574"/>
            <a:ext cx="9701213" cy="324079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7426" y="11019367"/>
            <a:ext cx="9701213" cy="200195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0CA83-AA1A-4066-891F-33F557BCF9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8DEFF-605D-4414-971A-8DC3F0187B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3D3AD-3C2D-4068-BF01-9A87A87157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1384124"/>
            <a:ext cx="7219950" cy="58867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438" y="1384124"/>
            <a:ext cx="12268200" cy="296547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6963" y="7270839"/>
            <a:ext cx="7219950" cy="23768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32285-F2AC-4BA4-9F51-0637BBF31A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26" y="24322706"/>
            <a:ext cx="13166725" cy="28721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2126" y="3105063"/>
            <a:ext cx="13166725" cy="2084731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26" y="27194846"/>
            <a:ext cx="13166725" cy="40769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81472-890E-4C9C-9F1B-CED3B2214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96964" y="1390826"/>
            <a:ext cx="19751675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3502" tIns="156751" rIns="313502" bIns="15675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96964" y="8107010"/>
            <a:ext cx="19751675" cy="22931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3502" tIns="156751" rIns="313502" bIns="1567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96964" y="31642139"/>
            <a:ext cx="5121275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3502" tIns="156751" rIns="313502" bIns="156751" numCol="1" anchor="t" anchorCtr="0" compatLnSpc="1">
            <a:prstTxWarp prst="textNoShape">
              <a:avLst/>
            </a:prstTxWarp>
          </a:bodyPr>
          <a:lstStyle>
            <a:lvl1pPr defTabSz="3135313">
              <a:defRPr sz="48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97764" y="31642139"/>
            <a:ext cx="6950075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3502" tIns="156751" rIns="313502" bIns="156751" numCol="1" anchor="t" anchorCtr="0" compatLnSpc="1">
            <a:prstTxWarp prst="textNoShape">
              <a:avLst/>
            </a:prstTxWarp>
          </a:bodyPr>
          <a:lstStyle>
            <a:lvl1pPr algn="ctr" defTabSz="3135313">
              <a:defRPr sz="48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727364" y="31642139"/>
            <a:ext cx="5121275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3502" tIns="156751" rIns="313502" bIns="156751" numCol="1" anchor="t" anchorCtr="0" compatLnSpc="1">
            <a:prstTxWarp prst="textNoShape">
              <a:avLst/>
            </a:prstTxWarp>
          </a:bodyPr>
          <a:lstStyle>
            <a:lvl1pPr algn="r" defTabSz="3135313">
              <a:defRPr sz="4800"/>
            </a:lvl1pPr>
          </a:lstStyle>
          <a:p>
            <a:fld id="{854D8657-06B9-4836-BD45-6BEF2025719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2pPr>
      <a:lvl3pPr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3pPr>
      <a:lvl4pPr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4pPr>
      <a:lvl5pPr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5pPr>
      <a:lvl6pPr marL="4572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6pPr>
      <a:lvl7pPr marL="9144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7pPr>
      <a:lvl8pPr marL="13716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8pPr>
      <a:lvl9pPr marL="18288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9pPr>
    </p:titleStyle>
    <p:bodyStyle>
      <a:lvl1pPr marL="1176338" indent="-1176338" algn="l" defTabSz="3135313" rtl="0" fontAlgn="base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  <a:ea typeface="+mn-ea"/>
          <a:cs typeface="+mn-cs"/>
        </a:defRPr>
      </a:lvl1pPr>
      <a:lvl2pPr marL="2547938" indent="-981075" algn="l" defTabSz="3135313" rtl="0" fontAlgn="base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2pPr>
      <a:lvl3pPr marL="3919538" indent="-784225" algn="l" defTabSz="3135313" rtl="0" fontAlgn="base">
        <a:spcBef>
          <a:spcPct val="20000"/>
        </a:spcBef>
        <a:spcAft>
          <a:spcPct val="0"/>
        </a:spcAft>
        <a:buChar char="•"/>
        <a:defRPr sz="8200">
          <a:solidFill>
            <a:schemeClr val="tx1"/>
          </a:solidFill>
          <a:latin typeface="+mn-lt"/>
        </a:defRPr>
      </a:lvl3pPr>
      <a:lvl4pPr marL="5486400" indent="-784225" algn="l" defTabSz="3135313" rtl="0" fontAlgn="base">
        <a:spcBef>
          <a:spcPct val="20000"/>
        </a:spcBef>
        <a:spcAft>
          <a:spcPct val="0"/>
        </a:spcAft>
        <a:buChar char="–"/>
        <a:defRPr sz="6900">
          <a:solidFill>
            <a:schemeClr val="tx1"/>
          </a:solidFill>
          <a:latin typeface="+mn-lt"/>
        </a:defRPr>
      </a:lvl4pPr>
      <a:lvl5pPr marL="70532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5pPr>
      <a:lvl6pPr marL="75104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6pPr>
      <a:lvl7pPr marL="79676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7pPr>
      <a:lvl8pPr marL="84248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8pPr>
      <a:lvl9pPr marL="88820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200400" y="1066800"/>
            <a:ext cx="15849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3135313">
              <a:spcBef>
                <a:spcPct val="50000"/>
              </a:spcBef>
            </a:pPr>
            <a:r>
              <a:rPr lang="en-US" sz="8000" u="sng" dirty="0">
                <a:solidFill>
                  <a:srgbClr val="FF3399"/>
                </a:solidFill>
                <a:latin typeface="Berlin Sans FB" pitchFamily="34" charset="0"/>
              </a:rPr>
              <a:t>Transformations of Slang over Time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371600" y="3352800"/>
            <a:ext cx="19202400" cy="2819400"/>
          </a:xfrm>
          <a:prstGeom prst="rect">
            <a:avLst/>
          </a:prstGeom>
          <a:solidFill>
            <a:srgbClr val="9FFF9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3135313"/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2234" name="Text Box 186"/>
          <p:cNvSpPr txBox="1">
            <a:spLocks noChangeArrowheads="1"/>
          </p:cNvSpPr>
          <p:nvPr/>
        </p:nvSpPr>
        <p:spPr bwMode="auto">
          <a:xfrm>
            <a:off x="4876800" y="6934200"/>
            <a:ext cx="12192000" cy="3724096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3135313">
              <a:tabLst>
                <a:tab pos="4686300" algn="l"/>
                <a:tab pos="5086350" algn="l"/>
              </a:tabLst>
            </a:pPr>
            <a:endParaRPr lang="en-US" sz="2400" b="1" dirty="0">
              <a:solidFill>
                <a:srgbClr val="000000"/>
              </a:solidFill>
            </a:endParaRPr>
          </a:p>
          <a:p>
            <a:pPr algn="ctr" defTabSz="3135313">
              <a:tabLst>
                <a:tab pos="4686300" algn="l"/>
                <a:tab pos="5086350" algn="l"/>
              </a:tabLst>
            </a:pPr>
            <a:r>
              <a:rPr lang="en-US" sz="7200" b="1" dirty="0" smtClean="0">
                <a:solidFill>
                  <a:srgbClr val="000000"/>
                </a:solidFill>
              </a:rPr>
              <a:t>Slang Synonyms</a:t>
            </a:r>
          </a:p>
          <a:p>
            <a:pPr defTabSz="3135313">
              <a:tabLst>
                <a:tab pos="4686300" algn="l"/>
                <a:tab pos="5086350" algn="l"/>
              </a:tabLst>
            </a:pPr>
            <a:r>
              <a:rPr lang="en-US" sz="2800" b="1" dirty="0" smtClean="0">
                <a:solidFill>
                  <a:srgbClr val="000000"/>
                </a:solidFill>
              </a:rPr>
              <a:t>In college slang there are particular words </a:t>
            </a:r>
            <a:r>
              <a:rPr lang="en-US" sz="2800" b="1" dirty="0">
                <a:solidFill>
                  <a:srgbClr val="000000"/>
                </a:solidFill>
              </a:rPr>
              <a:t>that generate the most </a:t>
            </a:r>
            <a:r>
              <a:rPr lang="en-US" sz="2800" b="1" dirty="0" smtClean="0">
                <a:solidFill>
                  <a:srgbClr val="000000"/>
                </a:solidFill>
              </a:rPr>
              <a:t>synonyms, listed below. </a:t>
            </a:r>
            <a:r>
              <a:rPr lang="en-US" sz="2800" b="1" dirty="0">
                <a:solidFill>
                  <a:srgbClr val="000000"/>
                </a:solidFill>
              </a:rPr>
              <a:t>Compare </a:t>
            </a:r>
            <a:r>
              <a:rPr lang="en-US" sz="2800" b="1" dirty="0" err="1">
                <a:solidFill>
                  <a:srgbClr val="000000"/>
                </a:solidFill>
              </a:rPr>
              <a:t>Eble’s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</a:rPr>
              <a:t>findings </a:t>
            </a:r>
            <a:r>
              <a:rPr lang="en-US" sz="2800" b="1" dirty="0">
                <a:solidFill>
                  <a:srgbClr val="000000"/>
                </a:solidFill>
              </a:rPr>
              <a:t>from 1972-1993 with our class findings from </a:t>
            </a:r>
            <a:r>
              <a:rPr lang="en-US" sz="2800" b="1" dirty="0" smtClean="0">
                <a:solidFill>
                  <a:srgbClr val="000000"/>
                </a:solidFill>
              </a:rPr>
              <a:t>2008 and 2010.  Obviously</a:t>
            </a:r>
            <a:r>
              <a:rPr lang="en-US" sz="2800" b="1" dirty="0">
                <a:solidFill>
                  <a:srgbClr val="000000"/>
                </a:solidFill>
              </a:rPr>
              <a:t>, a lot has </a:t>
            </a:r>
            <a:r>
              <a:rPr lang="en-US" sz="2800" b="1" dirty="0" smtClean="0">
                <a:solidFill>
                  <a:srgbClr val="000000"/>
                </a:solidFill>
              </a:rPr>
              <a:t>changed. But have slang words changed much in the past 2 years?!</a:t>
            </a:r>
          </a:p>
          <a:p>
            <a:pPr defTabSz="3135313">
              <a:tabLst>
                <a:tab pos="4686300" algn="l"/>
                <a:tab pos="5086350" algn="l"/>
              </a:tabLst>
            </a:pPr>
            <a:endParaRPr lang="en-US" sz="2800" b="1" dirty="0"/>
          </a:p>
        </p:txBody>
      </p:sp>
      <p:sp>
        <p:nvSpPr>
          <p:cNvPr id="2235" name="Text Box 187"/>
          <p:cNvSpPr txBox="1">
            <a:spLocks noChangeArrowheads="1"/>
          </p:cNvSpPr>
          <p:nvPr/>
        </p:nvSpPr>
        <p:spPr bwMode="auto">
          <a:xfrm>
            <a:off x="1905000" y="3733800"/>
            <a:ext cx="177546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3135313">
              <a:spcBef>
                <a:spcPct val="50000"/>
              </a:spcBef>
            </a:pPr>
            <a:r>
              <a:rPr lang="en-US" sz="3200" dirty="0">
                <a:solidFill>
                  <a:srgbClr val="000000"/>
                </a:solidFill>
              </a:rPr>
              <a:t>Connie </a:t>
            </a:r>
            <a:r>
              <a:rPr lang="en-US" sz="3200" dirty="0" err="1">
                <a:solidFill>
                  <a:srgbClr val="000000"/>
                </a:solidFill>
              </a:rPr>
              <a:t>Eble</a:t>
            </a:r>
            <a:r>
              <a:rPr lang="en-US" sz="3200" dirty="0">
                <a:solidFill>
                  <a:srgbClr val="000000"/>
                </a:solidFill>
              </a:rPr>
              <a:t> (1996), who studied college slang at the University of North Carolina, found that in a seven-year span (1980-1987), only 10 percent of </a:t>
            </a:r>
            <a:r>
              <a:rPr lang="en-US" sz="3200" dirty="0" smtClean="0">
                <a:solidFill>
                  <a:srgbClr val="000000"/>
                </a:solidFill>
              </a:rPr>
              <a:t>the </a:t>
            </a:r>
            <a:r>
              <a:rPr lang="en-US" sz="3200" dirty="0">
                <a:solidFill>
                  <a:srgbClr val="000000"/>
                </a:solidFill>
              </a:rPr>
              <a:t>college slang lexicon remained in use, and over fifteen years (1972-1987), only four out of two hundred words stayed the </a:t>
            </a:r>
            <a:r>
              <a:rPr lang="en-US" sz="3200" dirty="0" smtClean="0">
                <a:solidFill>
                  <a:srgbClr val="000000"/>
                </a:solidFill>
              </a:rPr>
              <a:t>same. Slang is, she concludes, quite ephemeral.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2239" name="Text Box 191"/>
          <p:cNvSpPr txBox="1">
            <a:spLocks noChangeArrowheads="1"/>
          </p:cNvSpPr>
          <p:nvPr/>
        </p:nvSpPr>
        <p:spPr bwMode="auto">
          <a:xfrm>
            <a:off x="1447800" y="30784800"/>
            <a:ext cx="18821400" cy="3477875"/>
          </a:xfrm>
          <a:prstGeom prst="rect">
            <a:avLst/>
          </a:prstGeom>
          <a:solidFill>
            <a:srgbClr val="FFCC66"/>
          </a:solidFill>
          <a:ln w="381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3135313">
              <a:spcBef>
                <a:spcPct val="50000"/>
              </a:spcBef>
            </a:pPr>
            <a:r>
              <a:rPr lang="en-US" sz="2800" b="1" dirty="0"/>
              <a:t>But </a:t>
            </a:r>
            <a:r>
              <a:rPr lang="en-US" sz="2800" b="1" dirty="0" smtClean="0"/>
              <a:t>not all slang  words are ephemeral!</a:t>
            </a:r>
            <a:endParaRPr lang="en-US" sz="2800" b="1" dirty="0"/>
          </a:p>
          <a:p>
            <a:pPr defTabSz="3135313">
              <a:spcBef>
                <a:spcPct val="50000"/>
              </a:spcBef>
              <a:buFontTx/>
              <a:buChar char="•"/>
            </a:pPr>
            <a:r>
              <a:rPr lang="en-US" sz="2400" dirty="0"/>
              <a:t>“Eventually, some slang passes into standard speech; other slang flourishes for a time with varying popularity and then is forgotten; finally, some slang is never fully accepted nor completely forgotten. </a:t>
            </a:r>
            <a:r>
              <a:rPr lang="en-US" sz="2400" i="1" dirty="0"/>
              <a:t>O.K</a:t>
            </a:r>
            <a:r>
              <a:rPr lang="en-US" sz="2400" dirty="0"/>
              <a:t>., </a:t>
            </a:r>
            <a:r>
              <a:rPr lang="en-US" sz="2400" i="1" dirty="0"/>
              <a:t>jazz</a:t>
            </a:r>
            <a:r>
              <a:rPr lang="en-US" sz="2400" dirty="0"/>
              <a:t>, and </a:t>
            </a:r>
            <a:r>
              <a:rPr lang="en-US" sz="2400" i="1" dirty="0"/>
              <a:t>A-bomb</a:t>
            </a:r>
            <a:r>
              <a:rPr lang="en-US" sz="2400" dirty="0"/>
              <a:t> were recently considered slang, but they are now standard usages. </a:t>
            </a:r>
            <a:r>
              <a:rPr lang="en-US" sz="2400" i="1" dirty="0" err="1"/>
              <a:t>Bluebelly</a:t>
            </a:r>
            <a:r>
              <a:rPr lang="en-US" sz="2400" dirty="0"/>
              <a:t>, </a:t>
            </a:r>
            <a:r>
              <a:rPr lang="en-US" sz="2400" i="1" dirty="0"/>
              <a:t>Lucifer</a:t>
            </a:r>
            <a:r>
              <a:rPr lang="en-US" sz="2400" dirty="0"/>
              <a:t>, and the </a:t>
            </a:r>
            <a:r>
              <a:rPr lang="en-US" sz="2400" i="1" dirty="0"/>
              <a:t>bee’s knees</a:t>
            </a:r>
            <a:r>
              <a:rPr lang="en-US" sz="2400" dirty="0"/>
              <a:t> have faded from popular use. </a:t>
            </a:r>
            <a:r>
              <a:rPr lang="en-US" sz="2400" i="1" dirty="0"/>
              <a:t>Bones</a:t>
            </a:r>
            <a:r>
              <a:rPr lang="en-US" sz="2400" dirty="0"/>
              <a:t> (dice), </a:t>
            </a:r>
            <a:r>
              <a:rPr lang="en-US" sz="2400" i="1" dirty="0"/>
              <a:t>beat it</a:t>
            </a:r>
            <a:r>
              <a:rPr lang="en-US" sz="2400" dirty="0"/>
              <a:t>, and </a:t>
            </a:r>
            <a:r>
              <a:rPr lang="en-US" sz="2400" i="1" dirty="0"/>
              <a:t>cool</a:t>
            </a:r>
            <a:r>
              <a:rPr lang="en-US" sz="2400" dirty="0"/>
              <a:t> seem destined to remain slang forever. Chaucer used the first and Shakespeare used the second” (Flexner1986:xix).</a:t>
            </a:r>
          </a:p>
          <a:p>
            <a:pPr defTabSz="3135313">
              <a:spcBef>
                <a:spcPct val="50000"/>
              </a:spcBef>
              <a:buFontTx/>
              <a:buChar char="•"/>
            </a:pPr>
            <a:r>
              <a:rPr lang="en-US" sz="2400" dirty="0"/>
              <a:t>“No slang word can top ‘cool,’ which linguist Pamela Munro ranks as one of the longest-standing slang words on campus. ‘Cool,’ which originated in New York jazz clubs in the 1930s, ‘has immense staying power,’ says Munro. ‘I don’t know any other words like that. I think ‘cool’ is just amazing” (</a:t>
            </a:r>
            <a:r>
              <a:rPr lang="en-US" sz="2400" dirty="0" err="1"/>
              <a:t>Elie</a:t>
            </a:r>
            <a:r>
              <a:rPr lang="en-US" sz="2400" dirty="0"/>
              <a:t> 2001).</a:t>
            </a:r>
          </a:p>
        </p:txBody>
      </p:sp>
      <p:graphicFrame>
        <p:nvGraphicFramePr>
          <p:cNvPr id="116" name="Table 115"/>
          <p:cNvGraphicFramePr>
            <a:graphicFrameLocks noGrp="1"/>
          </p:cNvGraphicFramePr>
          <p:nvPr/>
        </p:nvGraphicFramePr>
        <p:xfrm>
          <a:off x="685800" y="11277602"/>
          <a:ext cx="20574000" cy="19049995"/>
        </p:xfrm>
        <a:graphic>
          <a:graphicData uri="http://schemas.openxmlformats.org/drawingml/2006/table">
            <a:tbl>
              <a:tblPr/>
              <a:tblGrid>
                <a:gridCol w="3195361"/>
                <a:gridCol w="4372088"/>
                <a:gridCol w="6100451"/>
                <a:gridCol w="6906100"/>
              </a:tblGrid>
              <a:tr h="1028027">
                <a:tc>
                  <a:txBody>
                    <a:bodyPr/>
                    <a:lstStyle/>
                    <a:p>
                      <a:pPr algn="l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General meaning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1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Slang Words: </a:t>
                      </a:r>
                      <a:endParaRPr lang="en-US" sz="3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1972-1993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1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Slang Words: 2008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1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Slang Words: 2010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1A5"/>
                    </a:solidFill>
                  </a:tcPr>
                </a:tc>
              </a:tr>
              <a:tr h="703121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Excellent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Sweet, killer, bad, cool, awesome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Sick, sweet, cool, nice, wicked, ill,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bitchin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’,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ballin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’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Sweet, awesome,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ballin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’, cool, legit,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rockin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’, right on!, epic, intense, sick, wicked, nice, legit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703121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Socially inept person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Dweeb, geek, turkey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Dork, creeper, loser, freak, sketch, tard, nerd, goob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Creeper, sketch, weirdo, dork, loser, tool, freak, tard, nerd, geek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389094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 be or get drunk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Wasted, catch a buzz, trashed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Shitarded, wasted, bombed, hammered, black-out, crunked, gone, tanked, schwasted, pissed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Hammered, tanked, wasted, destroyed, plastered, crunked (crazy + drunk), bombed, shwasted, tipsy, trashed, fucked up, smashed, blacked out, shit show, destroyed, shit-faced, gone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91718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 relax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Chill out, veg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Chillax, chill, hang out, hang,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Chill, hang out, chillax, lazy, veg, chill pill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773504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Fraternity/sorority member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Bagger, Suzi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Fratter, frat whore, fratastic, sorostitute, bro, broseph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Fratty, sorositute, bro, broseph, frat boy, fratter, frat whore,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703121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Disregard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Bag, blow off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Screw over, ditch, bounce, sexiled, negged, shot down, mean-mug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Shot down, ditched, sexiled, blown off, screw over, leave hangin’, bail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91718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To kiss passionately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Grub, hook (up)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Hook up, make out, hit that, suck face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Hook up, make out, tonsil hockey, hooks it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703121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Attractive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hot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Hot, bangin’, bossy, spittin’ game, smokin’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 ten, hot, bangin’, hot as balls, cute, fine, lookin’ good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91718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Attractive person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Fox/foxy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Piece of ass, a ten, hottie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 ten, hottie, goddess, babe, hunk, cutie, eye candy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703121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 have a good time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jam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Rage, party, good times, good times (always twice)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Crazy fun, party, rage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046106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 do well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ace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Own, kick ass, kill it, nail it, sting it, dominate, rape it, demolish, rocked that, smoked that bitch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Own, ace, kill it, dominate, rape it, rock that, kick ass, poned, nailed it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91718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 insult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diss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Shut down, serve, bitch out, burn, diss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Shut down, burn,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diss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, serve,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bash, bitch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out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703121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 leave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book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Peace out, outie, bounce, split, book, roll, haul ass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Run, split, book it, out, peace out, peace, later, split, roll, bounce, haul ass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046106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 eat rapidly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Pig out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Get your grub on, chow down, gorge, stuff your face, pound, housed,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Stuff your face, inhale, wolf it down, feast, pig out, chow down, be a fat kid and get cake, have a food baby,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046106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Out of touch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clueless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Zoned out, retarded, blonde, slow, out there, space cadet, spacey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Space case, spacey, zoned out, blonde, retarded, slow, not all there, spaced out, checked out, clueless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046106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Worst situation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The pits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This sucks, this blows, lame, NOT cool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This sucks, NOT cool, fan-fucking-tastic, bomb, lame, this blows, this sucks, FML (fuck my life), this sucks balls, this bites, lame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703121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To go to sleep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crash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Pass-out, die, crash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Pass out, crash, conk out, hit the sack, die, zonk out, out cold,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773504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Unattractive, out of favor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cheezy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Whack, ridiculous, tacky, lame, dog, fugly, butterface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Fugly, creepy, gross, sketchy, tacky, butterface,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773504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To have a bizarre experience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Trip out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Bug out, buggin’, wig out, tweak out, freaky, high as shit,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Tweak, trip, wig out, spazz, freaky, weird, trippin’, tripped, trippy, bug out, blaze up,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046106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Friend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Homeboy, homegirl/homey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Dude, biff, biffer, homeslice, boy, bro, dude, homeboy, girlfriend, lovey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Chica, amiga, friendses, bro, peeps, dude, man, hun, love, girlfriend, homegirl/homeboy, girl, boy, bitch, BFF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91718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Male, any person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dude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Dude, guy, bro, man, son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Dude, guy, bro, man, son, the man,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046106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Below standard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slack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Weak, crap, craptastic, lame,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Shitastic, crap, lamo, bull, this blows, weak, lame, average, craptastic, poor, stupid, weak sauce, sub-par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155289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One who follows the lifestyle of the sixties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granola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Hippie, granola, stoner, tree-hugger, pothead, crunchy</a:t>
                      </a:r>
                    </a:p>
                  </a:txBody>
                  <a:tcPr marL="9516" marR="9516" marT="95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Hippie, pot-head, stoner, tree-hugger, crunchy granola</a:t>
                      </a:r>
                    </a:p>
                  </a:txBody>
                  <a:tcPr marL="9516" marR="9516" marT="9516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8593</TotalTime>
  <Words>1211</Words>
  <Application>Microsoft Office PowerPoint</Application>
  <PresentationFormat>Custom</PresentationFormat>
  <Paragraphs>105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Berlin Sans FB</vt:lpstr>
      <vt:lpstr>Default Design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dperry3-2-10</cp:lastModifiedBy>
  <cp:revision>11</cp:revision>
  <dcterms:created xsi:type="dcterms:W3CDTF">2008-03-12T19:28:52Z</dcterms:created>
  <dcterms:modified xsi:type="dcterms:W3CDTF">2010-04-23T20:30:34Z</dcterms:modified>
</cp:coreProperties>
</file>