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4747200"/>
  <p:notesSz cx="6858000" cy="9144000"/>
  <p:defaultTextStyle>
    <a:defPPr>
      <a:defRPr lang="en-US"/>
    </a:defPPr>
    <a:lvl1pPr algn="ctr" rtl="0" fontAlgn="base">
      <a:spcBef>
        <a:spcPct val="0"/>
      </a:spcBef>
      <a:spcAft>
        <a:spcPct val="0"/>
      </a:spcAft>
      <a:defRPr sz="6200" kern="1200">
        <a:solidFill>
          <a:srgbClr val="000000"/>
        </a:solidFill>
        <a:latin typeface="Arial" charset="0"/>
        <a:ea typeface="+mn-ea"/>
        <a:cs typeface="+mn-cs"/>
      </a:defRPr>
    </a:lvl1pPr>
    <a:lvl2pPr marL="457200" algn="ctr" rtl="0" fontAlgn="base">
      <a:spcBef>
        <a:spcPct val="0"/>
      </a:spcBef>
      <a:spcAft>
        <a:spcPct val="0"/>
      </a:spcAft>
      <a:defRPr sz="6200" kern="1200">
        <a:solidFill>
          <a:srgbClr val="000000"/>
        </a:solidFill>
        <a:latin typeface="Arial" charset="0"/>
        <a:ea typeface="+mn-ea"/>
        <a:cs typeface="+mn-cs"/>
      </a:defRPr>
    </a:lvl2pPr>
    <a:lvl3pPr marL="914400" algn="ctr" rtl="0" fontAlgn="base">
      <a:spcBef>
        <a:spcPct val="0"/>
      </a:spcBef>
      <a:spcAft>
        <a:spcPct val="0"/>
      </a:spcAft>
      <a:defRPr sz="6200" kern="1200">
        <a:solidFill>
          <a:srgbClr val="000000"/>
        </a:solidFill>
        <a:latin typeface="Arial" charset="0"/>
        <a:ea typeface="+mn-ea"/>
        <a:cs typeface="+mn-cs"/>
      </a:defRPr>
    </a:lvl3pPr>
    <a:lvl4pPr marL="1371600" algn="ctr" rtl="0" fontAlgn="base">
      <a:spcBef>
        <a:spcPct val="0"/>
      </a:spcBef>
      <a:spcAft>
        <a:spcPct val="0"/>
      </a:spcAft>
      <a:defRPr sz="6200" kern="1200">
        <a:solidFill>
          <a:srgbClr val="000000"/>
        </a:solidFill>
        <a:latin typeface="Arial" charset="0"/>
        <a:ea typeface="+mn-ea"/>
        <a:cs typeface="+mn-cs"/>
      </a:defRPr>
    </a:lvl4pPr>
    <a:lvl5pPr marL="1828800" algn="ctr" rtl="0" fontAlgn="base">
      <a:spcBef>
        <a:spcPct val="0"/>
      </a:spcBef>
      <a:spcAft>
        <a:spcPct val="0"/>
      </a:spcAft>
      <a:defRPr sz="6200" kern="1200">
        <a:solidFill>
          <a:srgbClr val="000000"/>
        </a:solidFill>
        <a:latin typeface="Arial" charset="0"/>
        <a:ea typeface="+mn-ea"/>
        <a:cs typeface="+mn-cs"/>
      </a:defRPr>
    </a:lvl5pPr>
    <a:lvl6pPr marL="2286000" algn="l" defTabSz="914400" rtl="0" eaLnBrk="1" latinLnBrk="0" hangingPunct="1">
      <a:defRPr sz="6200" kern="1200">
        <a:solidFill>
          <a:srgbClr val="000000"/>
        </a:solidFill>
        <a:latin typeface="Arial" charset="0"/>
        <a:ea typeface="+mn-ea"/>
        <a:cs typeface="+mn-cs"/>
      </a:defRPr>
    </a:lvl6pPr>
    <a:lvl7pPr marL="2743200" algn="l" defTabSz="914400" rtl="0" eaLnBrk="1" latinLnBrk="0" hangingPunct="1">
      <a:defRPr sz="6200" kern="1200">
        <a:solidFill>
          <a:srgbClr val="000000"/>
        </a:solidFill>
        <a:latin typeface="Arial" charset="0"/>
        <a:ea typeface="+mn-ea"/>
        <a:cs typeface="+mn-cs"/>
      </a:defRPr>
    </a:lvl7pPr>
    <a:lvl8pPr marL="3200400" algn="l" defTabSz="914400" rtl="0" eaLnBrk="1" latinLnBrk="0" hangingPunct="1">
      <a:defRPr sz="6200" kern="1200">
        <a:solidFill>
          <a:srgbClr val="000000"/>
        </a:solidFill>
        <a:latin typeface="Arial" charset="0"/>
        <a:ea typeface="+mn-ea"/>
        <a:cs typeface="+mn-cs"/>
      </a:defRPr>
    </a:lvl8pPr>
    <a:lvl9pPr marL="3657600" algn="l" defTabSz="914400" rtl="0" eaLnBrk="1" latinLnBrk="0" hangingPunct="1">
      <a:defRPr sz="6200" kern="1200">
        <a:solidFill>
          <a:srgbClr val="0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E391"/>
    <a:srgbClr val="B3CCFF"/>
    <a:srgbClr val="9FFF9F"/>
    <a:srgbClr val="FFFF99"/>
    <a:srgbClr val="FFCC99"/>
    <a:srgbClr val="000000"/>
    <a:srgbClr val="C2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8" autoAdjust="0"/>
  </p:normalViewPr>
  <p:slideViewPr>
    <p:cSldViewPr>
      <p:cViewPr>
        <p:scale>
          <a:sx n="100" d="100"/>
          <a:sy n="100" d="100"/>
        </p:scale>
        <p:origin x="6348" y="12534"/>
      </p:cViewPr>
      <p:guideLst>
        <p:guide orient="horz" pos="10944"/>
        <p:guide pos="6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9" y="10794824"/>
            <a:ext cx="18653125" cy="7446786"/>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19689410"/>
            <a:ext cx="15360650" cy="8881181"/>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8DF209-4815-4BCC-B52E-04987204D4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601539-1A3F-4FF5-AF98-B6644A4173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1514" y="1390827"/>
            <a:ext cx="4937125" cy="29648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6963" y="1390827"/>
            <a:ext cx="14662150" cy="29648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5E5137-7BF6-413D-B296-0479AA5291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F1006D-89CD-4CCD-BA53-A5D684321A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2328629"/>
            <a:ext cx="18653125" cy="69005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4727679"/>
            <a:ext cx="18653125" cy="7600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1E2312-2CD7-45AF-BFA7-CE05B65258E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6964" y="8107010"/>
            <a:ext cx="9799637" cy="22931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8107010"/>
            <a:ext cx="9799638" cy="22931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D1ADB5-0BF6-4CDF-9225-A00FE7D6086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7778574"/>
            <a:ext cx="9696450" cy="32407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11019367"/>
            <a:ext cx="9696450" cy="20019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6" y="7778574"/>
            <a:ext cx="9701213" cy="32407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6" y="11019367"/>
            <a:ext cx="9701213" cy="20019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63248F7-BD78-4B6A-A877-D340EAD55E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32101C-E779-4974-AE89-7F3F3796C44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1594B8C-51A1-456D-B541-C2C7C5E8190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84124"/>
            <a:ext cx="7219950" cy="588671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1384124"/>
            <a:ext cx="12268200" cy="296547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7270839"/>
            <a:ext cx="7219950" cy="23768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6E64A0-1DCD-4700-B897-6D468B38A22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6" y="24322706"/>
            <a:ext cx="13166725" cy="287214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6" y="3105063"/>
            <a:ext cx="13166725" cy="20847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302126" y="27194846"/>
            <a:ext cx="13166725" cy="40769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D2EF93-C903-4667-965C-3580F6F78C0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6964" y="1390826"/>
            <a:ext cx="19751675" cy="5791200"/>
          </a:xfrm>
          <a:prstGeom prst="rect">
            <a:avLst/>
          </a:prstGeom>
          <a:noFill/>
          <a:ln w="9525">
            <a:noFill/>
            <a:miter lim="800000"/>
            <a:headEnd/>
            <a:tailEnd/>
          </a:ln>
          <a:effectLst/>
        </p:spPr>
        <p:txBody>
          <a:bodyPr vert="horz" wrap="square" lIns="313502" tIns="156751" rIns="313502" bIns="15675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96964" y="8107010"/>
            <a:ext cx="19751675" cy="22931879"/>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96964" y="31642139"/>
            <a:ext cx="5121275" cy="2413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l" defTabSz="3135313">
              <a:defRPr sz="480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7497764" y="31642139"/>
            <a:ext cx="6950075" cy="2413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defTabSz="3135313">
              <a:defRPr sz="480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15727364" y="31642139"/>
            <a:ext cx="5121275" cy="2413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r" defTabSz="3135313">
              <a:defRPr sz="4800">
                <a:solidFill>
                  <a:schemeClr val="tx1"/>
                </a:solidFill>
              </a:defRPr>
            </a:lvl1pPr>
          </a:lstStyle>
          <a:p>
            <a:fld id="{10DBE377-3A4E-4129-8C0C-9199E58218C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7938" indent="-981075" algn="l" defTabSz="3135313" rtl="0" fontAlgn="base">
        <a:spcBef>
          <a:spcPct val="20000"/>
        </a:spcBef>
        <a:spcAft>
          <a:spcPct val="0"/>
        </a:spcAft>
        <a:buChar char="–"/>
        <a:defRPr sz="9600">
          <a:solidFill>
            <a:schemeClr val="tx1"/>
          </a:solidFill>
          <a:latin typeface="+mn-lt"/>
        </a:defRPr>
      </a:lvl2pPr>
      <a:lvl3pPr marL="3919538" indent="-784225" algn="l" defTabSz="3135313" rtl="0" fontAlgn="base">
        <a:spcBef>
          <a:spcPct val="20000"/>
        </a:spcBef>
        <a:spcAft>
          <a:spcPct val="0"/>
        </a:spcAft>
        <a:buChar char="•"/>
        <a:defRPr sz="8200">
          <a:solidFill>
            <a:schemeClr val="tx1"/>
          </a:solidFill>
          <a:latin typeface="+mn-lt"/>
        </a:defRPr>
      </a:lvl3pPr>
      <a:lvl4pPr marL="5486400" indent="-784225"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8" name="Text Box 3716"/>
          <p:cNvSpPr txBox="1">
            <a:spLocks noChangeArrowheads="1"/>
          </p:cNvSpPr>
          <p:nvPr/>
        </p:nvSpPr>
        <p:spPr bwMode="auto">
          <a:xfrm>
            <a:off x="838200" y="1066800"/>
            <a:ext cx="20193000" cy="1200329"/>
          </a:xfrm>
          <a:prstGeom prst="rect">
            <a:avLst/>
          </a:prstGeom>
          <a:solidFill>
            <a:srgbClr val="FFCC99"/>
          </a:solidFill>
          <a:ln w="9525" algn="ctr">
            <a:noFill/>
            <a:miter lim="800000"/>
            <a:headEnd/>
            <a:tailEnd/>
          </a:ln>
          <a:effectLst/>
        </p:spPr>
        <p:txBody>
          <a:bodyPr wrap="square">
            <a:spAutoFit/>
          </a:bodyPr>
          <a:lstStyle/>
          <a:p>
            <a:pPr defTabSz="3135313">
              <a:spcBef>
                <a:spcPts val="10200"/>
              </a:spcBef>
              <a:spcAft>
                <a:spcPts val="10200"/>
              </a:spcAft>
            </a:pPr>
            <a:r>
              <a:rPr lang="en-US" sz="7200" b="1" dirty="0" smtClean="0">
                <a:solidFill>
                  <a:schemeClr val="accent2"/>
                </a:solidFill>
              </a:rPr>
              <a:t>Top </a:t>
            </a:r>
            <a:r>
              <a:rPr lang="en-US" sz="7200" b="1" dirty="0">
                <a:solidFill>
                  <a:schemeClr val="accent2"/>
                </a:solidFill>
              </a:rPr>
              <a:t>Slang Words at Gettysburg </a:t>
            </a:r>
            <a:r>
              <a:rPr lang="en-US" sz="7200" b="1" dirty="0" smtClean="0">
                <a:solidFill>
                  <a:schemeClr val="accent2"/>
                </a:solidFill>
              </a:rPr>
              <a:t>College</a:t>
            </a:r>
            <a:endParaRPr lang="en-US" sz="1200" b="1" dirty="0" smtClean="0">
              <a:solidFill>
                <a:schemeClr val="accent2"/>
              </a:solidFill>
            </a:endParaRPr>
          </a:p>
        </p:txBody>
      </p:sp>
      <p:sp>
        <p:nvSpPr>
          <p:cNvPr id="6789" name="Rectangle 3717"/>
          <p:cNvSpPr>
            <a:spLocks noChangeArrowheads="1"/>
          </p:cNvSpPr>
          <p:nvPr/>
        </p:nvSpPr>
        <p:spPr bwMode="auto">
          <a:xfrm>
            <a:off x="11658600" y="7721600"/>
            <a:ext cx="9601200" cy="6836833"/>
          </a:xfrm>
          <a:prstGeom prst="rect">
            <a:avLst/>
          </a:prstGeom>
          <a:solidFill>
            <a:srgbClr val="C2AEE0"/>
          </a:solidFill>
          <a:ln w="9525" algn="ctr">
            <a:solidFill>
              <a:schemeClr val="tx1"/>
            </a:solidFill>
            <a:miter lim="800000"/>
            <a:headEnd/>
            <a:tailEnd/>
          </a:ln>
          <a:effectLst/>
        </p:spPr>
        <p:txBody>
          <a:bodyPr wrap="none" anchor="ctr"/>
          <a:lstStyle/>
          <a:p>
            <a:endParaRPr lang="en-US"/>
          </a:p>
        </p:txBody>
      </p:sp>
      <p:sp>
        <p:nvSpPr>
          <p:cNvPr id="6790" name="Text Box 3718"/>
          <p:cNvSpPr txBox="1">
            <a:spLocks noChangeArrowheads="1"/>
          </p:cNvSpPr>
          <p:nvPr/>
        </p:nvSpPr>
        <p:spPr bwMode="auto">
          <a:xfrm>
            <a:off x="11963400" y="7882468"/>
            <a:ext cx="8686800" cy="3631763"/>
          </a:xfrm>
          <a:prstGeom prst="rect">
            <a:avLst/>
          </a:prstGeom>
          <a:noFill/>
          <a:ln w="9525" algn="ctr">
            <a:noFill/>
            <a:miter lim="800000"/>
            <a:headEnd/>
            <a:tailEnd/>
          </a:ln>
          <a:effectLst/>
        </p:spPr>
        <p:txBody>
          <a:bodyPr wrap="square">
            <a:spAutoFit/>
          </a:bodyPr>
          <a:lstStyle/>
          <a:p>
            <a:pPr marL="914400" indent="-914400" defTabSz="2286000">
              <a:spcBef>
                <a:spcPct val="50000"/>
              </a:spcBef>
            </a:pPr>
            <a:r>
              <a:rPr lang="en-US" sz="3200" dirty="0" smtClean="0"/>
              <a:t>This research was conducted by students in </a:t>
            </a:r>
          </a:p>
          <a:p>
            <a:pPr marL="914400" indent="-914400" defTabSz="2286000">
              <a:spcBef>
                <a:spcPct val="50000"/>
              </a:spcBef>
            </a:pPr>
            <a:r>
              <a:rPr lang="en-US" sz="3200" dirty="0" smtClean="0"/>
              <a:t>ANTH 221 “Language and Culture”</a:t>
            </a:r>
          </a:p>
          <a:p>
            <a:pPr marL="914400" indent="-914400" algn="l" defTabSz="2286000">
              <a:spcBef>
                <a:spcPct val="50000"/>
              </a:spcBef>
            </a:pPr>
            <a:endParaRPr lang="en-US" sz="3200" dirty="0" smtClean="0"/>
          </a:p>
          <a:p>
            <a:pPr marL="914400" indent="-914400" algn="l" defTabSz="2286000">
              <a:spcBef>
                <a:spcPct val="50000"/>
              </a:spcBef>
            </a:pPr>
            <a:r>
              <a:rPr lang="en-US" sz="1800" dirty="0" smtClean="0"/>
              <a:t>	</a:t>
            </a:r>
          </a:p>
          <a:p>
            <a:pPr marL="914400" indent="-914400" algn="l" defTabSz="2286000">
              <a:spcBef>
                <a:spcPct val="50000"/>
              </a:spcBef>
            </a:pPr>
            <a:r>
              <a:rPr lang="en-US" sz="1800" dirty="0"/>
              <a:t>			</a:t>
            </a:r>
          </a:p>
          <a:p>
            <a:pPr marL="914400" indent="-914400" algn="l" defTabSz="2286000">
              <a:spcBef>
                <a:spcPct val="50000"/>
              </a:spcBef>
            </a:pPr>
            <a:endParaRPr lang="en-US" sz="3200" dirty="0"/>
          </a:p>
        </p:txBody>
      </p:sp>
      <p:sp>
        <p:nvSpPr>
          <p:cNvPr id="6791" name="Rectangle 3719"/>
          <p:cNvSpPr>
            <a:spLocks noChangeArrowheads="1"/>
          </p:cNvSpPr>
          <p:nvPr/>
        </p:nvSpPr>
        <p:spPr bwMode="auto">
          <a:xfrm>
            <a:off x="11658600" y="14960600"/>
            <a:ext cx="9601200" cy="2493433"/>
          </a:xfrm>
          <a:prstGeom prst="rect">
            <a:avLst/>
          </a:prstGeom>
          <a:solidFill>
            <a:srgbClr val="FFFF99"/>
          </a:solidFill>
          <a:ln w="9525" algn="ctr">
            <a:solidFill>
              <a:schemeClr val="tx1"/>
            </a:solidFill>
            <a:miter lim="800000"/>
            <a:headEnd/>
            <a:tailEnd/>
          </a:ln>
          <a:effectLst/>
        </p:spPr>
        <p:txBody>
          <a:bodyPr wrap="none" anchor="ctr"/>
          <a:lstStyle/>
          <a:p>
            <a:endParaRPr lang="en-US"/>
          </a:p>
        </p:txBody>
      </p:sp>
      <p:sp>
        <p:nvSpPr>
          <p:cNvPr id="6792" name="Text Box 3720"/>
          <p:cNvSpPr txBox="1">
            <a:spLocks noChangeArrowheads="1"/>
          </p:cNvSpPr>
          <p:nvPr/>
        </p:nvSpPr>
        <p:spPr bwMode="auto">
          <a:xfrm flipV="1">
            <a:off x="11506200" y="12437004"/>
            <a:ext cx="9525000" cy="1046440"/>
          </a:xfrm>
          <a:prstGeom prst="rect">
            <a:avLst/>
          </a:prstGeom>
          <a:noFill/>
          <a:ln w="9525" algn="ctr">
            <a:noFill/>
            <a:miter lim="800000"/>
            <a:headEnd/>
            <a:tailEnd/>
          </a:ln>
          <a:effectLst/>
        </p:spPr>
        <p:txBody>
          <a:bodyPr rot="10800000">
            <a:spAutoFit/>
          </a:bodyPr>
          <a:lstStyle/>
          <a:p>
            <a:pPr defTabSz="3135313">
              <a:spcBef>
                <a:spcPct val="50000"/>
              </a:spcBef>
            </a:pPr>
            <a:endParaRPr lang="en-US"/>
          </a:p>
        </p:txBody>
      </p:sp>
      <p:sp>
        <p:nvSpPr>
          <p:cNvPr id="6793" name="Text Box 3721"/>
          <p:cNvSpPr txBox="1">
            <a:spLocks noChangeArrowheads="1"/>
          </p:cNvSpPr>
          <p:nvPr/>
        </p:nvSpPr>
        <p:spPr bwMode="auto">
          <a:xfrm>
            <a:off x="11658600" y="14960600"/>
            <a:ext cx="9601200" cy="2308324"/>
          </a:xfrm>
          <a:prstGeom prst="rect">
            <a:avLst/>
          </a:prstGeom>
          <a:noFill/>
          <a:ln w="9525" algn="ctr">
            <a:noFill/>
            <a:miter lim="800000"/>
            <a:headEnd/>
            <a:tailEnd/>
          </a:ln>
          <a:effectLst/>
        </p:spPr>
        <p:txBody>
          <a:bodyPr>
            <a:spAutoFit/>
          </a:bodyPr>
          <a:lstStyle/>
          <a:p>
            <a:pPr algn="l" defTabSz="3135313">
              <a:spcBef>
                <a:spcPct val="50000"/>
              </a:spcBef>
            </a:pPr>
            <a:r>
              <a:rPr lang="en-US" sz="2400" dirty="0">
                <a:latin typeface="Times New Roman" pitchFamily="18" charset="0"/>
              </a:rPr>
              <a:t>Note that we adopt the linguistic approach known as </a:t>
            </a:r>
            <a:r>
              <a:rPr lang="en-US" sz="2400" i="1" dirty="0">
                <a:latin typeface="Times New Roman" pitchFamily="18" charset="0"/>
              </a:rPr>
              <a:t>descriptivism</a:t>
            </a:r>
            <a:r>
              <a:rPr lang="en-US" sz="2400" dirty="0">
                <a:latin typeface="Times New Roman" pitchFamily="18" charset="0"/>
              </a:rPr>
              <a:t> rather than that of </a:t>
            </a:r>
            <a:r>
              <a:rPr lang="en-US" sz="2400" i="1" dirty="0">
                <a:latin typeface="Times New Roman" pitchFamily="18" charset="0"/>
              </a:rPr>
              <a:t>prescriptivism</a:t>
            </a:r>
            <a:r>
              <a:rPr lang="en-US" sz="2400" dirty="0">
                <a:latin typeface="Times New Roman" pitchFamily="18" charset="0"/>
              </a:rPr>
              <a:t>, meaning that we aim to record language as it naturally occurs without imposing judgment or censorship. Please excuse the presence of words that are politically incorrect, that incorporate profanity, or that are otherwise offensive. To the extent that such words reflect important dimensions of college life and thought, we consider them to be relevant data.</a:t>
            </a:r>
          </a:p>
        </p:txBody>
      </p:sp>
      <p:sp>
        <p:nvSpPr>
          <p:cNvPr id="6794" name="Rectangle 3722"/>
          <p:cNvSpPr>
            <a:spLocks noChangeArrowheads="1"/>
          </p:cNvSpPr>
          <p:nvPr/>
        </p:nvSpPr>
        <p:spPr bwMode="auto">
          <a:xfrm>
            <a:off x="11658600" y="3056467"/>
            <a:ext cx="9601200" cy="4262967"/>
          </a:xfrm>
          <a:prstGeom prst="rect">
            <a:avLst/>
          </a:prstGeom>
          <a:solidFill>
            <a:srgbClr val="FFFF99"/>
          </a:solidFill>
          <a:ln w="9525" algn="ctr">
            <a:solidFill>
              <a:schemeClr val="tx1"/>
            </a:solidFill>
            <a:miter lim="800000"/>
            <a:headEnd/>
            <a:tailEnd/>
          </a:ln>
          <a:effectLst/>
        </p:spPr>
        <p:txBody>
          <a:bodyPr wrap="none" anchor="ctr"/>
          <a:lstStyle/>
          <a:p>
            <a:endParaRPr lang="en-US"/>
          </a:p>
        </p:txBody>
      </p:sp>
      <p:sp>
        <p:nvSpPr>
          <p:cNvPr id="6795" name="Text Box 3723"/>
          <p:cNvSpPr txBox="1">
            <a:spLocks noChangeArrowheads="1"/>
          </p:cNvSpPr>
          <p:nvPr/>
        </p:nvSpPr>
        <p:spPr bwMode="auto">
          <a:xfrm>
            <a:off x="11887200" y="3136900"/>
            <a:ext cx="9067800" cy="4616648"/>
          </a:xfrm>
          <a:prstGeom prst="rect">
            <a:avLst/>
          </a:prstGeom>
          <a:noFill/>
          <a:ln w="9525" algn="ctr">
            <a:noFill/>
            <a:miter lim="800000"/>
            <a:headEnd/>
            <a:tailEnd/>
          </a:ln>
          <a:effectLst/>
        </p:spPr>
        <p:txBody>
          <a:bodyPr wrap="square">
            <a:spAutoFit/>
          </a:bodyPr>
          <a:lstStyle/>
          <a:p>
            <a:pPr lvl="0" algn="l" defTabSz="3135313">
              <a:spcBef>
                <a:spcPct val="50000"/>
              </a:spcBef>
            </a:pPr>
            <a:r>
              <a:rPr lang="en-US" sz="2800" b="1" u="sng" dirty="0">
                <a:latin typeface="Times New Roman" pitchFamily="18" charset="0"/>
                <a:cs typeface="Times New Roman" pitchFamily="18" charset="0"/>
              </a:rPr>
              <a:t>Definition of college slang</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algn="l" defTabSz="3135313">
              <a:spcBef>
                <a:spcPct val="50000"/>
              </a:spcBef>
              <a:buFont typeface="Arial" pitchFamily="34" charset="0"/>
              <a:buChar char="•"/>
            </a:pP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oral, informal, highly expressive language that is created and used primarily by students as part of undergraduate life” (</a:t>
            </a:r>
            <a:r>
              <a:rPr lang="en-US" sz="2800" dirty="0" err="1">
                <a:latin typeface="Times New Roman" pitchFamily="18" charset="0"/>
                <a:cs typeface="Times New Roman" pitchFamily="18" charset="0"/>
              </a:rPr>
              <a:t>Hummon</a:t>
            </a:r>
            <a:r>
              <a:rPr lang="en-US" sz="2800" dirty="0">
                <a:latin typeface="Times New Roman" pitchFamily="18" charset="0"/>
                <a:cs typeface="Times New Roman" pitchFamily="18" charset="0"/>
              </a:rPr>
              <a:t> 1994:77</a:t>
            </a:r>
            <a:r>
              <a:rPr lang="en-US" sz="2800" dirty="0" smtClean="0">
                <a:latin typeface="Times New Roman" pitchFamily="18" charset="0"/>
                <a:cs typeface="Times New Roman" pitchFamily="18" charset="0"/>
              </a:rPr>
              <a:t>)</a:t>
            </a:r>
          </a:p>
          <a:p>
            <a:pPr lvl="0" algn="l" defTabSz="3135313">
              <a:spcBef>
                <a:spcPct val="50000"/>
              </a:spcBef>
              <a:buFont typeface="Arial" pitchFamily="34" charset="0"/>
              <a:buChar char="•"/>
            </a:pPr>
            <a:r>
              <a:rPr lang="en-US" sz="2800" dirty="0" smtClean="0">
                <a:latin typeface="Times New Roman" pitchFamily="18" charset="0"/>
                <a:cs typeface="Times New Roman" pitchFamily="18" charset="0"/>
              </a:rPr>
              <a:t>“An </a:t>
            </a:r>
            <a:r>
              <a:rPr lang="en-US" sz="2800" dirty="0">
                <a:latin typeface="Times New Roman" pitchFamily="18" charset="0"/>
                <a:cs typeface="Times New Roman" pitchFamily="18" charset="0"/>
              </a:rPr>
              <a:t>ever changing set of colloquial words and phrases that speakers use to establish or reinforce social identity or cohesiveness within a group or with a trend or fashion in society at large (</a:t>
            </a:r>
            <a:r>
              <a:rPr lang="en-US" sz="2800" dirty="0" err="1">
                <a:latin typeface="Times New Roman" pitchFamily="18" charset="0"/>
                <a:cs typeface="Times New Roman" pitchFamily="18" charset="0"/>
              </a:rPr>
              <a:t>Eble</a:t>
            </a:r>
            <a:r>
              <a:rPr lang="en-US" sz="2800" dirty="0">
                <a:latin typeface="Times New Roman" pitchFamily="18" charset="0"/>
                <a:cs typeface="Times New Roman" pitchFamily="18" charset="0"/>
              </a:rPr>
              <a:t> 1996:11)</a:t>
            </a:r>
          </a:p>
          <a:p>
            <a:pPr algn="l" defTabSz="3135313">
              <a:spcBef>
                <a:spcPct val="50000"/>
              </a:spcBef>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627" name="Table 626"/>
          <p:cNvGraphicFramePr>
            <a:graphicFrameLocks noGrp="1"/>
          </p:cNvGraphicFramePr>
          <p:nvPr>
            <p:extLst>
              <p:ext uri="{D42A27DB-BD31-4B8C-83A1-F6EECF244321}">
                <p14:modId xmlns:p14="http://schemas.microsoft.com/office/powerpoint/2010/main" val="3347274570"/>
              </p:ext>
            </p:extLst>
          </p:nvPr>
        </p:nvGraphicFramePr>
        <p:xfrm>
          <a:off x="533399" y="3809999"/>
          <a:ext cx="10515600" cy="29099250"/>
        </p:xfrm>
        <a:graphic>
          <a:graphicData uri="http://schemas.openxmlformats.org/drawingml/2006/table">
            <a:tbl>
              <a:tblPr/>
              <a:tblGrid>
                <a:gridCol w="1619303"/>
                <a:gridCol w="522040"/>
                <a:gridCol w="4097779"/>
                <a:gridCol w="4276478"/>
              </a:tblGrid>
              <a:tr h="256085">
                <a:tc>
                  <a:txBody>
                    <a:bodyPr/>
                    <a:lstStyle/>
                    <a:p>
                      <a:pPr marL="0" marR="0">
                        <a:lnSpc>
                          <a:spcPct val="115000"/>
                        </a:lnSpc>
                        <a:spcBef>
                          <a:spcPts val="0"/>
                        </a:spcBef>
                        <a:spcAft>
                          <a:spcPts val="0"/>
                        </a:spcAft>
                      </a:pPr>
                      <a:r>
                        <a:rPr lang="en-US" sz="1500" b="1" u="sng" dirty="0" smtClean="0">
                          <a:latin typeface="Calibri"/>
                          <a:ea typeface="Calibri"/>
                          <a:cs typeface="Times New Roman"/>
                        </a:rPr>
                        <a:t>Word</a:t>
                      </a:r>
                      <a:endParaRPr lang="en-US" sz="1500" b="1" u="sng"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CCFF"/>
                    </a:solidFill>
                  </a:tcPr>
                </a:tc>
                <a:tc>
                  <a:txBody>
                    <a:bodyPr/>
                    <a:lstStyle/>
                    <a:p>
                      <a:pPr marL="0" marR="0">
                        <a:lnSpc>
                          <a:spcPct val="115000"/>
                        </a:lnSpc>
                        <a:spcBef>
                          <a:spcPts val="0"/>
                        </a:spcBef>
                        <a:spcAft>
                          <a:spcPts val="0"/>
                        </a:spcAft>
                      </a:pPr>
                      <a:r>
                        <a:rPr lang="en-US" sz="1500" b="1" u="sng" dirty="0" smtClean="0">
                          <a:latin typeface="Calibri"/>
                          <a:ea typeface="Calibri"/>
                          <a:cs typeface="Times New Roman"/>
                        </a:rPr>
                        <a:t>Freq.</a:t>
                      </a:r>
                      <a:endParaRPr lang="en-US" sz="1500" b="1" u="sng"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CCFF"/>
                    </a:solidFill>
                  </a:tcPr>
                </a:tc>
                <a:tc>
                  <a:txBody>
                    <a:bodyPr/>
                    <a:lstStyle/>
                    <a:p>
                      <a:pPr marL="0" marR="0">
                        <a:lnSpc>
                          <a:spcPct val="115000"/>
                        </a:lnSpc>
                        <a:spcBef>
                          <a:spcPts val="0"/>
                        </a:spcBef>
                        <a:spcAft>
                          <a:spcPts val="0"/>
                        </a:spcAft>
                      </a:pPr>
                      <a:r>
                        <a:rPr lang="en-US" sz="1500" b="1" u="sng" dirty="0" smtClean="0">
                          <a:latin typeface="Calibri"/>
                          <a:ea typeface="Calibri"/>
                          <a:cs typeface="Times New Roman"/>
                        </a:rPr>
                        <a:t>Definition</a:t>
                      </a:r>
                      <a:endParaRPr lang="en-US" sz="1500" b="1" u="sng"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CCFF"/>
                    </a:solidFill>
                  </a:tcPr>
                </a:tc>
                <a:tc>
                  <a:txBody>
                    <a:bodyPr/>
                    <a:lstStyle/>
                    <a:p>
                      <a:pPr marL="0" marR="0">
                        <a:lnSpc>
                          <a:spcPct val="115000"/>
                        </a:lnSpc>
                        <a:spcBef>
                          <a:spcPts val="0"/>
                        </a:spcBef>
                        <a:spcAft>
                          <a:spcPts val="0"/>
                        </a:spcAft>
                      </a:pPr>
                      <a:r>
                        <a:rPr lang="en-US" sz="1500" b="1" u="sng" dirty="0" smtClean="0">
                          <a:latin typeface="Calibri"/>
                          <a:ea typeface="Calibri"/>
                          <a:cs typeface="Times New Roman"/>
                        </a:rPr>
                        <a:t>Example</a:t>
                      </a:r>
                      <a:r>
                        <a:rPr lang="en-US" sz="1500" b="1" u="sng" baseline="0" dirty="0" smtClean="0">
                          <a:latin typeface="Calibri"/>
                          <a:ea typeface="Calibri"/>
                          <a:cs typeface="Times New Roman"/>
                        </a:rPr>
                        <a:t> Sentence</a:t>
                      </a:r>
                      <a:endParaRPr lang="en-US" sz="1500" b="1" u="sng"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CCFF"/>
                    </a:solid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Servo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7</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The campus’ most popular dining center</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Do you want to go to </a:t>
                      </a:r>
                      <a:r>
                        <a:rPr lang="en-US" sz="1200" i="1">
                          <a:solidFill>
                            <a:srgbClr val="000000"/>
                          </a:solidFill>
                          <a:latin typeface="Times New Roman"/>
                          <a:ea typeface="Times New Roman"/>
                          <a:cs typeface="Times New Roman"/>
                        </a:rPr>
                        <a:t>Servo</a:t>
                      </a:r>
                      <a:r>
                        <a:rPr lang="en-US" sz="1200">
                          <a:solidFill>
                            <a:srgbClr val="000000"/>
                          </a:solidFill>
                          <a:latin typeface="Times New Roman"/>
                          <a:ea typeface="Times New Roman"/>
                          <a:cs typeface="Times New Roman"/>
                        </a:rPr>
                        <a:t> for brunch?</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C-Stalk, to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4</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Using C-NAV to get information about people without asking them.</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didn’t know who he was so I </a:t>
                      </a:r>
                      <a:r>
                        <a:rPr lang="en-US" sz="1200" i="1" dirty="0">
                          <a:solidFill>
                            <a:srgbClr val="000000"/>
                          </a:solidFill>
                          <a:latin typeface="Times New Roman"/>
                          <a:ea typeface="Times New Roman"/>
                          <a:cs typeface="Times New Roman"/>
                        </a:rPr>
                        <a:t>C-stalked</a:t>
                      </a:r>
                      <a:r>
                        <a:rPr lang="en-US" sz="1200" dirty="0">
                          <a:solidFill>
                            <a:srgbClr val="000000"/>
                          </a:solidFill>
                          <a:latin typeface="Times New Roman"/>
                          <a:ea typeface="Times New Roman"/>
                          <a:cs typeface="Times New Roman"/>
                        </a:rPr>
                        <a:t> him last night.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Hook up, to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4</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A term that means to make out or have sex in a casual way. It can be an event or a state of being in a relationship.</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a:t>
                      </a:r>
                      <a:r>
                        <a:rPr lang="en-US" sz="1200" i="1" dirty="0">
                          <a:solidFill>
                            <a:srgbClr val="000000"/>
                          </a:solidFill>
                          <a:latin typeface="Times New Roman"/>
                          <a:ea typeface="Times New Roman"/>
                          <a:cs typeface="Times New Roman"/>
                        </a:rPr>
                        <a:t>hooked up</a:t>
                      </a:r>
                      <a:r>
                        <a:rPr lang="en-US" sz="1200" dirty="0">
                          <a:solidFill>
                            <a:srgbClr val="000000"/>
                          </a:solidFill>
                          <a:latin typeface="Times New Roman"/>
                          <a:ea typeface="Times New Roman"/>
                          <a:cs typeface="Times New Roman"/>
                        </a:rPr>
                        <a:t> with a boy on the baseball team last night. -OR- They’re not dating, I think they’re just </a:t>
                      </a:r>
                      <a:r>
                        <a:rPr lang="en-US" sz="1200" i="1" dirty="0">
                          <a:solidFill>
                            <a:srgbClr val="000000"/>
                          </a:solidFill>
                          <a:latin typeface="Times New Roman"/>
                          <a:ea typeface="Times New Roman"/>
                          <a:cs typeface="Times New Roman"/>
                        </a:rPr>
                        <a:t>hooking up.</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LD’s</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4</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The Lincoln Diner</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We’re going to </a:t>
                      </a:r>
                      <a:r>
                        <a:rPr lang="en-US" sz="1200" i="1" dirty="0">
                          <a:solidFill>
                            <a:srgbClr val="000000"/>
                          </a:solidFill>
                          <a:latin typeface="Times New Roman"/>
                          <a:ea typeface="Times New Roman"/>
                          <a:cs typeface="Times New Roman"/>
                        </a:rPr>
                        <a:t>LD</a:t>
                      </a:r>
                      <a:r>
                        <a:rPr lang="en-US" sz="1200" dirty="0">
                          <a:solidFill>
                            <a:srgbClr val="000000"/>
                          </a:solidFill>
                          <a:latin typeface="Times New Roman"/>
                          <a:ea typeface="Times New Roman"/>
                          <a:cs typeface="Times New Roman"/>
                        </a:rPr>
                        <a:t>’s tonight.  </a:t>
                      </a:r>
                      <a:r>
                        <a:rPr lang="en-US" sz="1200" dirty="0" err="1">
                          <a:solidFill>
                            <a:srgbClr val="000000"/>
                          </a:solidFill>
                          <a:latin typeface="Times New Roman"/>
                          <a:ea typeface="Times New Roman"/>
                          <a:cs typeface="Times New Roman"/>
                        </a:rPr>
                        <a:t>Wanna</a:t>
                      </a:r>
                      <a:r>
                        <a:rPr lang="en-US" sz="1200" dirty="0">
                          <a:solidFill>
                            <a:srgbClr val="000000"/>
                          </a:solidFill>
                          <a:latin typeface="Times New Roman"/>
                          <a:ea typeface="Times New Roman"/>
                          <a:cs typeface="Times New Roman"/>
                        </a:rPr>
                        <a:t> come with?</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Bitch Ditch</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3</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The all girls floor in the basement of Hanson Hall.</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That first year lives in the </a:t>
                      </a:r>
                      <a:r>
                        <a:rPr lang="en-US" sz="1200" i="1" dirty="0">
                          <a:solidFill>
                            <a:srgbClr val="000000"/>
                          </a:solidFill>
                          <a:latin typeface="Times New Roman"/>
                          <a:ea typeface="Times New Roman"/>
                          <a:cs typeface="Times New Roman"/>
                        </a:rPr>
                        <a:t>bitch ditch</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Bullet</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3</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The Bullet Hole; or, food from the Bullet Hole</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I’m getting </a:t>
                      </a:r>
                      <a:r>
                        <a:rPr lang="en-US" sz="1200" i="1" dirty="0">
                          <a:solidFill>
                            <a:srgbClr val="000000"/>
                          </a:solidFill>
                          <a:latin typeface="Times New Roman"/>
                          <a:ea typeface="Times New Roman"/>
                          <a:cs typeface="Times New Roman"/>
                        </a:rPr>
                        <a:t>Bullet</a:t>
                      </a:r>
                      <a:r>
                        <a:rPr lang="en-US" sz="1200" dirty="0">
                          <a:solidFill>
                            <a:srgbClr val="000000"/>
                          </a:solidFill>
                          <a:latin typeface="Times New Roman"/>
                          <a:ea typeface="Times New Roman"/>
                          <a:cs typeface="Times New Roman"/>
                        </a:rPr>
                        <a:t> for lunch. </a:t>
                      </a:r>
                      <a:r>
                        <a:rPr lang="en-US" sz="1200" dirty="0" err="1">
                          <a:solidFill>
                            <a:srgbClr val="000000"/>
                          </a:solidFill>
                          <a:latin typeface="Times New Roman"/>
                          <a:ea typeface="Times New Roman"/>
                          <a:cs typeface="Times New Roman"/>
                        </a:rPr>
                        <a:t>Wanna</a:t>
                      </a:r>
                      <a:r>
                        <a:rPr lang="en-US" sz="1200" dirty="0">
                          <a:solidFill>
                            <a:srgbClr val="000000"/>
                          </a:solidFill>
                          <a:latin typeface="Times New Roman"/>
                          <a:ea typeface="Times New Roman"/>
                          <a:cs typeface="Times New Roman"/>
                        </a:rPr>
                        <a:t> come? -OR- I’m going to grab something from </a:t>
                      </a:r>
                      <a:r>
                        <a:rPr lang="en-US" sz="1200" i="1" dirty="0">
                          <a:solidFill>
                            <a:srgbClr val="000000"/>
                          </a:solidFill>
                          <a:latin typeface="Times New Roman"/>
                          <a:ea typeface="Times New Roman"/>
                          <a:cs typeface="Times New Roman"/>
                        </a:rPr>
                        <a:t>Bullet</a:t>
                      </a:r>
                      <a:r>
                        <a:rPr lang="en-US" sz="1200" dirty="0">
                          <a:solidFill>
                            <a:srgbClr val="000000"/>
                          </a:solidFill>
                          <a:latin typeface="Times New Roman"/>
                          <a:ea typeface="Times New Roman"/>
                          <a:cs typeface="Times New Roman"/>
                        </a:rPr>
                        <a:t> for dinner.</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CUB, The</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3</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The College Union Building, the main </a:t>
                      </a:r>
                      <a:r>
                        <a:rPr lang="en-US" sz="1200" dirty="0" err="1">
                          <a:solidFill>
                            <a:srgbClr val="000000"/>
                          </a:solidFill>
                          <a:latin typeface="Times New Roman"/>
                          <a:ea typeface="Times New Roman"/>
                          <a:cs typeface="Times New Roman"/>
                        </a:rPr>
                        <a:t>biuling</a:t>
                      </a:r>
                      <a:r>
                        <a:rPr lang="en-US" sz="1200" dirty="0">
                          <a:solidFill>
                            <a:srgbClr val="000000"/>
                          </a:solidFill>
                          <a:latin typeface="Times New Roman"/>
                          <a:ea typeface="Times New Roman"/>
                          <a:cs typeface="Times New Roman"/>
                        </a:rPr>
                        <a:t> on campus that houses the mailroom, the coffee cart, and bullet hole</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I’m going to run to </a:t>
                      </a:r>
                      <a:r>
                        <a:rPr lang="en-US" sz="1200" i="1" dirty="0">
                          <a:solidFill>
                            <a:srgbClr val="000000"/>
                          </a:solidFill>
                          <a:latin typeface="Times New Roman"/>
                          <a:ea typeface="Times New Roman"/>
                          <a:cs typeface="Times New Roman"/>
                        </a:rPr>
                        <a:t>The CUB</a:t>
                      </a:r>
                      <a:r>
                        <a:rPr lang="en-US" sz="1200" dirty="0">
                          <a:solidFill>
                            <a:srgbClr val="000000"/>
                          </a:solidFill>
                          <a:latin typeface="Times New Roman"/>
                          <a:ea typeface="Times New Roman"/>
                          <a:cs typeface="Times New Roman"/>
                        </a:rPr>
                        <a:t> and grab coffee before class.</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Legit</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3</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An adjective: shortening of “legitimate;”  authentic, appreciated; indicates respect and approval.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He just ate 10 hot dogs in 2 minutes. That’s </a:t>
                      </a:r>
                      <a:r>
                        <a:rPr lang="en-US" sz="1200" i="1" dirty="0">
                          <a:solidFill>
                            <a:srgbClr val="000000"/>
                          </a:solidFill>
                          <a:latin typeface="Times New Roman"/>
                          <a:ea typeface="Times New Roman"/>
                          <a:cs typeface="Times New Roman"/>
                        </a:rPr>
                        <a:t>legit.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Rage, to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3</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(Verb) The act of partying; (Noun) A party.</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Are you ready to </a:t>
                      </a:r>
                      <a:r>
                        <a:rPr lang="en-US" sz="1200" i="1" dirty="0">
                          <a:solidFill>
                            <a:srgbClr val="000000"/>
                          </a:solidFill>
                          <a:latin typeface="Times New Roman"/>
                          <a:ea typeface="Times New Roman"/>
                          <a:cs typeface="Times New Roman"/>
                        </a:rPr>
                        <a:t>rage</a:t>
                      </a:r>
                      <a:r>
                        <a:rPr lang="en-US" sz="1200" dirty="0">
                          <a:solidFill>
                            <a:srgbClr val="000000"/>
                          </a:solidFill>
                          <a:latin typeface="Times New Roman"/>
                          <a:ea typeface="Times New Roman"/>
                          <a:cs typeface="Times New Roman"/>
                        </a:rPr>
                        <a:t> tonight?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All-nighter</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An event where someone stays awake most or all of the night, often ending in sleep deprivation.</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pulled an </a:t>
                      </a:r>
                      <a:r>
                        <a:rPr lang="en-US" sz="1200" i="1" dirty="0">
                          <a:solidFill>
                            <a:srgbClr val="000000"/>
                          </a:solidFill>
                          <a:latin typeface="Times New Roman"/>
                          <a:ea typeface="Times New Roman"/>
                          <a:cs typeface="Times New Roman"/>
                        </a:rPr>
                        <a:t>all-nighter</a:t>
                      </a:r>
                      <a:r>
                        <a:rPr lang="en-US" sz="1200" dirty="0">
                          <a:solidFill>
                            <a:srgbClr val="000000"/>
                          </a:solidFill>
                          <a:latin typeface="Times New Roman"/>
                          <a:ea typeface="Times New Roman"/>
                          <a:cs typeface="Times New Roman"/>
                        </a:rPr>
                        <a:t> last night, man. The view of the sunrise is nice from the 3</a:t>
                      </a:r>
                      <a:r>
                        <a:rPr lang="en-US" sz="1200" baseline="30000" dirty="0">
                          <a:solidFill>
                            <a:srgbClr val="000000"/>
                          </a:solidFill>
                          <a:latin typeface="Times New Roman"/>
                          <a:ea typeface="Times New Roman"/>
                          <a:cs typeface="Times New Roman"/>
                        </a:rPr>
                        <a:t>rd</a:t>
                      </a:r>
                      <a:r>
                        <a:rPr lang="en-US" sz="1200" dirty="0">
                          <a:solidFill>
                            <a:srgbClr val="000000"/>
                          </a:solidFill>
                          <a:latin typeface="Times New Roman"/>
                          <a:ea typeface="Times New Roman"/>
                          <a:cs typeface="Times New Roman"/>
                        </a:rPr>
                        <a:t> floor of the library.</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Black out</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When a person gets so extremely intoxicated that he/she does not remember what happened; his/her memory is gone.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was so drunk last night that I </a:t>
                      </a:r>
                      <a:r>
                        <a:rPr lang="en-US" sz="1200" i="1" dirty="0">
                          <a:solidFill>
                            <a:srgbClr val="000000"/>
                          </a:solidFill>
                          <a:latin typeface="Times New Roman"/>
                          <a:ea typeface="Times New Roman"/>
                          <a:cs typeface="Times New Roman"/>
                        </a:rPr>
                        <a:t>blacked out </a:t>
                      </a:r>
                      <a:r>
                        <a:rPr lang="en-US" sz="1200" dirty="0">
                          <a:solidFill>
                            <a:srgbClr val="000000"/>
                          </a:solidFill>
                          <a:latin typeface="Times New Roman"/>
                          <a:ea typeface="Times New Roman"/>
                          <a:cs typeface="Times New Roman"/>
                        </a:rPr>
                        <a:t>and don’t remember anything.</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Bomb, to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have something go horribly wrong. For example, to perform below average on a test.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totally </a:t>
                      </a:r>
                      <a:r>
                        <a:rPr lang="en-US" sz="1200" i="1" dirty="0">
                          <a:solidFill>
                            <a:srgbClr val="000000"/>
                          </a:solidFill>
                          <a:latin typeface="Times New Roman"/>
                          <a:ea typeface="Times New Roman"/>
                          <a:cs typeface="Times New Roman"/>
                        </a:rPr>
                        <a:t>bombed</a:t>
                      </a:r>
                      <a:r>
                        <a:rPr lang="en-US" sz="1200" dirty="0">
                          <a:solidFill>
                            <a:srgbClr val="000000"/>
                          </a:solidFill>
                          <a:latin typeface="Times New Roman"/>
                          <a:ea typeface="Times New Roman"/>
                          <a:cs typeface="Times New Roman"/>
                        </a:rPr>
                        <a:t> the last question on that exam, I’m not even going to get partial credit.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Bro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generic form of reference for a male. No necessarily brothers. A male of similar social behavior to your “typical” frat brother.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(one guy passing another) Hey, </a:t>
                      </a:r>
                      <a:r>
                        <a:rPr lang="en-US" sz="1200" i="1" dirty="0">
                          <a:solidFill>
                            <a:srgbClr val="000000"/>
                          </a:solidFill>
                          <a:latin typeface="Times New Roman"/>
                          <a:ea typeface="Times New Roman"/>
                          <a:cs typeface="Times New Roman"/>
                        </a:rPr>
                        <a:t>bro</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BTDubs</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Phonetic pronunciation of 'btw' meaning 'by the way'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i="1" dirty="0" err="1">
                          <a:solidFill>
                            <a:srgbClr val="000000"/>
                          </a:solidFill>
                          <a:latin typeface="Times New Roman"/>
                          <a:ea typeface="Times New Roman"/>
                          <a:cs typeface="Times New Roman"/>
                        </a:rPr>
                        <a:t>BTDubs</a:t>
                      </a:r>
                      <a:r>
                        <a:rPr lang="en-US" sz="1200" dirty="0">
                          <a:solidFill>
                            <a:srgbClr val="000000"/>
                          </a:solidFill>
                          <a:latin typeface="Times New Roman"/>
                          <a:ea typeface="Times New Roman"/>
                          <a:cs typeface="Times New Roman"/>
                        </a:rPr>
                        <a:t>, we're meeting at 12 for lunch.</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Burg, The</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Gettysburg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I’m back in </a:t>
                      </a:r>
                      <a:r>
                        <a:rPr lang="en-US" sz="1200" i="1" dirty="0">
                          <a:solidFill>
                            <a:srgbClr val="000000"/>
                          </a:solidFill>
                          <a:latin typeface="Times New Roman"/>
                          <a:ea typeface="Times New Roman"/>
                          <a:cs typeface="Times New Roman"/>
                        </a:rPr>
                        <a:t>The Burg</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DFMO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Dance Floor Make Out – occurs at parties that involve dancing and drinking; used as a verb or description.</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saw you </a:t>
                      </a:r>
                      <a:r>
                        <a:rPr lang="en-US" sz="1200" i="1" dirty="0">
                          <a:solidFill>
                            <a:srgbClr val="000000"/>
                          </a:solidFill>
                          <a:latin typeface="Times New Roman"/>
                          <a:ea typeface="Times New Roman"/>
                          <a:cs typeface="Times New Roman"/>
                        </a:rPr>
                        <a:t>DFMO</a:t>
                      </a:r>
                      <a:r>
                        <a:rPr lang="en-US" sz="1200" dirty="0">
                          <a:solidFill>
                            <a:srgbClr val="000000"/>
                          </a:solidFill>
                          <a:latin typeface="Times New Roman"/>
                          <a:ea typeface="Times New Roman"/>
                          <a:cs typeface="Times New Roman"/>
                        </a:rPr>
                        <a:t> with him last night at Phi Sig.</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Fratty</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of or pertaining to the perceived fraternity lifestyle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You’re looking quite </a:t>
                      </a:r>
                      <a:r>
                        <a:rPr lang="en-US" sz="1200" i="1" dirty="0" err="1">
                          <a:solidFill>
                            <a:srgbClr val="000000"/>
                          </a:solidFill>
                          <a:latin typeface="Times New Roman"/>
                          <a:ea typeface="Times New Roman"/>
                          <a:cs typeface="Times New Roman"/>
                        </a:rPr>
                        <a:t>fratty</a:t>
                      </a:r>
                      <a:r>
                        <a:rPr lang="en-US" sz="1200" dirty="0">
                          <a:solidFill>
                            <a:srgbClr val="000000"/>
                          </a:solidFill>
                          <a:latin typeface="Times New Roman"/>
                          <a:ea typeface="Times New Roman"/>
                          <a:cs typeface="Times New Roman"/>
                        </a:rPr>
                        <a:t> today.</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Muss</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noun: Musselman; refers to Musselman Library or Musselman Hall.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I’m living in </a:t>
                      </a:r>
                      <a:r>
                        <a:rPr lang="en-US" sz="1200" i="1" dirty="0">
                          <a:solidFill>
                            <a:srgbClr val="000000"/>
                          </a:solidFill>
                          <a:latin typeface="Times New Roman"/>
                          <a:ea typeface="Times New Roman"/>
                          <a:cs typeface="Times New Roman"/>
                        </a:rPr>
                        <a:t>Muss</a:t>
                      </a:r>
                      <a:r>
                        <a:rPr lang="en-US" sz="1200" dirty="0">
                          <a:solidFill>
                            <a:srgbClr val="000000"/>
                          </a:solidFill>
                          <a:latin typeface="Times New Roman"/>
                          <a:ea typeface="Times New Roman"/>
                          <a:cs typeface="Times New Roman"/>
                        </a:rPr>
                        <a:t> next year.</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Natty</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short for Natural Light, the cheapest and most popular beer at Gettysburg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Man, </a:t>
                      </a:r>
                      <a:r>
                        <a:rPr lang="en-US" sz="1200" i="1" dirty="0">
                          <a:solidFill>
                            <a:srgbClr val="000000"/>
                          </a:solidFill>
                          <a:latin typeface="Times New Roman"/>
                          <a:ea typeface="Times New Roman"/>
                          <a:cs typeface="Times New Roman"/>
                        </a:rPr>
                        <a:t>Natty</a:t>
                      </a:r>
                      <a:r>
                        <a:rPr lang="en-US" sz="1200" dirty="0">
                          <a:solidFill>
                            <a:srgbClr val="000000"/>
                          </a:solidFill>
                          <a:latin typeface="Times New Roman"/>
                          <a:ea typeface="Times New Roman"/>
                          <a:cs typeface="Times New Roman"/>
                        </a:rPr>
                        <a:t> tastes terrible.</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Noms</a:t>
                      </a:r>
                      <a:r>
                        <a:rPr lang="en-US" sz="1400" b="1" dirty="0">
                          <a:solidFill>
                            <a:srgbClr val="000000"/>
                          </a:solidFill>
                          <a:latin typeface="Times New Roman"/>
                          <a:ea typeface="Times New Roman"/>
                          <a:cs typeface="Times New Roman"/>
                        </a:rPr>
                        <a:t> (</a:t>
                      </a:r>
                      <a:r>
                        <a:rPr lang="en-US" sz="1400" b="1" dirty="0" err="1">
                          <a:solidFill>
                            <a:srgbClr val="000000"/>
                          </a:solidFill>
                          <a:latin typeface="Times New Roman"/>
                          <a:ea typeface="Times New Roman"/>
                          <a:cs typeface="Times New Roman"/>
                        </a:rPr>
                        <a:t>om</a:t>
                      </a:r>
                      <a:r>
                        <a:rPr lang="en-US" sz="1400" b="1" dirty="0">
                          <a:solidFill>
                            <a:srgbClr val="000000"/>
                          </a:solidFill>
                          <a:latin typeface="Times New Roman"/>
                          <a:ea typeface="Times New Roman"/>
                          <a:cs typeface="Times New Roman"/>
                        </a:rPr>
                        <a:t> </a:t>
                      </a:r>
                      <a:r>
                        <a:rPr lang="en-US" sz="1400" b="1" dirty="0" err="1">
                          <a:solidFill>
                            <a:srgbClr val="000000"/>
                          </a:solidFill>
                          <a:latin typeface="Times New Roman"/>
                          <a:ea typeface="Times New Roman"/>
                          <a:cs typeface="Times New Roman"/>
                        </a:rPr>
                        <a:t>noms</a:t>
                      </a:r>
                      <a:r>
                        <a:rPr lang="en-US" sz="1400" b="1" dirty="0">
                          <a:solidFill>
                            <a:srgbClr val="000000"/>
                          </a:solidFill>
                          <a:latin typeface="Times New Roman"/>
                          <a:ea typeface="Times New Roman"/>
                          <a:cs typeface="Times New Roman"/>
                        </a:rPr>
                        <a:t>)</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An onomatopoeia, signifying either good food or the act of eating.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Let’s go get some </a:t>
                      </a:r>
                      <a:r>
                        <a:rPr lang="en-US" sz="1200" i="1" dirty="0" err="1">
                          <a:solidFill>
                            <a:srgbClr val="000000"/>
                          </a:solidFill>
                          <a:latin typeface="Times New Roman"/>
                          <a:ea typeface="Times New Roman"/>
                          <a:cs typeface="Times New Roman"/>
                        </a:rPr>
                        <a:t>noms</a:t>
                      </a:r>
                      <a:r>
                        <a:rPr lang="en-US" sz="1200" dirty="0">
                          <a:solidFill>
                            <a:srgbClr val="000000"/>
                          </a:solidFill>
                          <a:latin typeface="Times New Roman"/>
                          <a:ea typeface="Times New Roman"/>
                          <a:cs typeface="Times New Roman"/>
                        </a:rPr>
                        <a:t> at Bullet.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Prospie</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Prospective student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The Gettysburg folder just screams, “I’m a </a:t>
                      </a:r>
                      <a:r>
                        <a:rPr lang="en-US" sz="1200" i="1" dirty="0" err="1">
                          <a:solidFill>
                            <a:srgbClr val="000000"/>
                          </a:solidFill>
                          <a:latin typeface="Times New Roman"/>
                          <a:ea typeface="Times New Roman"/>
                          <a:cs typeface="Times New Roman"/>
                        </a:rPr>
                        <a:t>prospie</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4438">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Sexiled</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A mix between Sex and Exile; to refer to a situation in which a roommate is banned from his room due to its occupancy by individuals engaging in fornication.</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Hey can I come hang out with you for a while? Sally came over to see Bill and I’ve been </a:t>
                      </a:r>
                      <a:r>
                        <a:rPr lang="en-US" sz="1200" i="1" dirty="0" err="1">
                          <a:solidFill>
                            <a:srgbClr val="000000"/>
                          </a:solidFill>
                          <a:latin typeface="Times New Roman"/>
                          <a:ea typeface="Times New Roman"/>
                          <a:cs typeface="Times New Roman"/>
                        </a:rPr>
                        <a:t>sexiled</a:t>
                      </a:r>
                      <a:r>
                        <a:rPr lang="en-US" sz="1200" dirty="0">
                          <a:solidFill>
                            <a:srgbClr val="000000"/>
                          </a:solidFill>
                          <a:latin typeface="Times New Roman"/>
                          <a:ea typeface="Times New Roman"/>
                          <a:cs typeface="Times New Roman"/>
                        </a:rPr>
                        <a:t> for a while.</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Shwasted</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variation of wasted; to drink to excess.</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Girl, you were </a:t>
                      </a:r>
                      <a:r>
                        <a:rPr lang="en-US" sz="1200" i="1">
                          <a:solidFill>
                            <a:srgbClr val="000000"/>
                          </a:solidFill>
                          <a:latin typeface="Times New Roman"/>
                          <a:ea typeface="Times New Roman"/>
                          <a:cs typeface="Times New Roman"/>
                        </a:rPr>
                        <a:t>schwasted</a:t>
                      </a:r>
                      <a:r>
                        <a:rPr lang="en-US" sz="1200">
                          <a:solidFill>
                            <a:srgbClr val="000000"/>
                          </a:solidFill>
                          <a:latin typeface="Times New Roman"/>
                          <a:ea typeface="Times New Roman"/>
                          <a:cs typeface="Times New Roman"/>
                        </a:rPr>
                        <a:t> when I last saw you!</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Space Cadet</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name for someone who is spacey, not with it, or not entirely grounded in reality.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didn’t even hear you call my name; I’m such a </a:t>
                      </a:r>
                      <a:r>
                        <a:rPr lang="en-US" sz="1200" i="1" dirty="0">
                          <a:solidFill>
                            <a:srgbClr val="000000"/>
                          </a:solidFill>
                          <a:latin typeface="Times New Roman"/>
                          <a:ea typeface="Times New Roman"/>
                          <a:cs typeface="Times New Roman"/>
                        </a:rPr>
                        <a:t>space cadet</a:t>
                      </a:r>
                      <a:r>
                        <a:rPr lang="en-US" sz="1200" dirty="0">
                          <a:solidFill>
                            <a:srgbClr val="000000"/>
                          </a:solidFill>
                          <a:latin typeface="Times New Roman"/>
                          <a:ea typeface="Times New Roman"/>
                          <a:cs typeface="Times New Roman"/>
                        </a:rPr>
                        <a:t> today.</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Stine Lake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area of grass in between Musselman Library and Plank Gym. Called Stine Lake because it used to flood when it rained.</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Let’s go do some homework on </a:t>
                      </a:r>
                      <a:r>
                        <a:rPr lang="en-US" sz="1200" i="1" dirty="0">
                          <a:solidFill>
                            <a:srgbClr val="000000"/>
                          </a:solidFill>
                          <a:latin typeface="Times New Roman"/>
                          <a:ea typeface="Times New Roman"/>
                          <a:cs typeface="Times New Roman"/>
                        </a:rPr>
                        <a:t>Stine Lake</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Totes</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Short for </a:t>
                      </a:r>
                      <a:r>
                        <a:rPr lang="en-US" sz="1200" i="1">
                          <a:solidFill>
                            <a:srgbClr val="000000"/>
                          </a:solidFill>
                          <a:latin typeface="Times New Roman"/>
                          <a:ea typeface="Times New Roman"/>
                          <a:cs typeface="Times New Roman"/>
                        </a:rPr>
                        <a:t>totally</a:t>
                      </a:r>
                      <a:r>
                        <a:rPr lang="en-US" sz="1200">
                          <a:solidFill>
                            <a:srgbClr val="000000"/>
                          </a:solidFill>
                          <a:latin typeface="Times New Roman"/>
                          <a:ea typeface="Times New Roman"/>
                          <a:cs typeface="Times New Roman"/>
                        </a:rPr>
                        <a:t>, emphatic affirmative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I’m </a:t>
                      </a:r>
                      <a:r>
                        <a:rPr lang="en-US" sz="1200" i="1" dirty="0">
                          <a:solidFill>
                            <a:srgbClr val="000000"/>
                          </a:solidFill>
                          <a:latin typeface="Times New Roman"/>
                          <a:ea typeface="Times New Roman"/>
                          <a:cs typeface="Times New Roman"/>
                        </a:rPr>
                        <a:t>totes</a:t>
                      </a:r>
                      <a:r>
                        <a:rPr lang="en-US" sz="1200" dirty="0">
                          <a:solidFill>
                            <a:srgbClr val="000000"/>
                          </a:solidFill>
                          <a:latin typeface="Times New Roman"/>
                          <a:ea typeface="Times New Roman"/>
                          <a:cs typeface="Times New Roman"/>
                        </a:rPr>
                        <a:t> </a:t>
                      </a:r>
                      <a:r>
                        <a:rPr lang="en-US" sz="1200" dirty="0" err="1">
                          <a:solidFill>
                            <a:srgbClr val="000000"/>
                          </a:solidFill>
                          <a:latin typeface="Times New Roman"/>
                          <a:ea typeface="Times New Roman"/>
                          <a:cs typeface="Times New Roman"/>
                        </a:rPr>
                        <a:t>gonna</a:t>
                      </a:r>
                      <a:r>
                        <a:rPr lang="en-US" sz="1200" dirty="0">
                          <a:solidFill>
                            <a:srgbClr val="000000"/>
                          </a:solidFill>
                          <a:latin typeface="Times New Roman"/>
                          <a:ea typeface="Times New Roman"/>
                          <a:cs typeface="Times New Roman"/>
                        </a:rPr>
                        <a:t> fail that test. -OR- She's </a:t>
                      </a:r>
                      <a:r>
                        <a:rPr lang="en-US" sz="1200" i="1" dirty="0">
                          <a:solidFill>
                            <a:srgbClr val="000000"/>
                          </a:solidFill>
                          <a:latin typeface="Times New Roman"/>
                          <a:ea typeface="Times New Roman"/>
                          <a:cs typeface="Times New Roman"/>
                        </a:rPr>
                        <a:t>totes</a:t>
                      </a:r>
                      <a:r>
                        <a:rPr lang="en-US" sz="1200" dirty="0">
                          <a:solidFill>
                            <a:srgbClr val="000000"/>
                          </a:solidFill>
                          <a:latin typeface="Times New Roman"/>
                          <a:ea typeface="Times New Roman"/>
                          <a:cs typeface="Times New Roman"/>
                        </a:rPr>
                        <a:t> </a:t>
                      </a:r>
                      <a:r>
                        <a:rPr lang="en-US" sz="1200" dirty="0" err="1">
                          <a:solidFill>
                            <a:srgbClr val="000000"/>
                          </a:solidFill>
                          <a:latin typeface="Times New Roman"/>
                          <a:ea typeface="Times New Roman"/>
                          <a:cs typeface="Times New Roman"/>
                        </a:rPr>
                        <a:t>gonna</a:t>
                      </a:r>
                      <a:r>
                        <a:rPr lang="en-US" sz="1200" dirty="0">
                          <a:solidFill>
                            <a:srgbClr val="000000"/>
                          </a:solidFill>
                          <a:latin typeface="Times New Roman"/>
                          <a:ea typeface="Times New Roman"/>
                          <a:cs typeface="Times New Roman"/>
                        </a:rPr>
                        <a:t> freak out when she sees this.</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4438">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Walk of shame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walk across campus after spending  the night in someone else’s room in the clothes worn the previous night or in borrowed clothes.</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hope that the parents in that tour didn’t notice my </a:t>
                      </a:r>
                      <a:r>
                        <a:rPr lang="en-US" sz="1200" i="1">
                          <a:solidFill>
                            <a:srgbClr val="000000"/>
                          </a:solidFill>
                          <a:latin typeface="Times New Roman"/>
                          <a:ea typeface="Times New Roman"/>
                          <a:cs typeface="Times New Roman"/>
                        </a:rPr>
                        <a:t>walk of shame</a:t>
                      </a:r>
                      <a:r>
                        <a:rPr lang="en-US" sz="1200">
                          <a:solidFill>
                            <a:srgbClr val="000000"/>
                          </a:solidFill>
                          <a:latin typeface="Times New Roman"/>
                          <a:ea typeface="Times New Roman"/>
                          <a:cs typeface="Times New Roman"/>
                        </a:rPr>
                        <a:t> to my room.</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Ace, to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perform above average on an academic assignment.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definitely just </a:t>
                      </a:r>
                      <a:r>
                        <a:rPr lang="en-US" sz="1200" i="1">
                          <a:solidFill>
                            <a:srgbClr val="000000"/>
                          </a:solidFill>
                          <a:latin typeface="Times New Roman"/>
                          <a:ea typeface="Times New Roman"/>
                          <a:cs typeface="Times New Roman"/>
                        </a:rPr>
                        <a:t>aced</a:t>
                      </a:r>
                      <a:r>
                        <a:rPr lang="en-US" sz="1200">
                          <a:solidFill>
                            <a:srgbClr val="000000"/>
                          </a:solidFill>
                          <a:latin typeface="Times New Roman"/>
                          <a:ea typeface="Times New Roman"/>
                          <a:cs typeface="Times New Roman"/>
                        </a:rPr>
                        <a:t> that Anthropology exam, I studied for hours!</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Ballin’</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Awesome or extremely cool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She changed her name to Geraldine, how </a:t>
                      </a:r>
                      <a:r>
                        <a:rPr lang="en-US" sz="1200" i="1">
                          <a:solidFill>
                            <a:srgbClr val="000000"/>
                          </a:solidFill>
                          <a:latin typeface="Times New Roman"/>
                          <a:ea typeface="Times New Roman"/>
                          <a:cs typeface="Times New Roman"/>
                        </a:rPr>
                        <a:t>ballin’ </a:t>
                      </a:r>
                      <a:r>
                        <a:rPr lang="en-US" sz="1200">
                          <a:solidFill>
                            <a:srgbClr val="000000"/>
                          </a:solidFill>
                          <a:latin typeface="Times New Roman"/>
                          <a:ea typeface="Times New Roman"/>
                          <a:cs typeface="Times New Roman"/>
                        </a:rPr>
                        <a:t>is that?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Balls</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Alternative to the classic explicative, used to put emphasis on the topic at hand.</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It is </a:t>
                      </a:r>
                      <a:r>
                        <a:rPr lang="en-US" sz="1200" i="1">
                          <a:solidFill>
                            <a:srgbClr val="000000"/>
                          </a:solidFill>
                          <a:latin typeface="Times New Roman"/>
                          <a:ea typeface="Times New Roman"/>
                          <a:cs typeface="Times New Roman"/>
                        </a:rPr>
                        <a:t>balls</a:t>
                      </a:r>
                      <a:r>
                        <a:rPr lang="en-US" sz="1200">
                          <a:solidFill>
                            <a:srgbClr val="000000"/>
                          </a:solidFill>
                          <a:latin typeface="Times New Roman"/>
                          <a:ea typeface="Times New Roman"/>
                          <a:cs typeface="Times New Roman"/>
                        </a:rPr>
                        <a:t> hot outside.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Ballsack!</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An exclamation of distress</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i="1">
                          <a:solidFill>
                            <a:srgbClr val="000000"/>
                          </a:solidFill>
                          <a:latin typeface="Times New Roman"/>
                          <a:ea typeface="Times New Roman"/>
                          <a:cs typeface="Times New Roman"/>
                        </a:rPr>
                        <a:t>Ballsack</a:t>
                      </a:r>
                      <a:r>
                        <a:rPr lang="en-US" sz="1200">
                          <a:solidFill>
                            <a:srgbClr val="000000"/>
                          </a:solidFill>
                          <a:latin typeface="Times New Roman"/>
                          <a:ea typeface="Times New Roman"/>
                          <a:cs typeface="Times New Roman"/>
                        </a:rPr>
                        <a:t>! I have a paper due tomorrow.</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Bang, to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Having sex with someone.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My friend </a:t>
                      </a:r>
                      <a:r>
                        <a:rPr lang="en-US" sz="1200" i="1">
                          <a:solidFill>
                            <a:srgbClr val="000000"/>
                          </a:solidFill>
                          <a:latin typeface="Times New Roman"/>
                          <a:ea typeface="Times New Roman"/>
                          <a:cs typeface="Times New Roman"/>
                        </a:rPr>
                        <a:t>banged</a:t>
                      </a:r>
                      <a:r>
                        <a:rPr lang="en-US" sz="1200">
                          <a:solidFill>
                            <a:srgbClr val="000000"/>
                          </a:solidFill>
                          <a:latin typeface="Times New Roman"/>
                          <a:ea typeface="Times New Roman"/>
                          <a:cs typeface="Times New Roman"/>
                        </a:rPr>
                        <a:t> some guy last night. </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Blaze Up, to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(Verb) The act of getting high.</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need to </a:t>
                      </a:r>
                      <a:r>
                        <a:rPr lang="en-US" sz="1200" i="1">
                          <a:solidFill>
                            <a:srgbClr val="000000"/>
                          </a:solidFill>
                          <a:latin typeface="Times New Roman"/>
                          <a:ea typeface="Times New Roman"/>
                          <a:cs typeface="Times New Roman"/>
                        </a:rPr>
                        <a:t>blaze up</a:t>
                      </a:r>
                      <a:r>
                        <a:rPr lang="en-US" sz="1200">
                          <a:solidFill>
                            <a:srgbClr val="000000"/>
                          </a:solidFill>
                          <a:latin typeface="Times New Roman"/>
                          <a:ea typeface="Times New Roman"/>
                          <a:cs typeface="Times New Roman"/>
                        </a:rPr>
                        <a:t> tonight!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Boot, to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vomit, especially due to excessive drinking.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John just chugged that beer and </a:t>
                      </a:r>
                      <a:r>
                        <a:rPr lang="en-US" sz="1200" i="1">
                          <a:solidFill>
                            <a:srgbClr val="000000"/>
                          </a:solidFill>
                          <a:latin typeface="Times New Roman"/>
                          <a:ea typeface="Times New Roman"/>
                          <a:cs typeface="Times New Roman"/>
                        </a:rPr>
                        <a:t>booted </a:t>
                      </a:r>
                      <a:r>
                        <a:rPr lang="en-US" sz="1200">
                          <a:solidFill>
                            <a:srgbClr val="000000"/>
                          </a:solidFill>
                          <a:latin typeface="Times New Roman"/>
                          <a:ea typeface="Times New Roman"/>
                          <a:cs typeface="Times New Roman"/>
                        </a:rPr>
                        <a:t>all over the floor.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Booze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Alcohol, either beer or liquor.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We need to get some </a:t>
                      </a:r>
                      <a:r>
                        <a:rPr lang="en-US" sz="1200" i="1" dirty="0">
                          <a:solidFill>
                            <a:srgbClr val="000000"/>
                          </a:solidFill>
                          <a:latin typeface="Times New Roman"/>
                          <a:ea typeface="Times New Roman"/>
                          <a:cs typeface="Times New Roman"/>
                        </a:rPr>
                        <a:t>booze</a:t>
                      </a:r>
                      <a:r>
                        <a:rPr lang="en-US" sz="1200" dirty="0">
                          <a:solidFill>
                            <a:srgbClr val="000000"/>
                          </a:solidFill>
                          <a:latin typeface="Times New Roman"/>
                          <a:ea typeface="Times New Roman"/>
                          <a:cs typeface="Times New Roman"/>
                        </a:rPr>
                        <a:t> for tonight’s party</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bromance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non-sexual relationship between two heterosexual men who are unusually close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Apparently, his girlfriend felt threatened by his</a:t>
                      </a:r>
                      <a:r>
                        <a:rPr lang="en-US" sz="1200" i="1" dirty="0">
                          <a:solidFill>
                            <a:srgbClr val="000000"/>
                          </a:solidFill>
                          <a:latin typeface="Times New Roman"/>
                          <a:ea typeface="Times New Roman"/>
                          <a:cs typeface="Times New Roman"/>
                        </a:rPr>
                        <a:t> </a:t>
                      </a:r>
                      <a:r>
                        <a:rPr lang="en-US" sz="1200" i="1" dirty="0" err="1">
                          <a:solidFill>
                            <a:srgbClr val="000000"/>
                          </a:solidFill>
                          <a:latin typeface="Times New Roman"/>
                          <a:ea typeface="Times New Roman"/>
                          <a:cs typeface="Times New Roman"/>
                        </a:rPr>
                        <a:t>bromance</a:t>
                      </a:r>
                      <a:r>
                        <a:rPr lang="en-US" sz="1200" dirty="0">
                          <a:solidFill>
                            <a:srgbClr val="000000"/>
                          </a:solidFill>
                          <a:latin typeface="Times New Roman"/>
                          <a:ea typeface="Times New Roman"/>
                          <a:cs typeface="Times New Roman"/>
                        </a:rPr>
                        <a:t> with Rob.</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Butterface</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she has a nice body, but [except for] her face…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Did you see that girl Tommy hooked up with?  She was such a </a:t>
                      </a:r>
                      <a:r>
                        <a:rPr lang="en-US" sz="1200" i="1" dirty="0" err="1">
                          <a:solidFill>
                            <a:srgbClr val="000000"/>
                          </a:solidFill>
                          <a:latin typeface="Times New Roman"/>
                          <a:ea typeface="Times New Roman"/>
                          <a:cs typeface="Times New Roman"/>
                        </a:rPr>
                        <a:t>butterface</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Caffeine, to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Used as a verb, used to signify caffeine intake.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was so tired, I had to </a:t>
                      </a:r>
                      <a:r>
                        <a:rPr lang="en-US" sz="1200" i="1" dirty="0">
                          <a:solidFill>
                            <a:srgbClr val="000000"/>
                          </a:solidFill>
                          <a:latin typeface="Times New Roman"/>
                          <a:ea typeface="Times New Roman"/>
                          <a:cs typeface="Times New Roman"/>
                        </a:rPr>
                        <a:t>caffeine</a:t>
                      </a:r>
                      <a:r>
                        <a:rPr lang="en-US" sz="1200" dirty="0">
                          <a:solidFill>
                            <a:srgbClr val="000000"/>
                          </a:solidFill>
                          <a:latin typeface="Times New Roman"/>
                          <a:ea typeface="Times New Roman"/>
                          <a:cs typeface="Times New Roman"/>
                        </a:rPr>
                        <a:t> my way through my morning classes to keep from nodding off.</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Chill</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term that can describe a situation or person as relaxed or calm</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Tonight’s going to be </a:t>
                      </a:r>
                      <a:r>
                        <a:rPr lang="en-US" sz="1200" i="1">
                          <a:solidFill>
                            <a:srgbClr val="000000"/>
                          </a:solidFill>
                          <a:latin typeface="Times New Roman"/>
                          <a:ea typeface="Times New Roman"/>
                          <a:cs typeface="Times New Roman"/>
                        </a:rPr>
                        <a:t>chill </a:t>
                      </a:r>
                      <a:r>
                        <a:rPr lang="en-US" sz="1200">
                          <a:solidFill>
                            <a:srgbClr val="000000"/>
                          </a:solidFill>
                          <a:latin typeface="Times New Roman"/>
                          <a:ea typeface="Times New Roman"/>
                          <a:cs typeface="Times New Roman"/>
                        </a:rPr>
                        <a:t>I think, we’re going to get dinner and hang out. -OR- She’s a </a:t>
                      </a:r>
                      <a:r>
                        <a:rPr lang="en-US" sz="1200" i="1">
                          <a:solidFill>
                            <a:srgbClr val="000000"/>
                          </a:solidFill>
                          <a:latin typeface="Times New Roman"/>
                          <a:ea typeface="Times New Roman"/>
                          <a:cs typeface="Times New Roman"/>
                        </a:rPr>
                        <a:t>chill</a:t>
                      </a:r>
                      <a:r>
                        <a:rPr lang="en-US" sz="1200">
                          <a:solidFill>
                            <a:srgbClr val="000000"/>
                          </a:solidFill>
                          <a:latin typeface="Times New Roman"/>
                          <a:ea typeface="Times New Roman"/>
                          <a:cs typeface="Times New Roman"/>
                        </a:rPr>
                        <a:t> girl, I really like her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chillax</a:t>
                      </a:r>
                      <a:r>
                        <a:rPr lang="en-US" sz="1400" b="1" dirty="0">
                          <a:solidFill>
                            <a:srgbClr val="000000"/>
                          </a:solidFill>
                          <a:latin typeface="Times New Roman"/>
                          <a:ea typeface="Times New Roman"/>
                          <a:cs typeface="Times New Roman"/>
                        </a:rPr>
                        <a:t>, to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Used to calm someone down; relax and chill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Dude, you need to </a:t>
                      </a:r>
                      <a:r>
                        <a:rPr lang="en-US" sz="1200" i="1">
                          <a:solidFill>
                            <a:srgbClr val="000000"/>
                          </a:solidFill>
                          <a:latin typeface="Times New Roman"/>
                          <a:ea typeface="Times New Roman"/>
                          <a:cs typeface="Times New Roman"/>
                        </a:rPr>
                        <a:t>chillax</a:t>
                      </a:r>
                      <a:r>
                        <a:rPr lang="en-US" sz="1200">
                          <a:solidFill>
                            <a:srgbClr val="000000"/>
                          </a:solidFill>
                          <a:latin typeface="Times New Roman"/>
                          <a:ea typeface="Times New Roman"/>
                          <a:cs typeface="Times New Roman"/>
                        </a:rPr>
                        <a:t>; you probably did fine on that test.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Cock Block</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Phenomenon in which a couple is about to make advances toward one another that are abruptly interrupted by a third party.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was about to get this girl upstairs when her best friend </a:t>
                      </a:r>
                      <a:r>
                        <a:rPr lang="en-US" sz="1200" i="1">
                          <a:solidFill>
                            <a:srgbClr val="000000"/>
                          </a:solidFill>
                          <a:latin typeface="Times New Roman"/>
                          <a:ea typeface="Times New Roman"/>
                          <a:cs typeface="Times New Roman"/>
                        </a:rPr>
                        <a:t>cock blocked</a:t>
                      </a:r>
                      <a:r>
                        <a:rPr lang="en-US" sz="1200">
                          <a:solidFill>
                            <a:srgbClr val="000000"/>
                          </a:solidFill>
                          <a:latin typeface="Times New Roman"/>
                          <a:ea typeface="Times New Roman"/>
                          <a:cs typeface="Times New Roman"/>
                        </a:rPr>
                        <a:t> me.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Conk out, to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sleep soundly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After that long rehearsal, I totally </a:t>
                      </a:r>
                      <a:r>
                        <a:rPr lang="en-US" sz="1200" i="1">
                          <a:solidFill>
                            <a:srgbClr val="000000"/>
                          </a:solidFill>
                          <a:latin typeface="Times New Roman"/>
                          <a:ea typeface="Times New Roman"/>
                          <a:cs typeface="Times New Roman"/>
                        </a:rPr>
                        <a:t>conked out</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4438">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Cool beans</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An expression that something meets the speaker’s expectations or is in accordance with the speaker’s desires; generally used as an affirmation</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“want to watch a movie?”/“sure, I’ll be over in ten minutes”/“</a:t>
                      </a:r>
                      <a:r>
                        <a:rPr lang="en-US" sz="1200" i="1">
                          <a:solidFill>
                            <a:srgbClr val="000000"/>
                          </a:solidFill>
                          <a:latin typeface="Times New Roman"/>
                          <a:ea typeface="Times New Roman"/>
                          <a:cs typeface="Times New Roman"/>
                        </a:rPr>
                        <a:t>cool beans</a:t>
                      </a:r>
                      <a:r>
                        <a:rPr lang="en-US" sz="1200">
                          <a:solidFill>
                            <a:srgbClr val="000000"/>
                          </a:solidFill>
                          <a:latin typeface="Times New Roman"/>
                          <a:ea typeface="Times New Roman"/>
                          <a:cs typeface="Times New Roman"/>
                        </a:rPr>
                        <a:t>.” </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Crunk(-ed)</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highest state of drunk</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Last weekend I got so </a:t>
                      </a:r>
                      <a:r>
                        <a:rPr lang="en-US" sz="1200" i="1">
                          <a:solidFill>
                            <a:srgbClr val="000000"/>
                          </a:solidFill>
                          <a:latin typeface="Times New Roman"/>
                          <a:ea typeface="Times New Roman"/>
                          <a:cs typeface="Times New Roman"/>
                        </a:rPr>
                        <a:t>crunk</a:t>
                      </a:r>
                      <a:r>
                        <a:rPr lang="en-US" sz="1200">
                          <a:solidFill>
                            <a:srgbClr val="000000"/>
                          </a:solidFill>
                          <a:latin typeface="Times New Roman"/>
                          <a:ea typeface="Times New Roman"/>
                          <a:cs typeface="Times New Roman"/>
                        </a:rPr>
                        <a:t>; I left my shoes on the roof of Phi Psi.</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DP</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Dance party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Whenever this song comes on my iTunes, I have a </a:t>
                      </a:r>
                      <a:r>
                        <a:rPr lang="en-US" sz="1200" i="1">
                          <a:solidFill>
                            <a:srgbClr val="000000"/>
                          </a:solidFill>
                          <a:latin typeface="Times New Roman"/>
                          <a:ea typeface="Times New Roman"/>
                          <a:cs typeface="Times New Roman"/>
                        </a:rPr>
                        <a:t>DP</a:t>
                      </a:r>
                      <a:r>
                        <a:rPr lang="en-US" sz="1200">
                          <a:solidFill>
                            <a:srgbClr val="000000"/>
                          </a:solidFill>
                          <a:latin typeface="Times New Roman"/>
                          <a:ea typeface="Times New Roman"/>
                          <a:cs typeface="Times New Roman"/>
                        </a:rPr>
                        <a:t> in my room.</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Drunchies</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Cravings induced by the consumption of exorbitant amounts of alcohol.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need to go to 7/11...I have major </a:t>
                      </a:r>
                      <a:r>
                        <a:rPr lang="en-US" sz="1200" i="1">
                          <a:solidFill>
                            <a:srgbClr val="000000"/>
                          </a:solidFill>
                          <a:latin typeface="Times New Roman"/>
                          <a:ea typeface="Times New Roman"/>
                          <a:cs typeface="Times New Roman"/>
                        </a:rPr>
                        <a:t>drunchies</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Epic</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Adjective to describe the extreme nature of a topic.</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Mama's was </a:t>
                      </a:r>
                      <a:r>
                        <a:rPr lang="en-US" sz="1200" i="1" dirty="0">
                          <a:solidFill>
                            <a:srgbClr val="000000"/>
                          </a:solidFill>
                          <a:latin typeface="Times New Roman"/>
                          <a:ea typeface="Times New Roman"/>
                          <a:cs typeface="Times New Roman"/>
                        </a:rPr>
                        <a:t>epic</a:t>
                      </a:r>
                      <a:r>
                        <a:rPr lang="en-US" sz="1200" dirty="0">
                          <a:solidFill>
                            <a:srgbClr val="000000"/>
                          </a:solidFill>
                          <a:latin typeface="Times New Roman"/>
                          <a:ea typeface="Times New Roman"/>
                          <a:cs typeface="Times New Roman"/>
                        </a:rPr>
                        <a:t> last night.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Facebook creeping</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Looking at a friend’s or stranger’s profile, photos and recent activity, usually due to boredom</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Thanks to my </a:t>
                      </a:r>
                      <a:r>
                        <a:rPr lang="en-US" sz="1200" i="1">
                          <a:solidFill>
                            <a:srgbClr val="000000"/>
                          </a:solidFill>
                          <a:latin typeface="Times New Roman"/>
                          <a:ea typeface="Times New Roman"/>
                          <a:cs typeface="Times New Roman"/>
                        </a:rPr>
                        <a:t>Facebook creeping</a:t>
                      </a:r>
                      <a:r>
                        <a:rPr lang="en-US" sz="1200">
                          <a:solidFill>
                            <a:srgbClr val="000000"/>
                          </a:solidFill>
                          <a:latin typeface="Times New Roman"/>
                          <a:ea typeface="Times New Roman"/>
                          <a:cs typeface="Times New Roman"/>
                        </a:rPr>
                        <a:t>, I found out what he was doing when he told me he was sick.</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F-book IM</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abbreviation for facebook instant messaging, a form of talking through facebook.</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haven’t talked to her at all, just </a:t>
                      </a:r>
                      <a:r>
                        <a:rPr lang="en-US" sz="1200" i="1" dirty="0">
                          <a:solidFill>
                            <a:srgbClr val="000000"/>
                          </a:solidFill>
                          <a:latin typeface="Times New Roman"/>
                          <a:ea typeface="Times New Roman"/>
                          <a:cs typeface="Times New Roman"/>
                        </a:rPr>
                        <a:t>F-Book IM</a:t>
                      </a:r>
                      <a:r>
                        <a:rPr lang="en-US" sz="1200" dirty="0">
                          <a:solidFill>
                            <a:srgbClr val="000000"/>
                          </a:solidFill>
                          <a:latin typeface="Times New Roman"/>
                          <a:ea typeface="Times New Roman"/>
                          <a:cs typeface="Times New Roman"/>
                        </a:rPr>
                        <a:t>, which barely counts.</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FML</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Fuck my life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have three papers due tomorrow and my computer just crashed, </a:t>
                      </a:r>
                      <a:r>
                        <a:rPr lang="en-US" sz="1200" i="1" dirty="0">
                          <a:solidFill>
                            <a:srgbClr val="000000"/>
                          </a:solidFill>
                          <a:latin typeface="Times New Roman"/>
                          <a:ea typeface="Times New Roman"/>
                          <a:cs typeface="Times New Roman"/>
                        </a:rPr>
                        <a:t>FML</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Frat shoes</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pair of shoes worn often only to frats; nice enough to go out in, but not nice enough to care what happens to them</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floor at that frat was so gross. I’m glad I was wearing my</a:t>
                      </a:r>
                      <a:r>
                        <a:rPr lang="en-US" sz="1200" i="1">
                          <a:solidFill>
                            <a:srgbClr val="000000"/>
                          </a:solidFill>
                          <a:latin typeface="Times New Roman"/>
                          <a:ea typeface="Times New Roman"/>
                          <a:cs typeface="Times New Roman"/>
                        </a:rPr>
                        <a:t> frat shoes</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Frat, to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go to a party held by an all-male Greek organization.</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They went </a:t>
                      </a:r>
                      <a:r>
                        <a:rPr lang="en-US" sz="1200" i="1">
                          <a:solidFill>
                            <a:srgbClr val="000000"/>
                          </a:solidFill>
                          <a:latin typeface="Times New Roman"/>
                          <a:ea typeface="Times New Roman"/>
                          <a:cs typeface="Times New Roman"/>
                        </a:rPr>
                        <a:t>fratting</a:t>
                      </a:r>
                      <a:r>
                        <a:rPr lang="en-US" sz="1200">
                          <a:solidFill>
                            <a:srgbClr val="000000"/>
                          </a:solidFill>
                          <a:latin typeface="Times New Roman"/>
                          <a:ea typeface="Times New Roman"/>
                          <a:cs typeface="Times New Roman"/>
                        </a:rPr>
                        <a:t> over the weekend.</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Fucktard</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An emphatic term for someone acting like an idiot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That </a:t>
                      </a:r>
                      <a:r>
                        <a:rPr lang="en-US" sz="1200" i="1">
                          <a:solidFill>
                            <a:srgbClr val="000000"/>
                          </a:solidFill>
                          <a:latin typeface="Times New Roman"/>
                          <a:ea typeface="Times New Roman"/>
                          <a:cs typeface="Times New Roman"/>
                        </a:rPr>
                        <a:t>fucktard</a:t>
                      </a:r>
                      <a:r>
                        <a:rPr lang="en-US" sz="1200">
                          <a:solidFill>
                            <a:srgbClr val="000000"/>
                          </a:solidFill>
                          <a:latin typeface="Times New Roman"/>
                          <a:ea typeface="Times New Roman"/>
                          <a:cs typeface="Times New Roman"/>
                        </a:rPr>
                        <a:t> tried to make me jealous by flirting with another girl.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Gburg</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shortened form of Gettysburg, used to refer to the town and/or college.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I’ll be going back to </a:t>
                      </a:r>
                      <a:r>
                        <a:rPr lang="en-US" sz="1200" i="1">
                          <a:solidFill>
                            <a:srgbClr val="000000"/>
                          </a:solidFill>
                          <a:latin typeface="Times New Roman"/>
                          <a:ea typeface="Times New Roman"/>
                          <a:cs typeface="Times New Roman"/>
                        </a:rPr>
                        <a:t>Gburg</a:t>
                      </a:r>
                      <a:r>
                        <a:rPr lang="en-US" sz="1200">
                          <a:solidFill>
                            <a:srgbClr val="000000"/>
                          </a:solidFill>
                          <a:latin typeface="Times New Roman"/>
                          <a:ea typeface="Times New Roman"/>
                          <a:cs typeface="Times New Roman"/>
                        </a:rPr>
                        <a:t> at the end of the summer.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Gettysburg </a:t>
                      </a:r>
                      <a:r>
                        <a:rPr lang="en-US" sz="1400" b="1" dirty="0" smtClean="0">
                          <a:solidFill>
                            <a:srgbClr val="000000"/>
                          </a:solidFill>
                          <a:latin typeface="Times New Roman"/>
                          <a:ea typeface="Times New Roman"/>
                          <a:cs typeface="Times New Roman"/>
                        </a:rPr>
                        <a:t>Plague</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disease that seems to spread through a large portion of the student body.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I’ve caught the </a:t>
                      </a:r>
                      <a:r>
                        <a:rPr lang="en-US" sz="1200" i="1">
                          <a:solidFill>
                            <a:srgbClr val="000000"/>
                          </a:solidFill>
                          <a:latin typeface="Times New Roman"/>
                          <a:ea typeface="Times New Roman"/>
                          <a:cs typeface="Times New Roman"/>
                        </a:rPr>
                        <a:t>Gettysburg Plague</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Ghetto, The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dorms on the West Quad.</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live in </a:t>
                      </a:r>
                      <a:r>
                        <a:rPr lang="en-US" sz="1200" i="1">
                          <a:solidFill>
                            <a:srgbClr val="000000"/>
                          </a:solidFill>
                          <a:latin typeface="Times New Roman"/>
                          <a:ea typeface="Times New Roman"/>
                          <a:cs typeface="Times New Roman"/>
                        </a:rPr>
                        <a:t>The Ghetto</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err="1">
                          <a:solidFill>
                            <a:srgbClr val="000000"/>
                          </a:solidFill>
                          <a:latin typeface="Times New Roman"/>
                          <a:ea typeface="Times New Roman"/>
                          <a:cs typeface="Times New Roman"/>
                        </a:rPr>
                        <a:t>Googling</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(Verb) The process of using Google.com to search information on something or someone.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Give me a second, I’m </a:t>
                      </a:r>
                      <a:r>
                        <a:rPr lang="en-US" sz="1200" i="1">
                          <a:solidFill>
                            <a:srgbClr val="000000"/>
                          </a:solidFill>
                          <a:latin typeface="Times New Roman"/>
                          <a:ea typeface="Times New Roman"/>
                          <a:cs typeface="Times New Roman"/>
                        </a:rPr>
                        <a:t>googling it</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Grind, to  </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When two people sexually dance together at a fraternity.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You were </a:t>
                      </a:r>
                      <a:r>
                        <a:rPr lang="en-US" sz="1200" i="1" dirty="0">
                          <a:solidFill>
                            <a:srgbClr val="000000"/>
                          </a:solidFill>
                          <a:latin typeface="Times New Roman"/>
                          <a:ea typeface="Times New Roman"/>
                          <a:cs typeface="Times New Roman"/>
                        </a:rPr>
                        <a:t>grinding</a:t>
                      </a:r>
                      <a:r>
                        <a:rPr lang="en-US" sz="1200" dirty="0">
                          <a:solidFill>
                            <a:srgbClr val="000000"/>
                          </a:solidFill>
                          <a:latin typeface="Times New Roman"/>
                          <a:ea typeface="Times New Roman"/>
                          <a:cs typeface="Times New Roman"/>
                        </a:rPr>
                        <a:t> so aggressively last night with Steve at Phi Sig.</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4438">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Hammered</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Referring to an extreme state of inebriation due to alcohol in which an individual exceeds a normal and controllable drunken state but is not yet to a point of serious medical danger.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How many beers did you have last night? You were so </a:t>
                      </a:r>
                      <a:r>
                        <a:rPr lang="en-US" sz="1200" i="1" dirty="0">
                          <a:solidFill>
                            <a:srgbClr val="000000"/>
                          </a:solidFill>
                          <a:latin typeface="Times New Roman"/>
                          <a:ea typeface="Times New Roman"/>
                          <a:cs typeface="Times New Roman"/>
                        </a:rPr>
                        <a:t>hammered</a:t>
                      </a:r>
                      <a:r>
                        <a:rPr lang="en-US" sz="1200" dirty="0">
                          <a:solidFill>
                            <a:srgbClr val="000000"/>
                          </a:solidFill>
                          <a:latin typeface="Times New Roman"/>
                          <a:ea typeface="Times New Roman"/>
                          <a:cs typeface="Times New Roman"/>
                        </a:rPr>
                        <a:t> you danced like an idiot.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Hot as Balls</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(Adjective) Extremely hot weather.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It is </a:t>
                      </a:r>
                      <a:r>
                        <a:rPr lang="en-US" sz="1200" i="1">
                          <a:solidFill>
                            <a:srgbClr val="000000"/>
                          </a:solidFill>
                          <a:latin typeface="Times New Roman"/>
                          <a:ea typeface="Times New Roman"/>
                          <a:cs typeface="Times New Roman"/>
                        </a:rPr>
                        <a:t>hot as balls</a:t>
                      </a:r>
                      <a:r>
                        <a:rPr lang="en-US" sz="1200">
                          <a:solidFill>
                            <a:srgbClr val="000000"/>
                          </a:solidFill>
                          <a:latin typeface="Times New Roman"/>
                          <a:ea typeface="Times New Roman"/>
                          <a:cs typeface="Times New Roman"/>
                        </a:rPr>
                        <a:t> in here, I can’t stand it!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Hot mess</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person in physical disarray or disheveled, yet maintains a degree of physical attractiveness</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She walked into class this morning looking like a </a:t>
                      </a:r>
                      <a:r>
                        <a:rPr lang="en-US" sz="1200" i="1">
                          <a:solidFill>
                            <a:srgbClr val="000000"/>
                          </a:solidFill>
                          <a:latin typeface="Times New Roman"/>
                          <a:ea typeface="Times New Roman"/>
                          <a:cs typeface="Times New Roman"/>
                        </a:rPr>
                        <a:t>hot mess</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How’s it goin’?</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Greeting: used to ask how someone is doing without wanting to hear a very long response.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Hey / Hey / </a:t>
                      </a:r>
                      <a:r>
                        <a:rPr lang="en-US" sz="1200" i="1" dirty="0">
                          <a:solidFill>
                            <a:srgbClr val="000000"/>
                          </a:solidFill>
                          <a:latin typeface="Times New Roman"/>
                          <a:ea typeface="Times New Roman"/>
                          <a:cs typeface="Times New Roman"/>
                        </a:rPr>
                        <a:t>How’s it </a:t>
                      </a:r>
                      <a:r>
                        <a:rPr lang="en-US" sz="1200" i="1" dirty="0" err="1">
                          <a:solidFill>
                            <a:srgbClr val="000000"/>
                          </a:solidFill>
                          <a:latin typeface="Times New Roman"/>
                          <a:ea typeface="Times New Roman"/>
                          <a:cs typeface="Times New Roman"/>
                        </a:rPr>
                        <a:t>goin</a:t>
                      </a:r>
                      <a:r>
                        <a:rPr lang="en-US" sz="1200" i="1" dirty="0">
                          <a:solidFill>
                            <a:srgbClr val="000000"/>
                          </a:solidFill>
                          <a:latin typeface="Times New Roman"/>
                          <a:ea typeface="Times New Roman"/>
                          <a:cs typeface="Times New Roman"/>
                        </a:rPr>
                        <a:t>’</a:t>
                      </a:r>
                      <a:r>
                        <a:rPr lang="en-US" sz="1200" dirty="0">
                          <a:solidFill>
                            <a:srgbClr val="000000"/>
                          </a:solidFill>
                          <a:latin typeface="Times New Roman"/>
                          <a:ea typeface="Times New Roman"/>
                          <a:cs typeface="Times New Roman"/>
                        </a:rPr>
                        <a:t>? / Good. You? / Good.</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Jacked</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be of significant muscular tone.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He goes to the gym every day, look how </a:t>
                      </a:r>
                      <a:r>
                        <a:rPr lang="en-US" sz="1200" i="1">
                          <a:solidFill>
                            <a:srgbClr val="000000"/>
                          </a:solidFill>
                          <a:latin typeface="Times New Roman"/>
                          <a:ea typeface="Times New Roman"/>
                          <a:cs typeface="Times New Roman"/>
                        </a:rPr>
                        <a:t>jacked</a:t>
                      </a:r>
                      <a:r>
                        <a:rPr lang="en-US" sz="1200">
                          <a:solidFill>
                            <a:srgbClr val="000000"/>
                          </a:solidFill>
                          <a:latin typeface="Times New Roman"/>
                          <a:ea typeface="Times New Roman"/>
                          <a:cs typeface="Times New Roman"/>
                        </a:rPr>
                        <a:t> his arms are.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Jam</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Music, a song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“Spice Up Your Life” was my summer </a:t>
                      </a:r>
                      <a:r>
                        <a:rPr lang="en-US" sz="1200" i="1" dirty="0">
                          <a:solidFill>
                            <a:srgbClr val="000000"/>
                          </a:solidFill>
                          <a:latin typeface="Times New Roman"/>
                          <a:ea typeface="Times New Roman"/>
                          <a:cs typeface="Times New Roman"/>
                        </a:rPr>
                        <a:t>jam</a:t>
                      </a:r>
                      <a:r>
                        <a:rPr lang="en-US" sz="1200" dirty="0">
                          <a:solidFill>
                            <a:srgbClr val="000000"/>
                          </a:solidFill>
                          <a:latin typeface="Times New Roman"/>
                          <a:ea typeface="Times New Roman"/>
                          <a:cs typeface="Times New Roman"/>
                        </a:rPr>
                        <a:t> in, like, eighth grade.</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Jerk Off</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(Noun) An obnoxious or unliked person. </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What a </a:t>
                      </a:r>
                      <a:r>
                        <a:rPr lang="en-US" sz="1200" i="1">
                          <a:solidFill>
                            <a:srgbClr val="000000"/>
                          </a:solidFill>
                          <a:latin typeface="Times New Roman"/>
                          <a:ea typeface="Times New Roman"/>
                          <a:cs typeface="Times New Roman"/>
                        </a:rPr>
                        <a:t>jerk off</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JK</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Short for </a:t>
                      </a:r>
                      <a:r>
                        <a:rPr lang="en-US" sz="1200" i="1">
                          <a:solidFill>
                            <a:srgbClr val="000000"/>
                          </a:solidFill>
                          <a:latin typeface="Times New Roman"/>
                          <a:ea typeface="Times New Roman"/>
                          <a:cs typeface="Times New Roman"/>
                        </a:rPr>
                        <a:t>just kidding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You know that guy you are crushing on, I made out with him last night…</a:t>
                      </a:r>
                      <a:r>
                        <a:rPr lang="en-US" sz="1200" i="1">
                          <a:solidFill>
                            <a:srgbClr val="000000"/>
                          </a:solidFill>
                          <a:latin typeface="Times New Roman"/>
                          <a:ea typeface="Times New Roman"/>
                          <a:cs typeface="Times New Roman"/>
                        </a:rPr>
                        <a:t>JK</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Jonesing</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have a craving for, or a special want for.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He just bought another pack of cigarettes, he’s been </a:t>
                      </a:r>
                      <a:r>
                        <a:rPr lang="en-US" sz="1200" i="1">
                          <a:solidFill>
                            <a:srgbClr val="000000"/>
                          </a:solidFill>
                          <a:latin typeface="Times New Roman"/>
                          <a:ea typeface="Times New Roman"/>
                          <a:cs typeface="Times New Roman"/>
                        </a:rPr>
                        <a:t>jonesing</a:t>
                      </a:r>
                      <a:r>
                        <a:rPr lang="en-US" sz="1200">
                          <a:solidFill>
                            <a:srgbClr val="000000"/>
                          </a:solidFill>
                          <a:latin typeface="Times New Roman"/>
                          <a:ea typeface="Times New Roman"/>
                          <a:cs typeface="Times New Roman"/>
                        </a:rPr>
                        <a:t> for one all day.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Junction, The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This is a room in the cub used for student activities and dining.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Lets head to </a:t>
                      </a:r>
                      <a:r>
                        <a:rPr lang="en-US" sz="1200" i="1">
                          <a:solidFill>
                            <a:srgbClr val="000000"/>
                          </a:solidFill>
                          <a:latin typeface="Times New Roman"/>
                          <a:ea typeface="Times New Roman"/>
                          <a:cs typeface="Times New Roman"/>
                        </a:rPr>
                        <a:t>The Junction</a:t>
                      </a:r>
                      <a:r>
                        <a:rPr lang="en-US" sz="1200">
                          <a:solidFill>
                            <a:srgbClr val="000000"/>
                          </a:solidFill>
                          <a:latin typeface="Times New Roman"/>
                          <a:ea typeface="Times New Roman"/>
                          <a:cs typeface="Times New Roman"/>
                        </a:rPr>
                        <a:t> early so  we can get good seat for movie night.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Kthanxbye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 curt dismissal occurring at the end of a rant; A Saying to indicate the end of some sort of narrative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I’m done talking to you, </a:t>
                      </a:r>
                      <a:r>
                        <a:rPr lang="en-US" sz="1200" dirty="0" err="1">
                          <a:solidFill>
                            <a:srgbClr val="000000"/>
                          </a:solidFill>
                          <a:latin typeface="Times New Roman"/>
                          <a:ea typeface="Times New Roman"/>
                          <a:cs typeface="Times New Roman"/>
                        </a:rPr>
                        <a:t>kthanxbye</a:t>
                      </a:r>
                      <a:r>
                        <a:rPr lang="en-US" sz="1200" dirty="0">
                          <a:solidFill>
                            <a:srgbClr val="000000"/>
                          </a:solidFill>
                          <a:latin typeface="Times New Roman"/>
                          <a:ea typeface="Times New Roman"/>
                          <a:cs typeface="Times New Roman"/>
                        </a:rPr>
                        <a:t>. -OR- I was going to name my </a:t>
                      </a:r>
                      <a:r>
                        <a:rPr lang="en-US" sz="1200" dirty="0" err="1">
                          <a:solidFill>
                            <a:srgbClr val="000000"/>
                          </a:solidFill>
                          <a:latin typeface="Times New Roman"/>
                          <a:ea typeface="Times New Roman"/>
                          <a:cs typeface="Times New Roman"/>
                        </a:rPr>
                        <a:t>nerf</a:t>
                      </a:r>
                      <a:r>
                        <a:rPr lang="en-US" sz="1200" dirty="0">
                          <a:solidFill>
                            <a:srgbClr val="000000"/>
                          </a:solidFill>
                          <a:latin typeface="Times New Roman"/>
                          <a:ea typeface="Times New Roman"/>
                          <a:cs typeface="Times New Roman"/>
                        </a:rPr>
                        <a:t> guns Gaga and Beyoncé, but everyone said no, </a:t>
                      </a:r>
                      <a:r>
                        <a:rPr lang="en-US" sz="1200" dirty="0" err="1">
                          <a:solidFill>
                            <a:srgbClr val="000000"/>
                          </a:solidFill>
                          <a:latin typeface="Times New Roman"/>
                          <a:ea typeface="Times New Roman"/>
                          <a:cs typeface="Times New Roman"/>
                        </a:rPr>
                        <a:t>kthanxbye</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Later</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An interjection: a farewell term; shortening of “I’ll see you later.”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have to go to class now. </a:t>
                      </a:r>
                      <a:r>
                        <a:rPr lang="en-US" sz="1200" i="1">
                          <a:solidFill>
                            <a:srgbClr val="000000"/>
                          </a:solidFill>
                          <a:latin typeface="Times New Roman"/>
                          <a:ea typeface="Times New Roman"/>
                          <a:cs typeface="Times New Roman"/>
                        </a:rPr>
                        <a:t>Later!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Lib</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Abbreviation for the campus library.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I’m going to be at the </a:t>
                      </a:r>
                      <a:r>
                        <a:rPr lang="en-US" sz="1200" i="1">
                          <a:solidFill>
                            <a:srgbClr val="000000"/>
                          </a:solidFill>
                          <a:latin typeface="Times New Roman"/>
                          <a:ea typeface="Times New Roman"/>
                          <a:cs typeface="Times New Roman"/>
                        </a:rPr>
                        <a:t>lib</a:t>
                      </a:r>
                      <a:r>
                        <a:rPr lang="en-US" sz="1200">
                          <a:solidFill>
                            <a:srgbClr val="000000"/>
                          </a:solidFill>
                          <a:latin typeface="Times New Roman"/>
                          <a:ea typeface="Times New Roman"/>
                          <a:cs typeface="Times New Roman"/>
                        </a:rPr>
                        <a:t> all night.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Mad</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Used as an enhancer; very</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The club last night was </a:t>
                      </a:r>
                      <a:r>
                        <a:rPr lang="en-US" sz="1200" i="1" dirty="0">
                          <a:solidFill>
                            <a:srgbClr val="000000"/>
                          </a:solidFill>
                          <a:latin typeface="Times New Roman"/>
                          <a:ea typeface="Times New Roman"/>
                          <a:cs typeface="Times New Roman"/>
                        </a:rPr>
                        <a:t>mad</a:t>
                      </a:r>
                      <a:r>
                        <a:rPr lang="en-US" sz="1200" dirty="0">
                          <a:solidFill>
                            <a:srgbClr val="000000"/>
                          </a:solidFill>
                          <a:latin typeface="Times New Roman"/>
                          <a:ea typeface="Times New Roman"/>
                          <a:cs typeface="Times New Roman"/>
                        </a:rPr>
                        <a:t> crowded.</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Madge, The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Majestic Theater</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I’m going to </a:t>
                      </a:r>
                      <a:r>
                        <a:rPr lang="en-US" sz="1200" i="1">
                          <a:solidFill>
                            <a:srgbClr val="000000"/>
                          </a:solidFill>
                          <a:latin typeface="Times New Roman"/>
                          <a:ea typeface="Times New Roman"/>
                          <a:cs typeface="Times New Roman"/>
                        </a:rPr>
                        <a:t>The Madge</a:t>
                      </a:r>
                      <a:r>
                        <a:rPr lang="en-US" sz="1200">
                          <a:solidFill>
                            <a:srgbClr val="000000"/>
                          </a:solidFill>
                          <a:latin typeface="Times New Roman"/>
                          <a:ea typeface="Times New Roman"/>
                          <a:cs typeface="Times New Roman"/>
                        </a:rPr>
                        <a:t> tonight to work.</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Man-Whore</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(Noun) A guy who gets around.</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He’s hooked up with how many girls? Wow, what a </a:t>
                      </a:r>
                      <a:r>
                        <a:rPr lang="en-US" sz="1200" i="1">
                          <a:solidFill>
                            <a:srgbClr val="000000"/>
                          </a:solidFill>
                          <a:latin typeface="Times New Roman"/>
                          <a:ea typeface="Times New Roman"/>
                          <a:cs typeface="Times New Roman"/>
                        </a:rPr>
                        <a:t>man-whore</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Midnight madness</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This is when servo opens to serve junk food late at night on a weekend.</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Lets go to </a:t>
                      </a:r>
                      <a:r>
                        <a:rPr lang="en-US" sz="1200" i="1" dirty="0">
                          <a:solidFill>
                            <a:srgbClr val="000000"/>
                          </a:solidFill>
                          <a:latin typeface="Times New Roman"/>
                          <a:ea typeface="Times New Roman"/>
                          <a:cs typeface="Times New Roman"/>
                        </a:rPr>
                        <a:t>midnight madness</a:t>
                      </a:r>
                      <a:r>
                        <a:rPr lang="en-US" sz="1200" dirty="0">
                          <a:solidFill>
                            <a:srgbClr val="000000"/>
                          </a:solidFill>
                          <a:latin typeface="Times New Roman"/>
                          <a:ea typeface="Times New Roman"/>
                          <a:cs typeface="Times New Roman"/>
                        </a:rPr>
                        <a:t> for some mozzarella sticks.</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Muss Beach</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The lawn right outside Musselman Hall and the Chapel.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Let’s go hang out on </a:t>
                      </a:r>
                      <a:r>
                        <a:rPr lang="en-US" sz="1200" i="1">
                          <a:solidFill>
                            <a:srgbClr val="000000"/>
                          </a:solidFill>
                          <a:latin typeface="Times New Roman"/>
                          <a:ea typeface="Times New Roman"/>
                          <a:cs typeface="Times New Roman"/>
                        </a:rPr>
                        <a:t>Muss Beach </a:t>
                      </a:r>
                      <a:r>
                        <a:rPr lang="en-US" sz="1200">
                          <a:solidFill>
                            <a:srgbClr val="000000"/>
                          </a:solidFill>
                          <a:latin typeface="Times New Roman"/>
                          <a:ea typeface="Times New Roman"/>
                          <a:cs typeface="Times New Roman"/>
                        </a:rPr>
                        <a:t>today because it’s so nice out.</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Nail it, to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To do something amazingly well.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I totally </a:t>
                      </a:r>
                      <a:r>
                        <a:rPr lang="en-US" sz="1200" i="1">
                          <a:solidFill>
                            <a:srgbClr val="000000"/>
                          </a:solidFill>
                          <a:latin typeface="Times New Roman"/>
                          <a:ea typeface="Times New Roman"/>
                          <a:cs typeface="Times New Roman"/>
                        </a:rPr>
                        <a:t>nailed</a:t>
                      </a:r>
                      <a:r>
                        <a:rPr lang="en-US" sz="1200">
                          <a:solidFill>
                            <a:srgbClr val="000000"/>
                          </a:solidFill>
                          <a:latin typeface="Times New Roman"/>
                          <a:ea typeface="Times New Roman"/>
                          <a:cs typeface="Times New Roman"/>
                        </a:rPr>
                        <a:t> that paper! I got an A!</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5340">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No Joke</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Substitute phrase for “I’m serious” or “I’m not kidding.”</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i="1" dirty="0">
                          <a:solidFill>
                            <a:srgbClr val="000000"/>
                          </a:solidFill>
                          <a:latin typeface="Times New Roman"/>
                          <a:ea typeface="Times New Roman"/>
                          <a:cs typeface="Times New Roman"/>
                        </a:rPr>
                        <a:t>No joke</a:t>
                      </a:r>
                      <a:r>
                        <a:rPr lang="en-US" sz="1200" dirty="0">
                          <a:solidFill>
                            <a:srgbClr val="000000"/>
                          </a:solidFill>
                          <a:latin typeface="Times New Roman"/>
                          <a:ea typeface="Times New Roman"/>
                          <a:cs typeface="Times New Roman"/>
                        </a:rPr>
                        <a:t>, that’s exactly what I thought you were going to say!  </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a:solidFill>
                            <a:srgbClr val="000000"/>
                          </a:solidFill>
                          <a:latin typeface="Times New Roman"/>
                          <a:ea typeface="Times New Roman"/>
                          <a:cs typeface="Times New Roman"/>
                        </a:rPr>
                        <a:t>Orgo</a:t>
                      </a:r>
                      <a:endParaRPr lang="en-US" sz="1400" b="1">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This refers to organic chemistry. The specific abbreviation for this changes from college to college.</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 My friend had an </a:t>
                      </a:r>
                      <a:r>
                        <a:rPr lang="en-US" sz="1200" i="1" dirty="0" err="1">
                          <a:solidFill>
                            <a:srgbClr val="000000"/>
                          </a:solidFill>
                          <a:latin typeface="Times New Roman"/>
                          <a:ea typeface="Times New Roman"/>
                          <a:cs typeface="Times New Roman"/>
                        </a:rPr>
                        <a:t>orgo</a:t>
                      </a:r>
                      <a:r>
                        <a:rPr lang="en-US" sz="1200" dirty="0">
                          <a:solidFill>
                            <a:srgbClr val="000000"/>
                          </a:solidFill>
                          <a:latin typeface="Times New Roman"/>
                          <a:ea typeface="Times New Roman"/>
                          <a:cs typeface="Times New Roman"/>
                        </a:rPr>
                        <a:t> test last week.</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6292">
                <a:tc>
                  <a:txBody>
                    <a:bodyPr/>
                    <a:lstStyle/>
                    <a:p>
                      <a:pPr marL="0" marR="0">
                        <a:lnSpc>
                          <a:spcPct val="100000"/>
                        </a:lnSpc>
                        <a:spcBef>
                          <a:spcPts val="0"/>
                        </a:spcBef>
                        <a:spcAft>
                          <a:spcPts val="0"/>
                        </a:spcAft>
                      </a:pPr>
                      <a:r>
                        <a:rPr lang="en-US" sz="1400" b="1" dirty="0">
                          <a:solidFill>
                            <a:srgbClr val="000000"/>
                          </a:solidFill>
                          <a:latin typeface="Times New Roman"/>
                          <a:ea typeface="Times New Roman"/>
                          <a:cs typeface="Times New Roman"/>
                        </a:rPr>
                        <a:t>Own, to</a:t>
                      </a:r>
                      <a:endParaRPr lang="en-US" sz="1400" b="1"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a:solidFill>
                            <a:srgbClr val="000000"/>
                          </a:solidFill>
                          <a:latin typeface="Times New Roman"/>
                          <a:ea typeface="Times New Roman"/>
                          <a:cs typeface="Times New Roman"/>
                        </a:rPr>
                        <a:t>be superior or masterful at something: it was so easy that it was not a struggle at all</a:t>
                      </a:r>
                      <a:endParaRPr lang="en-US" sz="120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200" dirty="0">
                          <a:solidFill>
                            <a:srgbClr val="000000"/>
                          </a:solidFill>
                          <a:latin typeface="Times New Roman"/>
                          <a:ea typeface="Times New Roman"/>
                          <a:cs typeface="Times New Roman"/>
                        </a:rPr>
                        <a:t>I </a:t>
                      </a:r>
                      <a:r>
                        <a:rPr lang="en-US" sz="1200" i="1" dirty="0">
                          <a:solidFill>
                            <a:srgbClr val="000000"/>
                          </a:solidFill>
                          <a:latin typeface="Times New Roman"/>
                          <a:ea typeface="Times New Roman"/>
                          <a:cs typeface="Times New Roman"/>
                        </a:rPr>
                        <a:t>owned</a:t>
                      </a:r>
                      <a:r>
                        <a:rPr lang="en-US" sz="1200" dirty="0">
                          <a:solidFill>
                            <a:srgbClr val="000000"/>
                          </a:solidFill>
                          <a:latin typeface="Times New Roman"/>
                          <a:ea typeface="Times New Roman"/>
                          <a:cs typeface="Times New Roman"/>
                        </a:rPr>
                        <a:t> that exam.</a:t>
                      </a:r>
                      <a:endParaRPr lang="en-US" sz="1200" dirty="0">
                        <a:latin typeface="Calibri"/>
                        <a:ea typeface="Calibri"/>
                        <a:cs typeface="Times New Roman"/>
                      </a:endParaRPr>
                    </a:p>
                  </a:txBody>
                  <a:tcPr marL="10790" marR="107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628" name="Table 627"/>
          <p:cNvGraphicFramePr>
            <a:graphicFrameLocks noGrp="1"/>
          </p:cNvGraphicFramePr>
          <p:nvPr>
            <p:extLst>
              <p:ext uri="{D42A27DB-BD31-4B8C-83A1-F6EECF244321}">
                <p14:modId xmlns:p14="http://schemas.microsoft.com/office/powerpoint/2010/main" val="3529222625"/>
              </p:ext>
            </p:extLst>
          </p:nvPr>
        </p:nvGraphicFramePr>
        <p:xfrm>
          <a:off x="11658600" y="18177934"/>
          <a:ext cx="9677400" cy="16057686"/>
        </p:xfrm>
        <a:graphic>
          <a:graphicData uri="http://schemas.openxmlformats.org/drawingml/2006/table">
            <a:tbl>
              <a:tblPr/>
              <a:tblGrid>
                <a:gridCol w="1605665"/>
                <a:gridCol w="392081"/>
                <a:gridCol w="3640751"/>
                <a:gridCol w="4038903"/>
              </a:tblGrid>
              <a:tr h="380143">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Pansy</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dirty="0">
                          <a:solidFill>
                            <a:srgbClr val="000000"/>
                          </a:solidFill>
                          <a:latin typeface="Times New Roman"/>
                          <a:ea typeface="Times New Roman"/>
                          <a:cs typeface="Times New Roman"/>
                        </a:rPr>
                        <a:t>1</a:t>
                      </a:r>
                      <a:endParaRPr lang="en-US" sz="13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 coward; one who lacks in courage</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I cannot believe he backed down from that fight, what a </a:t>
                      </a:r>
                      <a:r>
                        <a:rPr lang="en-US" sz="1200" i="1">
                          <a:solidFill>
                            <a:srgbClr val="000000"/>
                          </a:solidFill>
                          <a:latin typeface="Times New Roman"/>
                          <a:ea typeface="Times New Roman"/>
                          <a:cs typeface="Times New Roman"/>
                        </a:rPr>
                        <a:t>pansy</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r>
              <a:tr h="429984">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Pitchers</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$3 pitchers of Natty at the Pub Tuesday nights starting at 10pm</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Are you going to </a:t>
                      </a:r>
                      <a:r>
                        <a:rPr lang="en-US" sz="1200" i="1" dirty="0">
                          <a:solidFill>
                            <a:srgbClr val="000000"/>
                          </a:solidFill>
                          <a:latin typeface="Times New Roman"/>
                          <a:ea typeface="Times New Roman"/>
                          <a:cs typeface="Times New Roman"/>
                        </a:rPr>
                        <a:t>pitchers</a:t>
                      </a:r>
                      <a:r>
                        <a:rPr lang="en-US" sz="1200" dirty="0">
                          <a:solidFill>
                            <a:srgbClr val="000000"/>
                          </a:solidFill>
                          <a:latin typeface="Times New Roman"/>
                          <a:ea typeface="Times New Roman"/>
                          <a:cs typeface="Times New Roman"/>
                        </a:rPr>
                        <a:t> tonight?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Pong</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dirty="0">
                          <a:solidFill>
                            <a:srgbClr val="000000"/>
                          </a:solidFill>
                          <a:latin typeface="Times New Roman"/>
                          <a:ea typeface="Times New Roman"/>
                          <a:cs typeface="Times New Roman"/>
                        </a:rPr>
                        <a:t>1</a:t>
                      </a:r>
                      <a:endParaRPr lang="en-US" sz="13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short for beer pong, a drinking game involving throwing pong balls into Solo cups 6 feet away</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He’s playing </a:t>
                      </a:r>
                      <a:r>
                        <a:rPr lang="en-US" sz="1200" i="1" dirty="0">
                          <a:solidFill>
                            <a:srgbClr val="000000"/>
                          </a:solidFill>
                          <a:latin typeface="Times New Roman"/>
                          <a:ea typeface="Times New Roman"/>
                          <a:cs typeface="Times New Roman"/>
                        </a:rPr>
                        <a:t>pong</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Pot/weed</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dirty="0">
                          <a:solidFill>
                            <a:srgbClr val="000000"/>
                          </a:solidFill>
                          <a:latin typeface="Times New Roman"/>
                          <a:ea typeface="Times New Roman"/>
                          <a:cs typeface="Times New Roman"/>
                        </a:rPr>
                        <a:t>1</a:t>
                      </a:r>
                      <a:endParaRPr lang="en-US" sz="13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Two different words used when talking about marijuana.</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Let’s go smoke some </a:t>
                      </a:r>
                      <a:r>
                        <a:rPr lang="en-US" sz="1200" i="1" dirty="0">
                          <a:solidFill>
                            <a:srgbClr val="000000"/>
                          </a:solidFill>
                          <a:latin typeface="Times New Roman"/>
                          <a:ea typeface="Times New Roman"/>
                          <a:cs typeface="Times New Roman"/>
                        </a:rPr>
                        <a:t>pot (or weed</a:t>
                      </a:r>
                      <a:r>
                        <a:rPr lang="en-US" sz="1200" dirty="0">
                          <a:solidFill>
                            <a:srgbClr val="000000"/>
                          </a:solidFill>
                          <a:latin typeface="Times New Roman"/>
                          <a:ea typeface="Times New Roman"/>
                          <a:cs typeface="Times New Roman"/>
                        </a:rPr>
                        <a:t>). </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Pre-game, to</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Drinking before a party to prevent showing up sober</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We usually begin </a:t>
                      </a:r>
                      <a:r>
                        <a:rPr lang="en-US" sz="1200" i="1" dirty="0">
                          <a:solidFill>
                            <a:srgbClr val="000000"/>
                          </a:solidFill>
                          <a:latin typeface="Times New Roman"/>
                          <a:ea typeface="Times New Roman"/>
                          <a:cs typeface="Times New Roman"/>
                        </a:rPr>
                        <a:t>pre-gaming</a:t>
                      </a:r>
                      <a:r>
                        <a:rPr lang="en-US" sz="1200" dirty="0">
                          <a:solidFill>
                            <a:srgbClr val="000000"/>
                          </a:solidFill>
                          <a:latin typeface="Times New Roman"/>
                          <a:ea typeface="Times New Roman"/>
                          <a:cs typeface="Times New Roman"/>
                        </a:rPr>
                        <a:t> an hour before leaving.</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1996">
                <a:tc>
                  <a:txBody>
                    <a:bodyPr/>
                    <a:lstStyle/>
                    <a:p>
                      <a:pPr marL="0" marR="0">
                        <a:lnSpc>
                          <a:spcPct val="115000"/>
                        </a:lnSpc>
                        <a:spcBef>
                          <a:spcPts val="0"/>
                        </a:spcBef>
                        <a:spcAft>
                          <a:spcPts val="0"/>
                        </a:spcAft>
                      </a:pPr>
                      <a:r>
                        <a:rPr lang="en-US" sz="1400" b="1" dirty="0" err="1">
                          <a:solidFill>
                            <a:srgbClr val="000000"/>
                          </a:solidFill>
                          <a:latin typeface="Times New Roman"/>
                          <a:ea typeface="Times New Roman"/>
                          <a:cs typeface="Times New Roman"/>
                        </a:rPr>
                        <a:t>Probs</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probably</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I can </a:t>
                      </a:r>
                      <a:r>
                        <a:rPr lang="en-US" sz="1200" i="1" dirty="0" err="1">
                          <a:solidFill>
                            <a:srgbClr val="000000"/>
                          </a:solidFill>
                          <a:latin typeface="Times New Roman"/>
                          <a:ea typeface="Times New Roman"/>
                          <a:cs typeface="Times New Roman"/>
                        </a:rPr>
                        <a:t>probs</a:t>
                      </a:r>
                      <a:r>
                        <a:rPr lang="en-US" sz="1200" dirty="0">
                          <a:solidFill>
                            <a:srgbClr val="000000"/>
                          </a:solidFill>
                          <a:latin typeface="Times New Roman"/>
                          <a:ea typeface="Times New Roman"/>
                          <a:cs typeface="Times New Roman"/>
                        </a:rPr>
                        <a:t> meet you later tonight.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Quarry</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This is referring to the group of apartment dorms built around the quarry.</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Rise House is located in </a:t>
                      </a:r>
                      <a:r>
                        <a:rPr lang="en-US" sz="1200" i="1" dirty="0">
                          <a:solidFill>
                            <a:srgbClr val="000000"/>
                          </a:solidFill>
                          <a:latin typeface="Times New Roman"/>
                          <a:ea typeface="Times New Roman"/>
                          <a:cs typeface="Times New Roman"/>
                        </a:rPr>
                        <a:t>Quarry</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Rally, to</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To recover following a vomiting stint and continue drinking.</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He just cracked another beer, wasn’t he just booting in the bathroom? Nice </a:t>
                      </a:r>
                      <a:r>
                        <a:rPr lang="en-US" sz="1200" i="1" dirty="0">
                          <a:solidFill>
                            <a:srgbClr val="000000"/>
                          </a:solidFill>
                          <a:latin typeface="Times New Roman"/>
                          <a:ea typeface="Times New Roman"/>
                          <a:cs typeface="Times New Roman"/>
                        </a:rPr>
                        <a:t>rally</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1996">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Rents</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Parents</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The </a:t>
                      </a:r>
                      <a:r>
                        <a:rPr lang="en-US" sz="1200" i="1" dirty="0">
                          <a:solidFill>
                            <a:srgbClr val="000000"/>
                          </a:solidFill>
                          <a:latin typeface="Times New Roman"/>
                          <a:ea typeface="Times New Roman"/>
                          <a:cs typeface="Times New Roman"/>
                        </a:rPr>
                        <a:t>rents</a:t>
                      </a:r>
                      <a:r>
                        <a:rPr lang="en-US" sz="1200" dirty="0">
                          <a:solidFill>
                            <a:srgbClr val="000000"/>
                          </a:solidFill>
                          <a:latin typeface="Times New Roman"/>
                          <a:ea typeface="Times New Roman"/>
                          <a:cs typeface="Times New Roman"/>
                        </a:rPr>
                        <a:t> are visiting next weekend.</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dirty="0" err="1">
                          <a:solidFill>
                            <a:srgbClr val="000000"/>
                          </a:solidFill>
                          <a:latin typeface="Times New Roman"/>
                          <a:ea typeface="Times New Roman"/>
                          <a:cs typeface="Times New Roman"/>
                        </a:rPr>
                        <a:t>Ridic</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Ridiculous</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That exam only took me 15 minutes! It was </a:t>
                      </a:r>
                      <a:r>
                        <a:rPr lang="en-US" sz="1200" i="1" dirty="0" err="1">
                          <a:solidFill>
                            <a:srgbClr val="000000"/>
                          </a:solidFill>
                          <a:latin typeface="Times New Roman"/>
                          <a:ea typeface="Times New Roman"/>
                          <a:cs typeface="Times New Roman"/>
                        </a:rPr>
                        <a:t>ridic</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9984">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S ‘n S</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Department of Public Safety (formerly Safety and Security)</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I heard that </a:t>
                      </a:r>
                      <a:r>
                        <a:rPr lang="en-US" sz="1200" i="1" dirty="0">
                          <a:solidFill>
                            <a:srgbClr val="000000"/>
                          </a:solidFill>
                          <a:latin typeface="Times New Roman"/>
                          <a:ea typeface="Times New Roman"/>
                          <a:cs typeface="Times New Roman"/>
                        </a:rPr>
                        <a:t>S ‘n S</a:t>
                      </a:r>
                      <a:r>
                        <a:rPr lang="en-US" sz="1200" dirty="0">
                          <a:solidFill>
                            <a:srgbClr val="000000"/>
                          </a:solidFill>
                          <a:latin typeface="Times New Roman"/>
                          <a:ea typeface="Times New Roman"/>
                          <a:cs typeface="Times New Roman"/>
                        </a:rPr>
                        <a:t> busted that party right after we left last night.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9984">
                <a:tc>
                  <a:txBody>
                    <a:bodyPr/>
                    <a:lstStyle/>
                    <a:p>
                      <a:pPr marL="0" marR="0">
                        <a:lnSpc>
                          <a:spcPct val="115000"/>
                        </a:lnSpc>
                        <a:spcBef>
                          <a:spcPts val="0"/>
                        </a:spcBef>
                        <a:spcAft>
                          <a:spcPts val="0"/>
                        </a:spcAft>
                      </a:pPr>
                      <a:r>
                        <a:rPr lang="en-US" sz="1400" b="1" dirty="0" err="1">
                          <a:solidFill>
                            <a:srgbClr val="000000"/>
                          </a:solidFill>
                          <a:latin typeface="Times New Roman"/>
                          <a:ea typeface="Times New Roman"/>
                          <a:cs typeface="Times New Roman"/>
                        </a:rPr>
                        <a:t>Sevs</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Endearing term for the local 7/11, home to late-night </a:t>
                      </a:r>
                      <a:r>
                        <a:rPr lang="en-US" sz="1200" dirty="0" err="1">
                          <a:solidFill>
                            <a:srgbClr val="000000"/>
                          </a:solidFill>
                          <a:latin typeface="Times New Roman"/>
                          <a:ea typeface="Times New Roman"/>
                          <a:cs typeface="Times New Roman"/>
                        </a:rPr>
                        <a:t>munchie</a:t>
                      </a:r>
                      <a:r>
                        <a:rPr lang="en-US" sz="1200" dirty="0">
                          <a:solidFill>
                            <a:srgbClr val="000000"/>
                          </a:solidFill>
                          <a:latin typeface="Times New Roman"/>
                          <a:ea typeface="Times New Roman"/>
                          <a:cs typeface="Times New Roman"/>
                        </a:rPr>
                        <a:t> runs.</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Let's stop by </a:t>
                      </a:r>
                      <a:r>
                        <a:rPr lang="en-US" sz="1200" i="1" dirty="0" err="1">
                          <a:solidFill>
                            <a:srgbClr val="000000"/>
                          </a:solidFill>
                          <a:latin typeface="Times New Roman"/>
                          <a:ea typeface="Times New Roman"/>
                          <a:cs typeface="Times New Roman"/>
                        </a:rPr>
                        <a:t>Sevs</a:t>
                      </a:r>
                      <a:r>
                        <a:rPr lang="en-US" sz="1200" dirty="0">
                          <a:solidFill>
                            <a:srgbClr val="000000"/>
                          </a:solidFill>
                          <a:latin typeface="Times New Roman"/>
                          <a:ea typeface="Times New Roman"/>
                          <a:cs typeface="Times New Roman"/>
                        </a:rPr>
                        <a:t> on the way home.</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43992">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Shady</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Suspicious, untrustworthy</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Rob has been acting </a:t>
                      </a:r>
                      <a:r>
                        <a:rPr lang="en-US" sz="1200" i="1" dirty="0">
                          <a:solidFill>
                            <a:srgbClr val="000000"/>
                          </a:solidFill>
                          <a:latin typeface="Times New Roman"/>
                          <a:ea typeface="Times New Roman"/>
                          <a:cs typeface="Times New Roman"/>
                        </a:rPr>
                        <a:t>shady</a:t>
                      </a:r>
                      <a:r>
                        <a:rPr lang="en-US" sz="1200" dirty="0">
                          <a:solidFill>
                            <a:srgbClr val="000000"/>
                          </a:solidFill>
                          <a:latin typeface="Times New Roman"/>
                          <a:ea typeface="Times New Roman"/>
                          <a:cs typeface="Times New Roman"/>
                        </a:rPr>
                        <a:t> since he mysteriously disappeared yesterday.</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50355">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Shit</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 general term for stuff or a referent in the general vicinity; an interjection: an expression of frustration; a verb: to defecate; a noun (“to take a-”): feces.</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Your </a:t>
                      </a:r>
                      <a:r>
                        <a:rPr lang="en-US" sz="1200" i="1" dirty="0">
                          <a:solidFill>
                            <a:srgbClr val="000000"/>
                          </a:solidFill>
                          <a:latin typeface="Times New Roman"/>
                          <a:ea typeface="Times New Roman"/>
                          <a:cs typeface="Times New Roman"/>
                        </a:rPr>
                        <a:t>shit </a:t>
                      </a:r>
                      <a:r>
                        <a:rPr lang="en-US" sz="1200" dirty="0">
                          <a:solidFill>
                            <a:srgbClr val="000000"/>
                          </a:solidFill>
                          <a:latin typeface="Times New Roman"/>
                          <a:ea typeface="Times New Roman"/>
                          <a:cs typeface="Times New Roman"/>
                        </a:rPr>
                        <a:t>is all over the common room -OR- </a:t>
                      </a:r>
                      <a:r>
                        <a:rPr lang="en-US" sz="1200" i="1" dirty="0">
                          <a:solidFill>
                            <a:srgbClr val="000000"/>
                          </a:solidFill>
                          <a:latin typeface="Times New Roman"/>
                          <a:ea typeface="Times New Roman"/>
                          <a:cs typeface="Times New Roman"/>
                        </a:rPr>
                        <a:t>Shit</a:t>
                      </a:r>
                      <a:r>
                        <a:rPr lang="en-US" sz="1200" dirty="0">
                          <a:solidFill>
                            <a:srgbClr val="000000"/>
                          </a:solidFill>
                          <a:latin typeface="Times New Roman"/>
                          <a:ea typeface="Times New Roman"/>
                          <a:cs typeface="Times New Roman"/>
                        </a:rPr>
                        <a:t>! I forgot to turn off the stove -OR- Did she really just </a:t>
                      </a:r>
                      <a:r>
                        <a:rPr lang="en-US" sz="1200" i="1" dirty="0">
                          <a:solidFill>
                            <a:srgbClr val="000000"/>
                          </a:solidFill>
                          <a:latin typeface="Times New Roman"/>
                          <a:ea typeface="Times New Roman"/>
                          <a:cs typeface="Times New Roman"/>
                        </a:rPr>
                        <a:t>shit</a:t>
                      </a:r>
                      <a:r>
                        <a:rPr lang="en-US" sz="1200" dirty="0">
                          <a:solidFill>
                            <a:srgbClr val="000000"/>
                          </a:solidFill>
                          <a:latin typeface="Times New Roman"/>
                          <a:ea typeface="Times New Roman"/>
                          <a:cs typeface="Times New Roman"/>
                        </a:rPr>
                        <a:t> her pants? -OR- He just took a massive </a:t>
                      </a:r>
                      <a:r>
                        <a:rPr lang="en-US" sz="1200" i="1" dirty="0">
                          <a:solidFill>
                            <a:srgbClr val="000000"/>
                          </a:solidFill>
                          <a:latin typeface="Times New Roman"/>
                          <a:ea typeface="Times New Roman"/>
                          <a:cs typeface="Times New Roman"/>
                        </a:rPr>
                        <a:t>shit</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Shit Show</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 situation in which everyone was drunk or high, or both.</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Last night was such a </a:t>
                      </a:r>
                      <a:r>
                        <a:rPr lang="en-US" sz="1200" i="1" dirty="0">
                          <a:solidFill>
                            <a:srgbClr val="000000"/>
                          </a:solidFill>
                          <a:latin typeface="Times New Roman"/>
                          <a:ea typeface="Times New Roman"/>
                          <a:cs typeface="Times New Roman"/>
                        </a:rPr>
                        <a:t>shit show</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50355">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Shotgun, to</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To drik beer from a can in which a hole is poked in the bottom before opening, to allow expedited flow and facilitate chugging. Often takes place in the bathtub to avoid cleanup.</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Let's </a:t>
                      </a:r>
                      <a:r>
                        <a:rPr lang="en-US" sz="1200" i="1" dirty="0">
                          <a:solidFill>
                            <a:srgbClr val="000000"/>
                          </a:solidFill>
                          <a:latin typeface="Times New Roman"/>
                          <a:ea typeface="Times New Roman"/>
                          <a:cs typeface="Times New Roman"/>
                        </a:rPr>
                        <a:t>shotgun</a:t>
                      </a:r>
                      <a:r>
                        <a:rPr lang="en-US" sz="1200" dirty="0">
                          <a:solidFill>
                            <a:srgbClr val="000000"/>
                          </a:solidFill>
                          <a:latin typeface="Times New Roman"/>
                          <a:ea typeface="Times New Roman"/>
                          <a:cs typeface="Times New Roman"/>
                        </a:rPr>
                        <a:t> a beer before we go to the bar.</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Sick</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Meant to mean awesome, or good . It can describe people, things or events</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The party last night was </a:t>
                      </a:r>
                      <a:r>
                        <a:rPr lang="en-US" sz="1200" i="1" dirty="0">
                          <a:solidFill>
                            <a:srgbClr val="000000"/>
                          </a:solidFill>
                          <a:latin typeface="Times New Roman"/>
                          <a:ea typeface="Times New Roman"/>
                          <a:cs typeface="Times New Roman"/>
                        </a:rPr>
                        <a:t>sick</a:t>
                      </a:r>
                      <a:r>
                        <a:rPr lang="en-US" sz="1200" dirty="0">
                          <a:solidFill>
                            <a:srgbClr val="000000"/>
                          </a:solidFill>
                          <a:latin typeface="Times New Roman"/>
                          <a:ea typeface="Times New Roman"/>
                          <a:cs typeface="Times New Roman"/>
                        </a:rPr>
                        <a:t>. -OR- I made </a:t>
                      </a:r>
                      <a:r>
                        <a:rPr lang="en-US" sz="1200" i="1" dirty="0">
                          <a:solidFill>
                            <a:srgbClr val="000000"/>
                          </a:solidFill>
                          <a:latin typeface="Times New Roman"/>
                          <a:ea typeface="Times New Roman"/>
                          <a:cs typeface="Times New Roman"/>
                        </a:rPr>
                        <a:t>sick</a:t>
                      </a:r>
                      <a:r>
                        <a:rPr lang="en-US" sz="1200" dirty="0">
                          <a:solidFill>
                            <a:srgbClr val="000000"/>
                          </a:solidFill>
                          <a:latin typeface="Times New Roman"/>
                          <a:ea typeface="Times New Roman"/>
                          <a:cs typeface="Times New Roman"/>
                        </a:rPr>
                        <a:t> pasta last night for dinner, it was so good.</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dirty="0" err="1">
                          <a:solidFill>
                            <a:srgbClr val="000000"/>
                          </a:solidFill>
                          <a:latin typeface="Times New Roman"/>
                          <a:ea typeface="Times New Roman"/>
                          <a:cs typeface="Times New Roman"/>
                        </a:rPr>
                        <a:t>Skeeved</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Creeped out</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There was a really sketchy guy at the frat last night; he really </a:t>
                      </a:r>
                      <a:r>
                        <a:rPr lang="en-US" sz="1200" i="1" dirty="0" err="1">
                          <a:solidFill>
                            <a:srgbClr val="000000"/>
                          </a:solidFill>
                          <a:latin typeface="Times New Roman"/>
                          <a:ea typeface="Times New Roman"/>
                          <a:cs typeface="Times New Roman"/>
                        </a:rPr>
                        <a:t>skeeved</a:t>
                      </a:r>
                      <a:r>
                        <a:rPr lang="en-US" sz="1200" dirty="0">
                          <a:solidFill>
                            <a:srgbClr val="000000"/>
                          </a:solidFill>
                          <a:latin typeface="Times New Roman"/>
                          <a:ea typeface="Times New Roman"/>
                          <a:cs typeface="Times New Roman"/>
                        </a:rPr>
                        <a:t> me out.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43992">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Sketchy</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Creepy, weird, sleazy</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This guy kept following me around last night; he was so </a:t>
                      </a:r>
                      <a:r>
                        <a:rPr lang="en-US" sz="1200" i="1" dirty="0">
                          <a:solidFill>
                            <a:srgbClr val="000000"/>
                          </a:solidFill>
                          <a:latin typeface="Times New Roman"/>
                          <a:ea typeface="Times New Roman"/>
                          <a:cs typeface="Times New Roman"/>
                        </a:rPr>
                        <a:t>sketchy</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Snarky</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Cynical or Sarcastic</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He keeps making </a:t>
                      </a:r>
                      <a:r>
                        <a:rPr lang="en-US" sz="1200" i="1" dirty="0">
                          <a:solidFill>
                            <a:srgbClr val="000000"/>
                          </a:solidFill>
                          <a:latin typeface="Times New Roman"/>
                          <a:ea typeface="Times New Roman"/>
                          <a:cs typeface="Times New Roman"/>
                        </a:rPr>
                        <a:t>snarky </a:t>
                      </a:r>
                      <a:r>
                        <a:rPr lang="en-US" sz="1200" dirty="0">
                          <a:solidFill>
                            <a:srgbClr val="000000"/>
                          </a:solidFill>
                          <a:latin typeface="Times New Roman"/>
                          <a:ea typeface="Times New Roman"/>
                          <a:cs typeface="Times New Roman"/>
                        </a:rPr>
                        <a:t>comments about me.</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Sorostitute</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Pejorative term for a promiscuous sorority member</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I saw a group of </a:t>
                      </a:r>
                      <a:r>
                        <a:rPr lang="en-US" sz="1200" i="1">
                          <a:solidFill>
                            <a:srgbClr val="000000"/>
                          </a:solidFill>
                          <a:latin typeface="Times New Roman"/>
                          <a:ea typeface="Times New Roman"/>
                          <a:cs typeface="Times New Roman"/>
                        </a:rPr>
                        <a:t>sorostitutes</a:t>
                      </a:r>
                      <a:r>
                        <a:rPr lang="en-US" sz="1200">
                          <a:solidFill>
                            <a:srgbClr val="000000"/>
                          </a:solidFill>
                          <a:latin typeface="Times New Roman"/>
                          <a:ea typeface="Times New Roman"/>
                          <a:cs typeface="Times New Roman"/>
                        </a:rPr>
                        <a:t> yesterday talking about who they hooked up with last weekend.</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Strat Frat</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Three back to back row homes on Stratton Street inhabited by girls that frequently throw parties.</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I saw you at </a:t>
                      </a:r>
                      <a:r>
                        <a:rPr lang="en-US" sz="1200" i="1">
                          <a:solidFill>
                            <a:srgbClr val="000000"/>
                          </a:solidFill>
                          <a:latin typeface="Times New Roman"/>
                          <a:ea typeface="Times New Roman"/>
                          <a:cs typeface="Times New Roman"/>
                        </a:rPr>
                        <a:t>Strat Frat</a:t>
                      </a:r>
                      <a:r>
                        <a:rPr lang="en-US" sz="1200">
                          <a:solidFill>
                            <a:srgbClr val="000000"/>
                          </a:solidFill>
                          <a:latin typeface="Times New Roman"/>
                          <a:ea typeface="Times New Roman"/>
                          <a:cs typeface="Times New Roman"/>
                        </a:rPr>
                        <a:t> last night, right?</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43992">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Struggs</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(adjective) struggling</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I was </a:t>
                      </a:r>
                      <a:r>
                        <a:rPr lang="en-US" sz="1200" i="1">
                          <a:solidFill>
                            <a:srgbClr val="000000"/>
                          </a:solidFill>
                          <a:latin typeface="Times New Roman"/>
                          <a:ea typeface="Times New Roman"/>
                          <a:cs typeface="Times New Roman"/>
                        </a:rPr>
                        <a:t>struggs</a:t>
                      </a:r>
                      <a:r>
                        <a:rPr lang="en-US" sz="1200">
                          <a:solidFill>
                            <a:srgbClr val="000000"/>
                          </a:solidFill>
                          <a:latin typeface="Times New Roman"/>
                          <a:ea typeface="Times New Roman"/>
                          <a:cs typeface="Times New Roman"/>
                        </a:rPr>
                        <a:t> this morning, trying to get to class after that party last night.</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1996">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Suburbs, The</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The dorms on the East Quad.</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I live in </a:t>
                      </a:r>
                      <a:r>
                        <a:rPr lang="en-US" sz="1200" i="1">
                          <a:solidFill>
                            <a:srgbClr val="000000"/>
                          </a:solidFill>
                          <a:latin typeface="Times New Roman"/>
                          <a:ea typeface="Times New Roman"/>
                          <a:cs typeface="Times New Roman"/>
                        </a:rPr>
                        <a:t>The Suburbs</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Sunday Funday</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The act of drinking heavily during the day on Sunday.</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I’m so excited for that </a:t>
                      </a:r>
                      <a:r>
                        <a:rPr lang="en-US" sz="1200" i="1">
                          <a:solidFill>
                            <a:srgbClr val="000000"/>
                          </a:solidFill>
                          <a:latin typeface="Times New Roman"/>
                          <a:ea typeface="Times New Roman"/>
                          <a:cs typeface="Times New Roman"/>
                        </a:rPr>
                        <a:t>Sunday Funday</a:t>
                      </a:r>
                      <a:r>
                        <a:rPr lang="en-US" sz="1200">
                          <a:solidFill>
                            <a:srgbClr val="000000"/>
                          </a:solidFill>
                          <a:latin typeface="Times New Roman"/>
                          <a:ea typeface="Times New Roman"/>
                          <a:cs typeface="Times New Roman"/>
                        </a:rPr>
                        <a:t> tomorrow.</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9984">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Ten, a</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 term that describes a pretty girl, who is flawless on a scale of 1-10.</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I saw this girl last night, total </a:t>
                      </a:r>
                      <a:r>
                        <a:rPr lang="en-US" sz="1200" i="1">
                          <a:solidFill>
                            <a:srgbClr val="000000"/>
                          </a:solidFill>
                          <a:latin typeface="Times New Roman"/>
                          <a:ea typeface="Times New Roman"/>
                          <a:cs typeface="Times New Roman"/>
                        </a:rPr>
                        <a:t>ten</a:t>
                      </a:r>
                      <a:r>
                        <a:rPr lang="en-US" sz="1200">
                          <a:solidFill>
                            <a:srgbClr val="000000"/>
                          </a:solidFill>
                          <a:latin typeface="Times New Roman"/>
                          <a:ea typeface="Times New Roman"/>
                          <a:cs typeface="Times New Roman"/>
                        </a:rPr>
                        <a:t>.</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9984">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Tiber, the</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The stream that runs parallel to the railroad tracks by in town.</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When it rained last week, </a:t>
                      </a:r>
                      <a:r>
                        <a:rPr lang="en-US" sz="1200" i="1" dirty="0">
                          <a:solidFill>
                            <a:srgbClr val="000000"/>
                          </a:solidFill>
                          <a:latin typeface="Times New Roman"/>
                          <a:ea typeface="Times New Roman"/>
                          <a:cs typeface="Times New Roman"/>
                        </a:rPr>
                        <a:t>the Tiber </a:t>
                      </a:r>
                      <a:r>
                        <a:rPr lang="en-US" sz="1200" dirty="0">
                          <a:solidFill>
                            <a:srgbClr val="000000"/>
                          </a:solidFill>
                          <a:latin typeface="Times New Roman"/>
                          <a:ea typeface="Times New Roman"/>
                          <a:cs typeface="Times New Roman"/>
                        </a:rPr>
                        <a:t>almost flooded!</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Tool</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 person (usually male) who thinks very highly of himself but is actually useless, annoying, etc.</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He always acts like such a </a:t>
                      </a:r>
                      <a:r>
                        <a:rPr lang="en-US" sz="1200" i="1" dirty="0">
                          <a:solidFill>
                            <a:srgbClr val="000000"/>
                          </a:solidFill>
                          <a:latin typeface="Times New Roman"/>
                          <a:ea typeface="Times New Roman"/>
                          <a:cs typeface="Times New Roman"/>
                        </a:rPr>
                        <a:t>tool</a:t>
                      </a:r>
                      <a:r>
                        <a:rPr lang="en-US" sz="1200" dirty="0">
                          <a:solidFill>
                            <a:srgbClr val="000000"/>
                          </a:solidFill>
                          <a:latin typeface="Times New Roman"/>
                          <a:ea typeface="Times New Roman"/>
                          <a:cs typeface="Times New Roman"/>
                        </a:rPr>
                        <a:t> when he’s around his friends.</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Totes inappropes</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Totally inappropriate</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Dude, that joke was</a:t>
                      </a:r>
                      <a:r>
                        <a:rPr lang="en-US" sz="1200" i="1" dirty="0">
                          <a:solidFill>
                            <a:srgbClr val="000000"/>
                          </a:solidFill>
                          <a:latin typeface="Times New Roman"/>
                          <a:ea typeface="Times New Roman"/>
                          <a:cs typeface="Times New Roman"/>
                        </a:rPr>
                        <a:t> totes </a:t>
                      </a:r>
                      <a:r>
                        <a:rPr lang="en-US" sz="1200" i="1" dirty="0" err="1">
                          <a:solidFill>
                            <a:srgbClr val="000000"/>
                          </a:solidFill>
                          <a:latin typeface="Times New Roman"/>
                          <a:ea typeface="Times New Roman"/>
                          <a:cs typeface="Times New Roman"/>
                        </a:rPr>
                        <a:t>inappropes</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Townies</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permanent residents of Gettysburg</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There are so many </a:t>
                      </a:r>
                      <a:r>
                        <a:rPr lang="en-US" sz="1200" i="1">
                          <a:solidFill>
                            <a:srgbClr val="000000"/>
                          </a:solidFill>
                          <a:latin typeface="Times New Roman"/>
                          <a:ea typeface="Times New Roman"/>
                          <a:cs typeface="Times New Roman"/>
                        </a:rPr>
                        <a:t>townies</a:t>
                      </a:r>
                      <a:r>
                        <a:rPr lang="en-US" sz="1200">
                          <a:solidFill>
                            <a:srgbClr val="000000"/>
                          </a:solidFill>
                          <a:latin typeface="Times New Roman"/>
                          <a:ea typeface="Times New Roman"/>
                          <a:cs typeface="Times New Roman"/>
                        </a:rPr>
                        <a:t> here [at this bar].</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Über</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 prefix which intensifies the word that follows.</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That was an </a:t>
                      </a:r>
                      <a:r>
                        <a:rPr lang="en-US" sz="1200" i="1" dirty="0">
                          <a:solidFill>
                            <a:srgbClr val="000000"/>
                          </a:solidFill>
                          <a:latin typeface="Times New Roman"/>
                          <a:ea typeface="Times New Roman"/>
                          <a:cs typeface="Times New Roman"/>
                        </a:rPr>
                        <a:t>über</a:t>
                      </a:r>
                      <a:r>
                        <a:rPr lang="en-US" sz="1200" dirty="0">
                          <a:solidFill>
                            <a:srgbClr val="000000"/>
                          </a:solidFill>
                          <a:latin typeface="Times New Roman"/>
                          <a:ea typeface="Times New Roman"/>
                          <a:cs typeface="Times New Roman"/>
                        </a:rPr>
                        <a:t>-hard exam, I really hope it’s curved.</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0212">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Veg-Out, to</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To sit around and do nothing productive, usually in front of a computer or television.</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I had such a hard week, all I did Friday after class was </a:t>
                      </a:r>
                      <a:r>
                        <a:rPr lang="en-US" sz="1200" i="1" dirty="0">
                          <a:solidFill>
                            <a:srgbClr val="000000"/>
                          </a:solidFill>
                          <a:latin typeface="Times New Roman"/>
                          <a:ea typeface="Times New Roman"/>
                          <a:cs typeface="Times New Roman"/>
                        </a:rPr>
                        <a:t>veg-out</a:t>
                      </a:r>
                      <a:r>
                        <a:rPr lang="en-US" sz="1200" dirty="0">
                          <a:solidFill>
                            <a:srgbClr val="000000"/>
                          </a:solidFill>
                          <a:latin typeface="Times New Roman"/>
                          <a:ea typeface="Times New Roman"/>
                          <a:cs typeface="Times New Roman"/>
                        </a:rPr>
                        <a:t> in front of the TV and watch House.</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a:solidFill>
                            <a:srgbClr val="000000"/>
                          </a:solidFill>
                          <a:latin typeface="Times New Roman"/>
                          <a:ea typeface="Times New Roman"/>
                          <a:cs typeface="Times New Roman"/>
                        </a:rPr>
                        <a:t>Wasted</a:t>
                      </a:r>
                      <a:endParaRPr lang="en-US" sz="1400" b="1">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When a person gets very drunk.</a:t>
                      </a:r>
                      <a:endParaRPr lang="en-US" sz="12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I was so </a:t>
                      </a:r>
                      <a:r>
                        <a:rPr lang="en-US" sz="1200" i="1" dirty="0">
                          <a:solidFill>
                            <a:srgbClr val="000000"/>
                          </a:solidFill>
                          <a:latin typeface="Times New Roman"/>
                          <a:ea typeface="Times New Roman"/>
                          <a:cs typeface="Times New Roman"/>
                        </a:rPr>
                        <a:t>wasted</a:t>
                      </a:r>
                      <a:r>
                        <a:rPr lang="en-US" sz="1200" dirty="0">
                          <a:solidFill>
                            <a:srgbClr val="000000"/>
                          </a:solidFill>
                          <a:latin typeface="Times New Roman"/>
                          <a:ea typeface="Times New Roman"/>
                          <a:cs typeface="Times New Roman"/>
                        </a:rPr>
                        <a:t> the other night and danced like an idiot.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0143">
                <a:tc>
                  <a:txBody>
                    <a:bodyPr/>
                    <a:lstStyle/>
                    <a:p>
                      <a:pPr marL="0" marR="0">
                        <a:lnSpc>
                          <a:spcPct val="115000"/>
                        </a:lnSpc>
                        <a:spcBef>
                          <a:spcPts val="0"/>
                        </a:spcBef>
                        <a:spcAft>
                          <a:spcPts val="0"/>
                        </a:spcAft>
                      </a:pPr>
                      <a:r>
                        <a:rPr lang="en-US" sz="1400" b="1" dirty="0" err="1">
                          <a:solidFill>
                            <a:srgbClr val="000000"/>
                          </a:solidFill>
                          <a:latin typeface="Times New Roman"/>
                          <a:ea typeface="Times New Roman"/>
                          <a:cs typeface="Times New Roman"/>
                        </a:rPr>
                        <a:t>Whatevs</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a:solidFill>
                            <a:srgbClr val="000000"/>
                          </a:solidFill>
                          <a:latin typeface="Times New Roman"/>
                          <a:ea typeface="Times New Roman"/>
                          <a:cs typeface="Times New Roman"/>
                        </a:rPr>
                        <a:t>1</a:t>
                      </a:r>
                      <a:endParaRPr lang="en-US" sz="130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Short for </a:t>
                      </a:r>
                      <a:r>
                        <a:rPr lang="en-US" sz="1200" i="1" dirty="0">
                          <a:solidFill>
                            <a:srgbClr val="000000"/>
                          </a:solidFill>
                          <a:latin typeface="Times New Roman"/>
                          <a:ea typeface="Times New Roman"/>
                          <a:cs typeface="Times New Roman"/>
                        </a:rPr>
                        <a:t>whatever</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He was talking shit about me behind my back, </a:t>
                      </a:r>
                      <a:r>
                        <a:rPr lang="en-US" sz="1200" i="1" dirty="0" err="1">
                          <a:solidFill>
                            <a:srgbClr val="000000"/>
                          </a:solidFill>
                          <a:latin typeface="Times New Roman"/>
                          <a:ea typeface="Times New Roman"/>
                          <a:cs typeface="Times New Roman"/>
                        </a:rPr>
                        <a:t>whatevs</a:t>
                      </a:r>
                      <a:r>
                        <a:rPr lang="en-US" sz="1200" i="1"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1996">
                <a:tc>
                  <a:txBody>
                    <a:bodyPr/>
                    <a:lstStyle/>
                    <a:p>
                      <a:pPr marL="0" marR="0">
                        <a:lnSpc>
                          <a:spcPct val="115000"/>
                        </a:lnSpc>
                        <a:spcBef>
                          <a:spcPts val="0"/>
                        </a:spcBef>
                        <a:spcAft>
                          <a:spcPts val="0"/>
                        </a:spcAft>
                      </a:pPr>
                      <a:r>
                        <a:rPr lang="en-US" sz="1400" b="1" dirty="0">
                          <a:solidFill>
                            <a:srgbClr val="000000"/>
                          </a:solidFill>
                          <a:latin typeface="Times New Roman"/>
                          <a:ea typeface="Times New Roman"/>
                          <a:cs typeface="Times New Roman"/>
                        </a:rPr>
                        <a:t>Wicked</a:t>
                      </a:r>
                      <a:endParaRPr lang="en-US" sz="1400" b="1"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300" dirty="0">
                          <a:solidFill>
                            <a:srgbClr val="000000"/>
                          </a:solidFill>
                          <a:latin typeface="Times New Roman"/>
                          <a:ea typeface="Times New Roman"/>
                          <a:cs typeface="Times New Roman"/>
                        </a:rPr>
                        <a:t>1</a:t>
                      </a:r>
                      <a:endParaRPr lang="en-US" sz="13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awesome</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That concert was </a:t>
                      </a:r>
                      <a:r>
                        <a:rPr lang="en-US" sz="1200" i="1" dirty="0">
                          <a:solidFill>
                            <a:srgbClr val="000000"/>
                          </a:solidFill>
                          <a:latin typeface="Times New Roman"/>
                          <a:ea typeface="Times New Roman"/>
                          <a:cs typeface="Times New Roman"/>
                        </a:rPr>
                        <a:t>wicked</a:t>
                      </a:r>
                      <a:r>
                        <a:rPr lang="en-US" sz="1200" dirty="0">
                          <a:solidFill>
                            <a:srgbClr val="000000"/>
                          </a:solidFill>
                          <a:latin typeface="Times New Roman"/>
                          <a:ea typeface="Times New Roman"/>
                          <a:cs typeface="Times New Roman"/>
                        </a:rPr>
                        <a:t>!</a:t>
                      </a:r>
                      <a:endParaRPr lang="en-US" sz="1200" dirty="0">
                        <a:latin typeface="Calibri"/>
                        <a:ea typeface="Calibri"/>
                        <a:cs typeface="Times New Roman"/>
                      </a:endParaRPr>
                    </a:p>
                  </a:txBody>
                  <a:tcPr marL="39266" marR="39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8432" name="Rectangle 1024"/>
          <p:cNvSpPr>
            <a:spLocks noChangeArrowheads="1"/>
          </p:cNvSpPr>
          <p:nvPr/>
        </p:nvSpPr>
        <p:spPr bwMode="auto">
          <a:xfrm>
            <a:off x="0" y="56634"/>
            <a:ext cx="184731" cy="369332"/>
          </a:xfrm>
          <a:prstGeom prst="rect">
            <a:avLst/>
          </a:prstGeom>
          <a:noFill/>
          <a:ln w="9525" cap="flat" cmpd="sng" algn="ctr">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630" name="Table 629"/>
          <p:cNvGraphicFramePr>
            <a:graphicFrameLocks noGrp="1"/>
          </p:cNvGraphicFramePr>
          <p:nvPr/>
        </p:nvGraphicFramePr>
        <p:xfrm>
          <a:off x="13487400" y="9812867"/>
          <a:ext cx="2286000" cy="3968014"/>
        </p:xfrm>
        <a:graphic>
          <a:graphicData uri="http://schemas.openxmlformats.org/drawingml/2006/table">
            <a:tbl>
              <a:tblPr/>
              <a:tblGrid>
                <a:gridCol w="1143000"/>
                <a:gridCol w="1143000"/>
              </a:tblGrid>
              <a:tr h="331788">
                <a:tc gridSpan="2">
                  <a:txBody>
                    <a:bodyPr/>
                    <a:lstStyle/>
                    <a:p>
                      <a:pPr algn="l" fontAlgn="b"/>
                      <a:r>
                        <a:rPr lang="en-US" sz="2100" b="0" i="0" u="none" strike="noStrike">
                          <a:solidFill>
                            <a:srgbClr val="000000"/>
                          </a:solidFill>
                          <a:latin typeface="Calibri"/>
                        </a:rPr>
                        <a:t>Liisa Fetig</a:t>
                      </a:r>
                    </a:p>
                  </a:txBody>
                  <a:tcPr marL="9525" marR="9525" marT="10054" marB="0" anchor="b">
                    <a:lnL>
                      <a:noFill/>
                    </a:lnL>
                    <a:lnR>
                      <a:noFill/>
                    </a:lnR>
                    <a:lnT>
                      <a:noFill/>
                    </a:lnT>
                    <a:lnB>
                      <a:noFill/>
                    </a:lnB>
                  </a:tcPr>
                </a:tc>
                <a:tc hMerge="1">
                  <a:txBody>
                    <a:bodyPr/>
                    <a:lstStyle/>
                    <a:p>
                      <a:endParaRPr lang="en-US"/>
                    </a:p>
                  </a:txBody>
                  <a:tcPr/>
                </a:tc>
              </a:tr>
              <a:tr h="331788">
                <a:tc>
                  <a:txBody>
                    <a:bodyPr/>
                    <a:lstStyle/>
                    <a:p>
                      <a:pPr algn="l" fontAlgn="b"/>
                      <a:r>
                        <a:rPr lang="en-US" sz="2100" b="0" i="0" u="none" strike="noStrike">
                          <a:solidFill>
                            <a:srgbClr val="000000"/>
                          </a:solidFill>
                          <a:latin typeface="Calibri"/>
                        </a:rPr>
                        <a:t>Lily Clark</a:t>
                      </a:r>
                    </a:p>
                  </a:txBody>
                  <a:tcPr marL="9525" marR="9525" marT="10054" marB="0" anchor="b">
                    <a:lnL>
                      <a:noFill/>
                    </a:lnL>
                    <a:lnR>
                      <a:noFill/>
                    </a:lnR>
                    <a:lnT>
                      <a:noFill/>
                    </a:lnT>
                    <a:lnB>
                      <a:noFill/>
                    </a:lnB>
                  </a:tcPr>
                </a:tc>
                <a:tc>
                  <a:txBody>
                    <a:bodyPr/>
                    <a:lstStyle/>
                    <a:p>
                      <a:pPr algn="l" fontAlgn="b"/>
                      <a:endParaRPr lang="en-US" sz="2100" b="0" i="0" u="none" strike="noStrike">
                        <a:solidFill>
                          <a:srgbClr val="000000"/>
                        </a:solidFill>
                        <a:latin typeface="Calibri"/>
                      </a:endParaRPr>
                    </a:p>
                  </a:txBody>
                  <a:tcPr marL="9525" marR="9525" marT="10054" marB="0" anchor="b">
                    <a:lnL>
                      <a:noFill/>
                    </a:lnL>
                    <a:lnR>
                      <a:noFill/>
                    </a:lnR>
                    <a:lnT>
                      <a:noFill/>
                    </a:lnT>
                    <a:lnB>
                      <a:noFill/>
                    </a:lnB>
                  </a:tcPr>
                </a:tc>
              </a:tr>
              <a:tr h="331788">
                <a:tc gridSpan="2">
                  <a:txBody>
                    <a:bodyPr/>
                    <a:lstStyle/>
                    <a:p>
                      <a:pPr algn="l" fontAlgn="b"/>
                      <a:r>
                        <a:rPr lang="en-US" sz="2100" b="0" i="0" u="none" strike="noStrike">
                          <a:solidFill>
                            <a:srgbClr val="000000"/>
                          </a:solidFill>
                          <a:latin typeface="Calibri"/>
                        </a:rPr>
                        <a:t>Kathryn Myser</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a:solidFill>
                            <a:srgbClr val="000000"/>
                          </a:solidFill>
                          <a:latin typeface="Calibri"/>
                        </a:rPr>
                        <a:t>Jessica Schrader</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a:solidFill>
                            <a:srgbClr val="000000"/>
                          </a:solidFill>
                          <a:latin typeface="Calibri"/>
                        </a:rPr>
                        <a:t>Christine Kuhn</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a:solidFill>
                            <a:srgbClr val="000000"/>
                          </a:solidFill>
                          <a:latin typeface="Calibri"/>
                        </a:rPr>
                        <a:t>Tesia Jankowski</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a:solidFill>
                            <a:srgbClr val="000000"/>
                          </a:solidFill>
                          <a:latin typeface="Calibri"/>
                        </a:rPr>
                        <a:t>Kyra Fallon</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a:solidFill>
                            <a:srgbClr val="000000"/>
                          </a:solidFill>
                          <a:latin typeface="Calibri"/>
                        </a:rPr>
                        <a:t>Danielle Berardinaelli</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a:solidFill>
                            <a:srgbClr val="000000"/>
                          </a:solidFill>
                          <a:latin typeface="Calibri"/>
                        </a:rPr>
                        <a:t>Laura Saporito</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a:solidFill>
                            <a:srgbClr val="000000"/>
                          </a:solidFill>
                          <a:latin typeface="Calibri"/>
                        </a:rPr>
                        <a:t>Matt Redman</a:t>
                      </a:r>
                    </a:p>
                  </a:txBody>
                  <a:tcPr marL="9525" marR="9525" marT="10054" marB="0" anchor="b">
                    <a:lnL>
                      <a:noFill/>
                    </a:lnL>
                    <a:lnR>
                      <a:noFill/>
                    </a:lnR>
                    <a:lnT>
                      <a:noFill/>
                    </a:lnT>
                    <a:lnB>
                      <a:noFill/>
                    </a:lnB>
                  </a:tcPr>
                </a:tc>
                <a:tc hMerge="1">
                  <a:txBody>
                    <a:bodyPr/>
                    <a:lstStyle/>
                    <a:p>
                      <a:endParaRPr lang="en-US"/>
                    </a:p>
                  </a:txBody>
                  <a:tcPr/>
                </a:tc>
              </a:tr>
              <a:tr h="331788">
                <a:tc gridSpan="2">
                  <a:txBody>
                    <a:bodyPr/>
                    <a:lstStyle/>
                    <a:p>
                      <a:pPr algn="l" fontAlgn="b"/>
                      <a:r>
                        <a:rPr lang="en-US" sz="2100" b="0" i="0" u="none" strike="noStrike" dirty="0">
                          <a:solidFill>
                            <a:srgbClr val="000000"/>
                          </a:solidFill>
                          <a:latin typeface="Calibri"/>
                        </a:rPr>
                        <a:t>Eric Swanson</a:t>
                      </a:r>
                    </a:p>
                  </a:txBody>
                  <a:tcPr marL="9525" marR="9525" marT="10054" marB="0" anchor="b">
                    <a:lnL>
                      <a:noFill/>
                    </a:lnL>
                    <a:lnR>
                      <a:noFill/>
                    </a:lnR>
                    <a:lnT>
                      <a:noFill/>
                    </a:lnT>
                    <a:lnB>
                      <a:noFill/>
                    </a:lnB>
                  </a:tcPr>
                </a:tc>
                <a:tc hMerge="1">
                  <a:txBody>
                    <a:bodyPr/>
                    <a:lstStyle/>
                    <a:p>
                      <a:endParaRPr lang="en-US"/>
                    </a:p>
                  </a:txBody>
                  <a:tcPr/>
                </a:tc>
              </a:tr>
            </a:tbl>
          </a:graphicData>
        </a:graphic>
      </p:graphicFrame>
      <p:graphicFrame>
        <p:nvGraphicFramePr>
          <p:cNvPr id="632" name="Table 631"/>
          <p:cNvGraphicFramePr>
            <a:graphicFrameLocks noGrp="1"/>
          </p:cNvGraphicFramePr>
          <p:nvPr/>
        </p:nvGraphicFramePr>
        <p:xfrm>
          <a:off x="16840200" y="9812867"/>
          <a:ext cx="3124200" cy="3649668"/>
        </p:xfrm>
        <a:graphic>
          <a:graphicData uri="http://schemas.openxmlformats.org/drawingml/2006/table">
            <a:tbl>
              <a:tblPr/>
              <a:tblGrid>
                <a:gridCol w="3124200"/>
              </a:tblGrid>
              <a:tr h="331788">
                <a:tc>
                  <a:txBody>
                    <a:bodyPr/>
                    <a:lstStyle/>
                    <a:p>
                      <a:pPr algn="l" fontAlgn="b"/>
                      <a:r>
                        <a:rPr lang="en-US" sz="2100" b="0" i="0" u="none" strike="noStrike">
                          <a:solidFill>
                            <a:srgbClr val="000000"/>
                          </a:solidFill>
                          <a:latin typeface="Calibri"/>
                        </a:rPr>
                        <a:t>Kara Tzinivis</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Paige Phillips</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Claire Ferrara</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Kevin Ellis</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Meghan Hibey</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David Kantrowitz</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Lindsey Parker</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Cynthia Downing</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Maggie Mintus</a:t>
                      </a:r>
                    </a:p>
                  </a:txBody>
                  <a:tcPr marL="9525" marR="9525" marT="10054" marB="0" anchor="b">
                    <a:lnL>
                      <a:noFill/>
                    </a:lnL>
                    <a:lnR>
                      <a:noFill/>
                    </a:lnR>
                    <a:lnT>
                      <a:noFill/>
                    </a:lnT>
                    <a:lnB>
                      <a:noFill/>
                    </a:lnB>
                  </a:tcPr>
                </a:tc>
              </a:tr>
              <a:tr h="331788">
                <a:tc>
                  <a:txBody>
                    <a:bodyPr/>
                    <a:lstStyle/>
                    <a:p>
                      <a:pPr algn="l" fontAlgn="b"/>
                      <a:r>
                        <a:rPr lang="en-US" sz="2100" b="0" i="0" u="none" strike="noStrike">
                          <a:solidFill>
                            <a:srgbClr val="000000"/>
                          </a:solidFill>
                          <a:latin typeface="Calibri"/>
                        </a:rPr>
                        <a:t>Luke Scott</a:t>
                      </a:r>
                    </a:p>
                  </a:txBody>
                  <a:tcPr marL="9525" marR="9525" marT="10054" marB="0" anchor="b">
                    <a:lnL>
                      <a:noFill/>
                    </a:lnL>
                    <a:lnR>
                      <a:noFill/>
                    </a:lnR>
                    <a:lnT>
                      <a:noFill/>
                    </a:lnT>
                    <a:lnB>
                      <a:noFill/>
                    </a:lnB>
                  </a:tcPr>
                </a:tc>
              </a:tr>
              <a:tr h="331788">
                <a:tc>
                  <a:txBody>
                    <a:bodyPr/>
                    <a:lstStyle/>
                    <a:p>
                      <a:pPr algn="l" fontAlgn="b"/>
                      <a:r>
                        <a:rPr lang="en-US" sz="2100" b="0" i="0" u="none" strike="noStrike" dirty="0">
                          <a:solidFill>
                            <a:srgbClr val="000000"/>
                          </a:solidFill>
                          <a:latin typeface="Calibri"/>
                        </a:rPr>
                        <a:t>Donna Perry, Instructor</a:t>
                      </a:r>
                    </a:p>
                  </a:txBody>
                  <a:tcPr marL="9525" marR="9525" marT="10054"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2AEE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C2AEE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rgbClr val="0000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8608</TotalTime>
  <Words>3391</Words>
  <Application>Microsoft Office PowerPoint</Application>
  <PresentationFormat>Custom</PresentationFormat>
  <Paragraphs>497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Information Technology</cp:lastModifiedBy>
  <cp:revision>19</cp:revision>
  <dcterms:created xsi:type="dcterms:W3CDTF">2008-03-12T19:18:55Z</dcterms:created>
  <dcterms:modified xsi:type="dcterms:W3CDTF">2014-10-22T19:44:20Z</dcterms:modified>
</cp:coreProperties>
</file>