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4747200"/>
  <p:notesSz cx="6858000" cy="9144000"/>
  <p:defaultTextStyle>
    <a:defPPr>
      <a:defRPr lang="en-US"/>
    </a:defPPr>
    <a:lvl1pPr algn="l" rtl="0" fontAlgn="base">
      <a:spcBef>
        <a:spcPct val="0"/>
      </a:spcBef>
      <a:spcAft>
        <a:spcPct val="0"/>
      </a:spcAft>
      <a:defRPr sz="6200" kern="1200">
        <a:solidFill>
          <a:schemeClr val="tx1"/>
        </a:solidFill>
        <a:latin typeface="Arial" charset="0"/>
        <a:ea typeface="+mn-ea"/>
        <a:cs typeface="+mn-cs"/>
      </a:defRPr>
    </a:lvl1pPr>
    <a:lvl2pPr marL="457200" algn="l" rtl="0" fontAlgn="base">
      <a:spcBef>
        <a:spcPct val="0"/>
      </a:spcBef>
      <a:spcAft>
        <a:spcPct val="0"/>
      </a:spcAft>
      <a:defRPr sz="6200" kern="1200">
        <a:solidFill>
          <a:schemeClr val="tx1"/>
        </a:solidFill>
        <a:latin typeface="Arial" charset="0"/>
        <a:ea typeface="+mn-ea"/>
        <a:cs typeface="+mn-cs"/>
      </a:defRPr>
    </a:lvl2pPr>
    <a:lvl3pPr marL="914400" algn="l" rtl="0" fontAlgn="base">
      <a:spcBef>
        <a:spcPct val="0"/>
      </a:spcBef>
      <a:spcAft>
        <a:spcPct val="0"/>
      </a:spcAft>
      <a:defRPr sz="6200" kern="1200">
        <a:solidFill>
          <a:schemeClr val="tx1"/>
        </a:solidFill>
        <a:latin typeface="Arial" charset="0"/>
        <a:ea typeface="+mn-ea"/>
        <a:cs typeface="+mn-cs"/>
      </a:defRPr>
    </a:lvl3pPr>
    <a:lvl4pPr marL="1371600" algn="l" rtl="0" fontAlgn="base">
      <a:spcBef>
        <a:spcPct val="0"/>
      </a:spcBef>
      <a:spcAft>
        <a:spcPct val="0"/>
      </a:spcAft>
      <a:defRPr sz="6200" kern="1200">
        <a:solidFill>
          <a:schemeClr val="tx1"/>
        </a:solidFill>
        <a:latin typeface="Arial" charset="0"/>
        <a:ea typeface="+mn-ea"/>
        <a:cs typeface="+mn-cs"/>
      </a:defRPr>
    </a:lvl4pPr>
    <a:lvl5pPr marL="1828800" algn="l" rtl="0" fontAlgn="base">
      <a:spcBef>
        <a:spcPct val="0"/>
      </a:spcBef>
      <a:spcAft>
        <a:spcPct val="0"/>
      </a:spcAft>
      <a:defRPr sz="6200" kern="1200">
        <a:solidFill>
          <a:schemeClr val="tx1"/>
        </a:solidFill>
        <a:latin typeface="Arial" charset="0"/>
        <a:ea typeface="+mn-ea"/>
        <a:cs typeface="+mn-cs"/>
      </a:defRPr>
    </a:lvl5pPr>
    <a:lvl6pPr marL="2286000" algn="l" defTabSz="914400" rtl="0" eaLnBrk="1" latinLnBrk="0" hangingPunct="1">
      <a:defRPr sz="6200" kern="1200">
        <a:solidFill>
          <a:schemeClr val="tx1"/>
        </a:solidFill>
        <a:latin typeface="Arial" charset="0"/>
        <a:ea typeface="+mn-ea"/>
        <a:cs typeface="+mn-cs"/>
      </a:defRPr>
    </a:lvl6pPr>
    <a:lvl7pPr marL="2743200" algn="l" defTabSz="914400" rtl="0" eaLnBrk="1" latinLnBrk="0" hangingPunct="1">
      <a:defRPr sz="6200" kern="1200">
        <a:solidFill>
          <a:schemeClr val="tx1"/>
        </a:solidFill>
        <a:latin typeface="Arial" charset="0"/>
        <a:ea typeface="+mn-ea"/>
        <a:cs typeface="+mn-cs"/>
      </a:defRPr>
    </a:lvl7pPr>
    <a:lvl8pPr marL="3200400" algn="l" defTabSz="914400" rtl="0" eaLnBrk="1" latinLnBrk="0" hangingPunct="1">
      <a:defRPr sz="6200" kern="1200">
        <a:solidFill>
          <a:schemeClr val="tx1"/>
        </a:solidFill>
        <a:latin typeface="Arial" charset="0"/>
        <a:ea typeface="+mn-ea"/>
        <a:cs typeface="+mn-cs"/>
      </a:defRPr>
    </a:lvl8pPr>
    <a:lvl9pPr marL="3657600" algn="l" defTabSz="914400" rtl="0" eaLnBrk="1" latinLnBrk="0" hangingPunct="1">
      <a:defRPr sz="6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81"/>
    <a:srgbClr val="ABC7FF"/>
    <a:srgbClr val="8BC5FF"/>
    <a:srgbClr val="FFFF81"/>
    <a:srgbClr val="88DB67"/>
    <a:srgbClr val="B7B7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1482" y="11136"/>
      </p:cViewPr>
      <p:guideLst>
        <p:guide orient="horz" pos="10944"/>
        <p:guide pos="691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9" y="10794824"/>
            <a:ext cx="18653125" cy="7446786"/>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19689410"/>
            <a:ext cx="15360650" cy="8881181"/>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3CE9A3-312E-424B-AEB5-2767369FE9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9DD13B-3F69-47DE-9369-D038C673576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1514" y="1390827"/>
            <a:ext cx="4937125" cy="29648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6963" y="1390827"/>
            <a:ext cx="14662150" cy="29648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60A453-4A84-4145-A147-E4DF0C424A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D62673-9C63-4E90-911C-73A3D2D8D6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2328629"/>
            <a:ext cx="18653125" cy="69005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4727679"/>
            <a:ext cx="18653125" cy="7600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7EB6BE-A570-45FC-B008-F8F4028CA6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6964" y="8107010"/>
            <a:ext cx="9799637" cy="22931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8107010"/>
            <a:ext cx="9799638" cy="22931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C9FE96-A6BD-4828-8B84-E40D9E10E76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7778574"/>
            <a:ext cx="9696450" cy="32407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11019367"/>
            <a:ext cx="9696450" cy="20019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6" y="7778574"/>
            <a:ext cx="9701213" cy="32407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6" y="11019367"/>
            <a:ext cx="9701213" cy="200195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503E49-F5E5-421A-B33F-E47484D28D5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05D6F66-DEE7-4974-AA7C-2D31AF6A008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2108B50-68B0-428C-9612-2DA334F6E71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1384124"/>
            <a:ext cx="7219950" cy="588671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1384124"/>
            <a:ext cx="12268200" cy="296547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7270839"/>
            <a:ext cx="7219950" cy="23768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6397E1-CC10-495A-880C-0BEC6EAE39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6" y="24322706"/>
            <a:ext cx="13166725" cy="287214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6" y="3105063"/>
            <a:ext cx="13166725" cy="20847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302126" y="27194846"/>
            <a:ext cx="13166725" cy="40769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41A299-EB7E-4994-BCBD-BEFDD76D30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6964" y="1390826"/>
            <a:ext cx="19751675" cy="5791200"/>
          </a:xfrm>
          <a:prstGeom prst="rect">
            <a:avLst/>
          </a:prstGeom>
          <a:noFill/>
          <a:ln w="9525">
            <a:noFill/>
            <a:miter lim="800000"/>
            <a:headEnd/>
            <a:tailEnd/>
          </a:ln>
          <a:effectLst/>
        </p:spPr>
        <p:txBody>
          <a:bodyPr vert="horz" wrap="square" lIns="313502" tIns="156751" rIns="313502" bIns="15675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96964" y="8107010"/>
            <a:ext cx="19751675" cy="22931879"/>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96964" y="31642139"/>
            <a:ext cx="5121275" cy="2413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defTabSz="3135313">
              <a:defRPr sz="4800"/>
            </a:lvl1pPr>
          </a:lstStyle>
          <a:p>
            <a:endParaRPr lang="en-US"/>
          </a:p>
        </p:txBody>
      </p:sp>
      <p:sp>
        <p:nvSpPr>
          <p:cNvPr id="1029" name="Rectangle 5"/>
          <p:cNvSpPr>
            <a:spLocks noGrp="1" noChangeArrowheads="1"/>
          </p:cNvSpPr>
          <p:nvPr>
            <p:ph type="ftr" sz="quarter" idx="3"/>
          </p:nvPr>
        </p:nvSpPr>
        <p:spPr bwMode="auto">
          <a:xfrm>
            <a:off x="7497764" y="31642139"/>
            <a:ext cx="6950075" cy="2413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ctr" defTabSz="3135313">
              <a:defRPr sz="4800"/>
            </a:lvl1pPr>
          </a:lstStyle>
          <a:p>
            <a:endParaRPr lang="en-US"/>
          </a:p>
        </p:txBody>
      </p:sp>
      <p:sp>
        <p:nvSpPr>
          <p:cNvPr id="1030" name="Rectangle 6"/>
          <p:cNvSpPr>
            <a:spLocks noGrp="1" noChangeArrowheads="1"/>
          </p:cNvSpPr>
          <p:nvPr>
            <p:ph type="sldNum" sz="quarter" idx="4"/>
          </p:nvPr>
        </p:nvSpPr>
        <p:spPr bwMode="auto">
          <a:xfrm>
            <a:off x="15727364" y="31642139"/>
            <a:ext cx="5121275" cy="2413000"/>
          </a:xfrm>
          <a:prstGeom prst="rect">
            <a:avLst/>
          </a:prstGeom>
          <a:noFill/>
          <a:ln w="9525">
            <a:noFill/>
            <a:miter lim="800000"/>
            <a:headEnd/>
            <a:tailEnd/>
          </a:ln>
          <a:effectLst/>
        </p:spPr>
        <p:txBody>
          <a:bodyPr vert="horz" wrap="square" lIns="313502" tIns="156751" rIns="313502" bIns="156751" numCol="1" anchor="t" anchorCtr="0" compatLnSpc="1">
            <a:prstTxWarp prst="textNoShape">
              <a:avLst/>
            </a:prstTxWarp>
          </a:bodyPr>
          <a:lstStyle>
            <a:lvl1pPr algn="r" defTabSz="3135313">
              <a:defRPr sz="4800"/>
            </a:lvl1pPr>
          </a:lstStyle>
          <a:p>
            <a:fld id="{ED959415-21A1-408E-83D5-22460423AA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7938" indent="-981075" algn="l" defTabSz="3135313" rtl="0" fontAlgn="base">
        <a:spcBef>
          <a:spcPct val="20000"/>
        </a:spcBef>
        <a:spcAft>
          <a:spcPct val="0"/>
        </a:spcAft>
        <a:buChar char="–"/>
        <a:defRPr sz="9600">
          <a:solidFill>
            <a:schemeClr val="tx1"/>
          </a:solidFill>
          <a:latin typeface="+mn-lt"/>
        </a:defRPr>
      </a:lvl2pPr>
      <a:lvl3pPr marL="3919538" indent="-784225" algn="l" defTabSz="3135313" rtl="0" fontAlgn="base">
        <a:spcBef>
          <a:spcPct val="20000"/>
        </a:spcBef>
        <a:spcAft>
          <a:spcPct val="0"/>
        </a:spcAft>
        <a:buChar char="•"/>
        <a:defRPr sz="8200">
          <a:solidFill>
            <a:schemeClr val="tx1"/>
          </a:solidFill>
          <a:latin typeface="+mn-lt"/>
        </a:defRPr>
      </a:lvl3pPr>
      <a:lvl4pPr marL="5486400" indent="-784225"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auto">
          <a:xfrm>
            <a:off x="7620000" y="3378200"/>
            <a:ext cx="6858000" cy="4826000"/>
          </a:xfrm>
          <a:prstGeom prst="rect">
            <a:avLst/>
          </a:prstGeom>
          <a:solidFill>
            <a:srgbClr val="B7B7FF"/>
          </a:solidFill>
          <a:ln w="57150" cap="rnd">
            <a:solidFill>
              <a:schemeClr val="tx1"/>
            </a:solidFill>
            <a:prstDash val="sysDot"/>
            <a:miter lim="800000"/>
            <a:headEnd/>
            <a:tailEnd/>
          </a:ln>
          <a:effectLst/>
        </p:spPr>
        <p:txBody>
          <a:bodyPr wrap="none" anchor="ctr"/>
          <a:lstStyle/>
          <a:p>
            <a:endParaRPr lang="en-US"/>
          </a:p>
        </p:txBody>
      </p:sp>
      <p:sp>
        <p:nvSpPr>
          <p:cNvPr id="2057" name="Rectangle 9"/>
          <p:cNvSpPr>
            <a:spLocks noChangeArrowheads="1"/>
          </p:cNvSpPr>
          <p:nvPr/>
        </p:nvSpPr>
        <p:spPr bwMode="auto">
          <a:xfrm>
            <a:off x="7543800" y="9491133"/>
            <a:ext cx="7010400" cy="6675967"/>
          </a:xfrm>
          <a:prstGeom prst="rect">
            <a:avLst/>
          </a:prstGeom>
          <a:solidFill>
            <a:srgbClr val="88DB67"/>
          </a:solidFill>
          <a:ln w="57150" cap="rnd">
            <a:solidFill>
              <a:schemeClr val="tx1"/>
            </a:solidFill>
            <a:prstDash val="sysDot"/>
            <a:miter lim="800000"/>
            <a:headEnd/>
            <a:tailEnd/>
          </a:ln>
          <a:effectLst/>
        </p:spPr>
        <p:txBody>
          <a:bodyPr wrap="none" anchor="ctr"/>
          <a:lstStyle/>
          <a:p>
            <a:endParaRPr lang="en-US"/>
          </a:p>
        </p:txBody>
      </p:sp>
      <p:sp>
        <p:nvSpPr>
          <p:cNvPr id="2058" name="Rectangle 10"/>
          <p:cNvSpPr>
            <a:spLocks noChangeArrowheads="1"/>
          </p:cNvSpPr>
          <p:nvPr/>
        </p:nvSpPr>
        <p:spPr bwMode="auto">
          <a:xfrm>
            <a:off x="7543800" y="18338800"/>
            <a:ext cx="7010400" cy="7399867"/>
          </a:xfrm>
          <a:prstGeom prst="rect">
            <a:avLst/>
          </a:prstGeom>
          <a:solidFill>
            <a:srgbClr val="FFFF81"/>
          </a:solidFill>
          <a:ln w="57150" cap="rnd">
            <a:solidFill>
              <a:schemeClr val="tx1"/>
            </a:solidFill>
            <a:prstDash val="sysDot"/>
            <a:miter lim="800000"/>
            <a:headEnd/>
            <a:tailEnd/>
          </a:ln>
          <a:effectLst/>
        </p:spPr>
        <p:txBody>
          <a:bodyPr wrap="none" anchor="ctr"/>
          <a:lstStyle/>
          <a:p>
            <a:endParaRPr lang="en-US"/>
          </a:p>
        </p:txBody>
      </p:sp>
      <p:sp>
        <p:nvSpPr>
          <p:cNvPr id="2059" name="Rectangle 11"/>
          <p:cNvSpPr>
            <a:spLocks noChangeArrowheads="1"/>
          </p:cNvSpPr>
          <p:nvPr/>
        </p:nvSpPr>
        <p:spPr bwMode="auto">
          <a:xfrm>
            <a:off x="7543800" y="26784300"/>
            <a:ext cx="7010400" cy="7480300"/>
          </a:xfrm>
          <a:prstGeom prst="rect">
            <a:avLst/>
          </a:prstGeom>
          <a:solidFill>
            <a:srgbClr val="ABC7FF"/>
          </a:solidFill>
          <a:ln w="57150" cap="rnd">
            <a:solidFill>
              <a:schemeClr val="tx1"/>
            </a:solidFill>
            <a:prstDash val="sysDot"/>
            <a:miter lim="800000"/>
            <a:headEnd/>
            <a:tailEnd/>
          </a:ln>
          <a:effectLst/>
        </p:spPr>
        <p:txBody>
          <a:bodyPr wrap="none" anchor="ctr"/>
          <a:lstStyle/>
          <a:p>
            <a:endParaRPr lang="en-US"/>
          </a:p>
        </p:txBody>
      </p:sp>
      <p:sp>
        <p:nvSpPr>
          <p:cNvPr id="2060" name="Rectangle 12"/>
          <p:cNvSpPr>
            <a:spLocks noChangeArrowheads="1"/>
          </p:cNvSpPr>
          <p:nvPr/>
        </p:nvSpPr>
        <p:spPr bwMode="auto">
          <a:xfrm>
            <a:off x="1143000" y="6273800"/>
            <a:ext cx="5486400" cy="5630333"/>
          </a:xfrm>
          <a:prstGeom prst="rect">
            <a:avLst/>
          </a:prstGeom>
          <a:solidFill>
            <a:srgbClr val="FFC081"/>
          </a:solidFill>
          <a:ln w="63500" cmpd="thickThin">
            <a:solidFill>
              <a:schemeClr val="tx1"/>
            </a:solidFill>
            <a:miter lim="800000"/>
            <a:headEnd/>
            <a:tailEnd/>
          </a:ln>
          <a:effectLst/>
        </p:spPr>
        <p:txBody>
          <a:bodyPr wrap="none" anchor="ctr"/>
          <a:lstStyle/>
          <a:p>
            <a:endParaRPr lang="en-US"/>
          </a:p>
        </p:txBody>
      </p:sp>
      <p:sp>
        <p:nvSpPr>
          <p:cNvPr id="2061" name="Rectangle 13"/>
          <p:cNvSpPr>
            <a:spLocks noChangeArrowheads="1"/>
          </p:cNvSpPr>
          <p:nvPr/>
        </p:nvSpPr>
        <p:spPr bwMode="auto">
          <a:xfrm>
            <a:off x="1066800" y="15523633"/>
            <a:ext cx="5562600" cy="5228167"/>
          </a:xfrm>
          <a:prstGeom prst="rect">
            <a:avLst/>
          </a:prstGeom>
          <a:solidFill>
            <a:srgbClr val="FFC081"/>
          </a:solidFill>
          <a:ln w="63500" cmpd="thickThin">
            <a:solidFill>
              <a:schemeClr val="tx1"/>
            </a:solidFill>
            <a:miter lim="800000"/>
            <a:headEnd/>
            <a:tailEnd/>
          </a:ln>
          <a:effectLst/>
        </p:spPr>
        <p:txBody>
          <a:bodyPr wrap="none" anchor="ctr"/>
          <a:lstStyle/>
          <a:p>
            <a:endParaRPr lang="en-US"/>
          </a:p>
        </p:txBody>
      </p:sp>
      <p:sp>
        <p:nvSpPr>
          <p:cNvPr id="2062" name="Rectangle 14"/>
          <p:cNvSpPr>
            <a:spLocks noChangeArrowheads="1"/>
          </p:cNvSpPr>
          <p:nvPr/>
        </p:nvSpPr>
        <p:spPr bwMode="auto">
          <a:xfrm>
            <a:off x="914400" y="22762633"/>
            <a:ext cx="5791200" cy="11501967"/>
          </a:xfrm>
          <a:prstGeom prst="rect">
            <a:avLst/>
          </a:prstGeom>
          <a:solidFill>
            <a:srgbClr val="FFC081"/>
          </a:solidFill>
          <a:ln w="63500" cmpd="thickThin">
            <a:solidFill>
              <a:schemeClr val="tx1"/>
            </a:solidFill>
            <a:miter lim="800000"/>
            <a:headEnd/>
            <a:tailEnd/>
          </a:ln>
          <a:effectLst/>
        </p:spPr>
        <p:txBody>
          <a:bodyPr wrap="none" anchor="ctr"/>
          <a:lstStyle/>
          <a:p>
            <a:endParaRPr lang="en-US"/>
          </a:p>
        </p:txBody>
      </p:sp>
      <p:sp>
        <p:nvSpPr>
          <p:cNvPr id="2063" name="Rectangle 15"/>
          <p:cNvSpPr>
            <a:spLocks noChangeArrowheads="1"/>
          </p:cNvSpPr>
          <p:nvPr/>
        </p:nvSpPr>
        <p:spPr bwMode="auto">
          <a:xfrm>
            <a:off x="15392400" y="6354234"/>
            <a:ext cx="5791200" cy="4906433"/>
          </a:xfrm>
          <a:prstGeom prst="rect">
            <a:avLst/>
          </a:prstGeom>
          <a:solidFill>
            <a:srgbClr val="FFC081"/>
          </a:solidFill>
          <a:ln w="63500" cmpd="thickThin">
            <a:solidFill>
              <a:schemeClr val="tx1"/>
            </a:solidFill>
            <a:miter lim="800000"/>
            <a:headEnd/>
            <a:tailEnd/>
          </a:ln>
          <a:effectLst/>
        </p:spPr>
        <p:txBody>
          <a:bodyPr wrap="none" anchor="ctr"/>
          <a:lstStyle/>
          <a:p>
            <a:endParaRPr lang="en-US"/>
          </a:p>
        </p:txBody>
      </p:sp>
      <p:sp>
        <p:nvSpPr>
          <p:cNvPr id="2064" name="Rectangle 16"/>
          <p:cNvSpPr>
            <a:spLocks noChangeArrowheads="1"/>
          </p:cNvSpPr>
          <p:nvPr/>
        </p:nvSpPr>
        <p:spPr bwMode="auto">
          <a:xfrm>
            <a:off x="15468600" y="15684500"/>
            <a:ext cx="5791200" cy="4826000"/>
          </a:xfrm>
          <a:prstGeom prst="rect">
            <a:avLst/>
          </a:prstGeom>
          <a:solidFill>
            <a:srgbClr val="FFC081"/>
          </a:solidFill>
          <a:ln w="63500" cmpd="thickThin">
            <a:solidFill>
              <a:schemeClr val="tx1"/>
            </a:solidFill>
            <a:miter lim="800000"/>
            <a:headEnd/>
            <a:tailEnd/>
          </a:ln>
          <a:effectLst/>
        </p:spPr>
        <p:txBody>
          <a:bodyPr wrap="none" anchor="ctr"/>
          <a:lstStyle/>
          <a:p>
            <a:endParaRPr lang="en-US"/>
          </a:p>
        </p:txBody>
      </p:sp>
      <p:sp>
        <p:nvSpPr>
          <p:cNvPr id="2065" name="Rectangle 17"/>
          <p:cNvSpPr>
            <a:spLocks noChangeArrowheads="1"/>
          </p:cNvSpPr>
          <p:nvPr/>
        </p:nvSpPr>
        <p:spPr bwMode="auto">
          <a:xfrm>
            <a:off x="15544800" y="22923500"/>
            <a:ext cx="5867400" cy="11180233"/>
          </a:xfrm>
          <a:prstGeom prst="rect">
            <a:avLst/>
          </a:prstGeom>
          <a:solidFill>
            <a:srgbClr val="FFC081"/>
          </a:solidFill>
          <a:ln w="63500" cmpd="thickThin">
            <a:solidFill>
              <a:schemeClr val="tx1"/>
            </a:solidFill>
            <a:miter lim="800000"/>
            <a:headEnd/>
            <a:tailEnd/>
          </a:ln>
          <a:effectLst/>
        </p:spPr>
        <p:txBody>
          <a:bodyPr wrap="none" anchor="ctr"/>
          <a:lstStyle/>
          <a:p>
            <a:endParaRPr lang="en-US"/>
          </a:p>
        </p:txBody>
      </p:sp>
      <p:sp>
        <p:nvSpPr>
          <p:cNvPr id="2066" name="Text Box 18"/>
          <p:cNvSpPr txBox="1">
            <a:spLocks noChangeArrowheads="1"/>
          </p:cNvSpPr>
          <p:nvPr/>
        </p:nvSpPr>
        <p:spPr bwMode="auto">
          <a:xfrm>
            <a:off x="914400" y="1126067"/>
            <a:ext cx="21031200" cy="1323439"/>
          </a:xfrm>
          <a:prstGeom prst="rect">
            <a:avLst/>
          </a:prstGeom>
          <a:noFill/>
          <a:ln w="9525">
            <a:noFill/>
            <a:miter lim="800000"/>
            <a:headEnd/>
            <a:tailEnd/>
          </a:ln>
          <a:effectLst/>
        </p:spPr>
        <p:txBody>
          <a:bodyPr wrap="square">
            <a:spAutoFit/>
          </a:bodyPr>
          <a:lstStyle/>
          <a:p>
            <a:pPr algn="ctr" defTabSz="3135313">
              <a:spcBef>
                <a:spcPct val="50000"/>
              </a:spcBef>
            </a:pPr>
            <a:r>
              <a:rPr lang="en-US" sz="8000" u="sng" dirty="0">
                <a:solidFill>
                  <a:srgbClr val="FF0066"/>
                </a:solidFill>
                <a:latin typeface="Berlin Sans FB" pitchFamily="34" charset="0"/>
              </a:rPr>
              <a:t>All about College Slang</a:t>
            </a:r>
          </a:p>
        </p:txBody>
      </p:sp>
      <p:sp>
        <p:nvSpPr>
          <p:cNvPr id="2069" name="Text Box 21"/>
          <p:cNvSpPr txBox="1">
            <a:spLocks noChangeArrowheads="1"/>
          </p:cNvSpPr>
          <p:nvPr/>
        </p:nvSpPr>
        <p:spPr bwMode="auto">
          <a:xfrm>
            <a:off x="7772400" y="26945167"/>
            <a:ext cx="6781800" cy="6924973"/>
          </a:xfrm>
          <a:prstGeom prst="rect">
            <a:avLst/>
          </a:prstGeom>
          <a:noFill/>
          <a:ln w="9525">
            <a:noFill/>
            <a:miter lim="800000"/>
            <a:headEnd/>
            <a:tailEnd/>
          </a:ln>
          <a:effectLst/>
        </p:spPr>
        <p:txBody>
          <a:bodyPr wrap="square">
            <a:spAutoFit/>
          </a:bodyPr>
          <a:lstStyle/>
          <a:p>
            <a:pPr defTabSz="3135313">
              <a:spcBef>
                <a:spcPct val="50000"/>
              </a:spcBef>
              <a:tabLst>
                <a:tab pos="1828800" algn="l"/>
              </a:tabLst>
            </a:pPr>
            <a:r>
              <a:rPr lang="en-US" sz="2400" b="1" dirty="0"/>
              <a:t>Slang &amp; word-blending:</a:t>
            </a:r>
          </a:p>
          <a:p>
            <a:pPr defTabSz="3135313">
              <a:spcBef>
                <a:spcPct val="50000"/>
              </a:spcBef>
              <a:tabLst>
                <a:tab pos="1828800" algn="l"/>
              </a:tabLst>
            </a:pPr>
            <a:r>
              <a:rPr lang="en-US" sz="2400" dirty="0"/>
              <a:t>Word-blending is big in </a:t>
            </a:r>
            <a:r>
              <a:rPr lang="en-US" sz="2400" dirty="0" err="1"/>
              <a:t>campuspeak</a:t>
            </a:r>
            <a:r>
              <a:rPr lang="en-US" sz="2400" dirty="0"/>
              <a:t>. “he’s sort of a nerd, but he’s just so </a:t>
            </a:r>
            <a:r>
              <a:rPr lang="en-US" sz="2400" i="1" dirty="0" err="1"/>
              <a:t>adorkable</a:t>
            </a:r>
            <a:r>
              <a:rPr lang="en-US" sz="2400" dirty="0"/>
              <a:t>” combines </a:t>
            </a:r>
            <a:r>
              <a:rPr lang="en-US" sz="2400" i="1" dirty="0"/>
              <a:t>adorable</a:t>
            </a:r>
            <a:r>
              <a:rPr lang="en-US" sz="2400" dirty="0"/>
              <a:t> with </a:t>
            </a:r>
            <a:r>
              <a:rPr lang="en-US" sz="2400" i="1" dirty="0"/>
              <a:t>dork</a:t>
            </a:r>
            <a:r>
              <a:rPr lang="en-US" sz="2400" dirty="0"/>
              <a:t>, the amalgam defined as “endearing though socially inept.” Another blend is </a:t>
            </a:r>
            <a:r>
              <a:rPr lang="en-US" sz="2400" i="1" dirty="0" err="1"/>
              <a:t>fauxhawk</a:t>
            </a:r>
            <a:r>
              <a:rPr lang="en-US" sz="2400" dirty="0"/>
              <a:t>, combining </a:t>
            </a:r>
            <a:r>
              <a:rPr lang="en-US" sz="2400" i="1" dirty="0"/>
              <a:t>faux</a:t>
            </a:r>
            <a:r>
              <a:rPr lang="en-US" sz="2400" dirty="0"/>
              <a:t>, “artificial,” and </a:t>
            </a:r>
            <a:r>
              <a:rPr lang="en-US" sz="2400" i="1" dirty="0"/>
              <a:t>Mohawk</a:t>
            </a:r>
            <a:r>
              <a:rPr lang="en-US" sz="2400" dirty="0"/>
              <a:t>, defined as a “hairstyle achieved by combing all of the hair to the center to give the appearance of a Mohawk without shaving the head. Yet another is </a:t>
            </a:r>
            <a:r>
              <a:rPr lang="en-US" sz="2400" i="1" dirty="0" err="1"/>
              <a:t>ginormous</a:t>
            </a:r>
            <a:r>
              <a:rPr lang="en-US" sz="2400" dirty="0"/>
              <a:t>, blending </a:t>
            </a:r>
            <a:r>
              <a:rPr lang="en-US" sz="2400" i="1" dirty="0"/>
              <a:t>gigantic</a:t>
            </a:r>
            <a:r>
              <a:rPr lang="en-US" sz="2400" dirty="0"/>
              <a:t> with </a:t>
            </a:r>
            <a:r>
              <a:rPr lang="en-US" sz="2400" i="1" dirty="0"/>
              <a:t>enormous</a:t>
            </a:r>
            <a:r>
              <a:rPr lang="en-US" sz="2400" dirty="0"/>
              <a:t> (seeking to outstrip </a:t>
            </a:r>
            <a:r>
              <a:rPr lang="en-US" sz="2400" i="1" dirty="0"/>
              <a:t>humongous</a:t>
            </a:r>
            <a:r>
              <a:rPr lang="en-US" sz="2400" dirty="0"/>
              <a:t>, itself a dated slang blend of </a:t>
            </a:r>
            <a:r>
              <a:rPr lang="en-US" sz="2400" i="1" dirty="0"/>
              <a:t>huge</a:t>
            </a:r>
            <a:r>
              <a:rPr lang="en-US" sz="2400" dirty="0"/>
              <a:t> and </a:t>
            </a:r>
            <a:r>
              <a:rPr lang="en-US" sz="2400" i="1" dirty="0"/>
              <a:t>monstrous</a:t>
            </a:r>
            <a:r>
              <a:rPr lang="en-US" sz="2400" dirty="0"/>
              <a:t> and/or </a:t>
            </a:r>
            <a:r>
              <a:rPr lang="en-US" sz="2400" i="1" dirty="0"/>
              <a:t>tremendous</a:t>
            </a:r>
            <a:r>
              <a:rPr lang="en-US" sz="2400" dirty="0"/>
              <a:t>). A very new slang term is </a:t>
            </a:r>
            <a:r>
              <a:rPr lang="en-US" sz="2400" i="1" dirty="0" err="1"/>
              <a:t>chillax</a:t>
            </a:r>
            <a:r>
              <a:rPr lang="en-US" sz="2400" dirty="0"/>
              <a:t>, from the adjective </a:t>
            </a:r>
            <a:r>
              <a:rPr lang="en-US" sz="2400" i="1" dirty="0"/>
              <a:t>chill</a:t>
            </a:r>
            <a:r>
              <a:rPr lang="en-US" sz="2400" dirty="0"/>
              <a:t>, “easygoing,” and the verb </a:t>
            </a:r>
            <a:r>
              <a:rPr lang="en-US" sz="2400" i="1" dirty="0"/>
              <a:t>relax</a:t>
            </a:r>
            <a:r>
              <a:rPr lang="en-US" sz="2400" dirty="0"/>
              <a:t>, the combo meaning “do nothing in particular,” an activity widely practiced in centers of learning throughout the nation. [Safire 2007]</a:t>
            </a:r>
          </a:p>
        </p:txBody>
      </p:sp>
      <p:sp>
        <p:nvSpPr>
          <p:cNvPr id="2071" name="Text Box 23"/>
          <p:cNvSpPr txBox="1">
            <a:spLocks noChangeArrowheads="1"/>
          </p:cNvSpPr>
          <p:nvPr/>
        </p:nvSpPr>
        <p:spPr bwMode="auto">
          <a:xfrm>
            <a:off x="7620000" y="18660534"/>
            <a:ext cx="6858000" cy="6555641"/>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&amp; the media:</a:t>
            </a:r>
          </a:p>
          <a:p>
            <a:pPr defTabSz="3135313">
              <a:spcBef>
                <a:spcPct val="50000"/>
              </a:spcBef>
            </a:pPr>
            <a:r>
              <a:rPr lang="en-US" sz="2400" dirty="0"/>
              <a:t>As Pam Munro, the linguist, says, “Movies still play a role in slang. The major movie that had an impact on this volume [of college slang, from 2001] was ‘Austin Powers: The Spy Who Shagged Me.’ Austin Powers really popularized the word ‘shag’ in the U.S.. Television remains a popular source. From ‘The Flintstones,’ there’s been ‘betty’—a good-looking female—and ‘barney’—a person who tries to be like someone else. ‘Five-O’ has been a college slang favorite for years, a slang term that means cops, but derived from the show, ‘Hawaii Five-O.’ No matter that ‘The Dukes of </a:t>
            </a:r>
            <a:r>
              <a:rPr lang="en-US" sz="2400" dirty="0" err="1"/>
              <a:t>Hazzard</a:t>
            </a:r>
            <a:r>
              <a:rPr lang="en-US" sz="2400" dirty="0"/>
              <a:t>’ is in re-runs or seen only at late night on cable, ‘daisy dukes’ are still used to describe short-shorts worn by the character of that name. [</a:t>
            </a:r>
            <a:r>
              <a:rPr lang="en-US" sz="2400" dirty="0" err="1"/>
              <a:t>Elie</a:t>
            </a:r>
            <a:r>
              <a:rPr lang="en-US" sz="2400" dirty="0"/>
              <a:t> 2001]</a:t>
            </a:r>
          </a:p>
        </p:txBody>
      </p:sp>
      <p:sp>
        <p:nvSpPr>
          <p:cNvPr id="2073" name="Text Box 25"/>
          <p:cNvSpPr txBox="1">
            <a:spLocks noChangeArrowheads="1"/>
          </p:cNvSpPr>
          <p:nvPr/>
        </p:nvSpPr>
        <p:spPr bwMode="auto">
          <a:xfrm>
            <a:off x="7772400" y="9652000"/>
            <a:ext cx="6705600" cy="6186309"/>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as shorthand:</a:t>
            </a:r>
          </a:p>
          <a:p>
            <a:pPr defTabSz="3135313">
              <a:spcBef>
                <a:spcPct val="50000"/>
              </a:spcBef>
            </a:pPr>
            <a:r>
              <a:rPr lang="en-US" sz="2400" dirty="0"/>
              <a:t>Slang is also most effective when used among friends because it draws upon common social and emotional experiences to give meaning to the terms, something beyond what a mere dictionary definition can provide. Slang terms can be efficient shorthand ways to express concepts. To say, “That party was </a:t>
            </a:r>
            <a:r>
              <a:rPr lang="en-US" sz="2400" i="1" dirty="0" err="1"/>
              <a:t>da</a:t>
            </a:r>
            <a:r>
              <a:rPr lang="en-US" sz="2400" i="1" dirty="0"/>
              <a:t> bomb</a:t>
            </a:r>
            <a:r>
              <a:rPr lang="en-US" sz="2400" dirty="0"/>
              <a:t>” is more than merely saying it was a very good party. It shares the emotional experience that might otherwise take several sentences to explain. Not only does this make their communication more efficient, but also it reinforces their friendship. Using slang sends the unstated message that we are friends, as kind of relational identity. [Sanders N.D.]</a:t>
            </a:r>
          </a:p>
        </p:txBody>
      </p:sp>
      <p:sp>
        <p:nvSpPr>
          <p:cNvPr id="2074" name="Text Box 26"/>
          <p:cNvSpPr txBox="1">
            <a:spLocks noChangeArrowheads="1"/>
          </p:cNvSpPr>
          <p:nvPr/>
        </p:nvSpPr>
        <p:spPr bwMode="auto">
          <a:xfrm>
            <a:off x="7848600" y="3539067"/>
            <a:ext cx="6400800" cy="4339650"/>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and modern tribalism:</a:t>
            </a:r>
          </a:p>
          <a:p>
            <a:pPr defTabSz="3135313">
              <a:spcBef>
                <a:spcPct val="50000"/>
              </a:spcBef>
            </a:pPr>
            <a:r>
              <a:rPr lang="en-US" sz="2400" dirty="0"/>
              <a:t>When slang is used, there is a subtext to the primary message. That subtext speaks to the speaker’s and listeners’ membership in the same “tribe.” Because “tribe” identity is so important, slang as a powerful and graphic manifestation of that identity benefits. At times the primary message is not in the meaning of what is said, but in the very use of slang—a compelling example of how the medium can be the message. [Dalzell 2005]</a:t>
            </a:r>
          </a:p>
        </p:txBody>
      </p:sp>
      <p:sp>
        <p:nvSpPr>
          <p:cNvPr id="2075" name="Text Box 27"/>
          <p:cNvSpPr txBox="1">
            <a:spLocks noChangeArrowheads="1"/>
          </p:cNvSpPr>
          <p:nvPr/>
        </p:nvSpPr>
        <p:spPr bwMode="auto">
          <a:xfrm>
            <a:off x="1371600" y="6434667"/>
            <a:ext cx="5181600" cy="5078313"/>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&amp; social reality:</a:t>
            </a:r>
          </a:p>
          <a:p>
            <a:pPr defTabSz="3135313">
              <a:spcBef>
                <a:spcPct val="50000"/>
              </a:spcBef>
            </a:pPr>
            <a:r>
              <a:rPr lang="en-US" sz="2400" dirty="0"/>
              <a:t>“It is not academic concerns that shape undergraduate college culture or college slang——it is human ones. College students put more of their time and youthful spiritedness into figuring out who they are in relationships to others, what they like and dislike, what they can and cannot do, and what they will and will not tolerate than in trying to figure out their textbooks, lectures, and professors” (</a:t>
            </a:r>
            <a:r>
              <a:rPr lang="en-US" sz="2400" dirty="0" err="1"/>
              <a:t>Eble</a:t>
            </a:r>
            <a:r>
              <a:rPr lang="en-US" sz="2400" dirty="0"/>
              <a:t> 2005:7)</a:t>
            </a:r>
          </a:p>
        </p:txBody>
      </p:sp>
      <p:sp>
        <p:nvSpPr>
          <p:cNvPr id="2076" name="Text Box 28"/>
          <p:cNvSpPr txBox="1">
            <a:spLocks noChangeArrowheads="1"/>
          </p:cNvSpPr>
          <p:nvPr/>
        </p:nvSpPr>
        <p:spPr bwMode="auto">
          <a:xfrm>
            <a:off x="15544800" y="6515100"/>
            <a:ext cx="5486400" cy="4339650"/>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&amp; verbal art:</a:t>
            </a:r>
          </a:p>
          <a:p>
            <a:pPr defTabSz="3135313">
              <a:spcBef>
                <a:spcPct val="50000"/>
              </a:spcBef>
            </a:pPr>
            <a:r>
              <a:rPr lang="en-US" sz="2400" dirty="0"/>
              <a:t>“With slang, each generation or subculture/counterculture group has the chance to shape and propagate its own lexicon, and in so doing to exercise originality and imagination. The end result is a lively, playful body of language that is at times used for no other reasons than that it is fun to use and identifies the speaker as clever and witty” (Dalzell 2005:1).</a:t>
            </a:r>
          </a:p>
        </p:txBody>
      </p:sp>
      <p:sp>
        <p:nvSpPr>
          <p:cNvPr id="2077" name="Text Box 29"/>
          <p:cNvSpPr txBox="1">
            <a:spLocks noChangeArrowheads="1"/>
          </p:cNvSpPr>
          <p:nvPr/>
        </p:nvSpPr>
        <p:spPr bwMode="auto">
          <a:xfrm>
            <a:off x="1219200" y="15604067"/>
            <a:ext cx="5257800" cy="4708981"/>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&amp; subversion:</a:t>
            </a:r>
          </a:p>
          <a:p>
            <a:pPr defTabSz="3135313">
              <a:spcBef>
                <a:spcPct val="50000"/>
              </a:spcBef>
            </a:pPr>
            <a:r>
              <a:rPr lang="en-US" sz="2400" dirty="0"/>
              <a:t>“Fashion and hairstyles are other key manifestations of a generation’s identity, but they can be easily regulated by adult authorities. With music and language, regulation and restriction are much more difficult. Even the most vigilant and repressive attempts by adult authority cannot completely eradicate slang and music with its slang lyrics” (Dalzell 2005)</a:t>
            </a:r>
          </a:p>
        </p:txBody>
      </p:sp>
      <p:sp>
        <p:nvSpPr>
          <p:cNvPr id="2078" name="Text Box 30"/>
          <p:cNvSpPr txBox="1">
            <a:spLocks noChangeArrowheads="1"/>
          </p:cNvSpPr>
          <p:nvPr/>
        </p:nvSpPr>
        <p:spPr bwMode="auto">
          <a:xfrm>
            <a:off x="15468600" y="15845367"/>
            <a:ext cx="5562600" cy="3970318"/>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&amp; abbreviations:</a:t>
            </a:r>
          </a:p>
          <a:p>
            <a:pPr defTabSz="3135313">
              <a:spcBef>
                <a:spcPct val="50000"/>
              </a:spcBef>
            </a:pPr>
            <a:r>
              <a:rPr lang="en-US" sz="2400" dirty="0"/>
              <a:t>“Other prevalent slang fads include excessive abbreviations. For example: “I’m late for </a:t>
            </a:r>
            <a:r>
              <a:rPr lang="en-US" sz="2400" dirty="0" err="1"/>
              <a:t>anth</a:t>
            </a:r>
            <a:r>
              <a:rPr lang="en-US" sz="2400" dirty="0"/>
              <a:t> again, I lost my pod and my comp is broken. My g-rents are coming to visit </a:t>
            </a:r>
            <a:r>
              <a:rPr lang="en-US" sz="2400" dirty="0" err="1"/>
              <a:t>tomor</a:t>
            </a:r>
            <a:r>
              <a:rPr lang="en-US" sz="2400" dirty="0"/>
              <a:t> and I really need to clean my room—my poor mate, it’s totally my B. Plus, I have no food. Want to meet me in the Q before din?” [Paper Clip Communications 2007]</a:t>
            </a:r>
          </a:p>
        </p:txBody>
      </p:sp>
      <p:sp>
        <p:nvSpPr>
          <p:cNvPr id="2079" name="Text Box 31"/>
          <p:cNvSpPr txBox="1">
            <a:spLocks noChangeArrowheads="1"/>
          </p:cNvSpPr>
          <p:nvPr/>
        </p:nvSpPr>
        <p:spPr bwMode="auto">
          <a:xfrm>
            <a:off x="15621000" y="23566967"/>
            <a:ext cx="5562600" cy="6924973"/>
          </a:xfrm>
          <a:prstGeom prst="rect">
            <a:avLst/>
          </a:prstGeom>
          <a:noFill/>
          <a:ln w="9525">
            <a:noFill/>
            <a:miter lim="800000"/>
            <a:headEnd/>
            <a:tailEnd/>
          </a:ln>
          <a:effectLst/>
        </p:spPr>
        <p:txBody>
          <a:bodyPr wrap="square">
            <a:spAutoFit/>
          </a:bodyPr>
          <a:lstStyle/>
          <a:p>
            <a:pPr defTabSz="3135313"/>
            <a:r>
              <a:rPr lang="en-US" sz="1200" b="1" u="sng" dirty="0"/>
              <a:t>Reference List</a:t>
            </a:r>
          </a:p>
          <a:p>
            <a:pPr defTabSz="3135313"/>
            <a:endParaRPr lang="en-US" sz="1200" b="1" u="sng" dirty="0"/>
          </a:p>
          <a:p>
            <a:pPr defTabSz="3135313"/>
            <a:r>
              <a:rPr lang="en-US" sz="1200" dirty="0" err="1"/>
              <a:t>Androutsopoulos</a:t>
            </a:r>
            <a:r>
              <a:rPr lang="en-US" sz="1200" dirty="0"/>
              <a:t>, </a:t>
            </a:r>
            <a:r>
              <a:rPr lang="en-US" sz="1200" dirty="0" err="1"/>
              <a:t>Jannis</a:t>
            </a:r>
            <a:r>
              <a:rPr lang="en-US" sz="1200" dirty="0"/>
              <a:t/>
            </a:r>
            <a:br>
              <a:rPr lang="en-US" sz="1200" dirty="0"/>
            </a:br>
            <a:r>
              <a:rPr lang="en-US" sz="1200" dirty="0"/>
              <a:t>2005   The Global Spread of American Slang. Electronic document, http://www.pbs.org/speak/ahead/globalamerican/slang/, accessed March 13, 2008. </a:t>
            </a:r>
          </a:p>
          <a:p>
            <a:pPr defTabSz="3135313"/>
            <a:r>
              <a:rPr lang="en-US" sz="1200" dirty="0"/>
              <a:t>Dalzell, Tom</a:t>
            </a:r>
            <a:br>
              <a:rPr lang="en-US" sz="1200" dirty="0"/>
            </a:br>
            <a:r>
              <a:rPr lang="en-US" sz="1200" dirty="0"/>
              <a:t>2005   The Power of Slang: The Common Denominator. Electronic document, http://www.pbs.org/speak/words/sezwho/slang/, accessed March 13, 2008. </a:t>
            </a:r>
          </a:p>
          <a:p>
            <a:pPr defTabSz="3135313"/>
            <a:r>
              <a:rPr lang="en-US" sz="1200" dirty="0" err="1"/>
              <a:t>Eble</a:t>
            </a:r>
            <a:r>
              <a:rPr lang="en-US" sz="1200" dirty="0"/>
              <a:t>, Connie</a:t>
            </a:r>
            <a:br>
              <a:rPr lang="en-US" sz="1200" dirty="0"/>
            </a:br>
            <a:r>
              <a:rPr lang="en-US" sz="1200" dirty="0"/>
              <a:t>2005   Slang &amp; Sociability (Excerpt). Electronic document, http://www.pbs.org/speak/words/sezwho/campustalk/, accessed March 13, 2008. </a:t>
            </a:r>
          </a:p>
          <a:p>
            <a:pPr defTabSz="3135313"/>
            <a:r>
              <a:rPr lang="en-US" sz="1200" dirty="0" err="1"/>
              <a:t>Eble</a:t>
            </a:r>
            <a:r>
              <a:rPr lang="en-US" sz="1200" dirty="0"/>
              <a:t>, Connie C.</a:t>
            </a:r>
            <a:br>
              <a:rPr lang="en-US" sz="1200" dirty="0"/>
            </a:br>
            <a:r>
              <a:rPr lang="en-US" sz="1200" dirty="0"/>
              <a:t>1996   Slang &amp; Sociability: In-Group Language Among College Students. Chapel Hill: University of North Carolina Press.</a:t>
            </a:r>
          </a:p>
          <a:p>
            <a:pPr defTabSz="3135313"/>
            <a:r>
              <a:rPr lang="en-US" sz="1200" dirty="0" err="1"/>
              <a:t>Elie</a:t>
            </a:r>
            <a:r>
              <a:rPr lang="en-US" sz="1200" dirty="0"/>
              <a:t>, Bryan</a:t>
            </a:r>
            <a:br>
              <a:rPr lang="en-US" sz="1200" dirty="0"/>
            </a:br>
            <a:r>
              <a:rPr lang="en-US" sz="1200" dirty="0"/>
              <a:t>2001   College slang covers more than just drinking and sex. Clarkson Integrator,  Electronic document, http://media.www.clarksonintegrator.com/media/storage/paper280/news/2001/08/27/NationalNews/College.Slang.Covers.More.Than.Just.Drinking.And.Sex-87084-page2.shtml, accessed March 13, 2008.</a:t>
            </a:r>
          </a:p>
          <a:p>
            <a:pPr defTabSz="3135313"/>
            <a:r>
              <a:rPr lang="en-US" sz="1200" dirty="0"/>
              <a:t>Flexner, Stuart Berg </a:t>
            </a:r>
            <a:br>
              <a:rPr lang="en-US" sz="1200" dirty="0"/>
            </a:br>
            <a:r>
              <a:rPr lang="en-US" sz="1200" dirty="0"/>
              <a:t>1986   Preface to the Dictionary of American Slang. </a:t>
            </a:r>
            <a:r>
              <a:rPr lang="en-US" sz="1200" i="1" dirty="0"/>
              <a:t>In</a:t>
            </a:r>
            <a:r>
              <a:rPr lang="en-US" sz="1200" dirty="0"/>
              <a:t> New Dictionary of American Slang. Robert L. Chapman, </a:t>
            </a:r>
            <a:r>
              <a:rPr lang="en-US" sz="1200" dirty="0" err="1"/>
              <a:t>ed.New</a:t>
            </a:r>
            <a:r>
              <a:rPr lang="en-US" sz="1200" dirty="0"/>
              <a:t> York: Harper &amp; Row.</a:t>
            </a:r>
          </a:p>
          <a:p>
            <a:pPr defTabSz="3135313"/>
            <a:r>
              <a:rPr lang="en-US" sz="1200" dirty="0" err="1"/>
              <a:t>Hummon</a:t>
            </a:r>
            <a:r>
              <a:rPr lang="en-US" sz="1200" dirty="0"/>
              <a:t>, David M.</a:t>
            </a:r>
            <a:br>
              <a:rPr lang="en-US" sz="1200" dirty="0"/>
            </a:br>
            <a:r>
              <a:rPr lang="en-US" sz="1200" dirty="0"/>
              <a:t>1994   College Slang Revisited: Language, Culture, and Undergraduate Life. Journal of Higher Education</a:t>
            </a:r>
            <a:r>
              <a:rPr lang="en-US" sz="1200" i="1" dirty="0"/>
              <a:t> </a:t>
            </a:r>
            <a:r>
              <a:rPr lang="en-US" sz="1200" dirty="0"/>
              <a:t>65(1):75-98.</a:t>
            </a:r>
          </a:p>
          <a:p>
            <a:pPr defTabSz="3135313"/>
            <a:r>
              <a:rPr lang="en-US" sz="1200" dirty="0" err="1"/>
              <a:t>paperClip</a:t>
            </a:r>
            <a:r>
              <a:rPr lang="en-US" sz="1200" dirty="0"/>
              <a:t> Communications</a:t>
            </a:r>
            <a:br>
              <a:rPr lang="en-US" sz="1200" dirty="0"/>
            </a:br>
            <a:r>
              <a:rPr lang="en-US" sz="1200" dirty="0"/>
              <a:t>2007   Say What? A Glossary of College Slang. Electronic document, http://www.usm.maine.edu/ess/family%20members/parent%20pages%20pdfs/saywhatcollegeslang.pdf, accessed March 13, 2008. </a:t>
            </a:r>
          </a:p>
          <a:p>
            <a:pPr defTabSz="3135313"/>
            <a:r>
              <a:rPr lang="en-US" sz="1200" dirty="0"/>
              <a:t>Safire, William</a:t>
            </a:r>
            <a:br>
              <a:rPr lang="en-US" sz="1200" dirty="0"/>
            </a:br>
            <a:r>
              <a:rPr lang="en-US" sz="1200" dirty="0"/>
              <a:t>2007   </a:t>
            </a:r>
            <a:r>
              <a:rPr lang="en-US" sz="1200" dirty="0" err="1"/>
              <a:t>Campuspeak</a:t>
            </a:r>
            <a:r>
              <a:rPr lang="en-US" sz="1200" dirty="0"/>
              <a:t>. New York Times,  Electronic document, www.nytimes.com, accessed March 12, 2008.</a:t>
            </a:r>
          </a:p>
          <a:p>
            <a:pPr defTabSz="3135313"/>
            <a:r>
              <a:rPr lang="en-US" sz="1200" dirty="0"/>
              <a:t>Sanders, Julie   Way Cool FAQs About College Slang. Electronic document, www.csupomona.edu/~jasanders/slang/FAQs.html, accessed March 13, 2008.</a:t>
            </a:r>
            <a:r>
              <a:rPr lang="en-US" sz="1000" dirty="0"/>
              <a:t> </a:t>
            </a:r>
          </a:p>
        </p:txBody>
      </p:sp>
      <p:sp>
        <p:nvSpPr>
          <p:cNvPr id="2081" name="Text Box 33"/>
          <p:cNvSpPr txBox="1">
            <a:spLocks noChangeArrowheads="1"/>
          </p:cNvSpPr>
          <p:nvPr/>
        </p:nvSpPr>
        <p:spPr bwMode="auto">
          <a:xfrm>
            <a:off x="990600" y="23003934"/>
            <a:ext cx="5715000" cy="10618291"/>
          </a:xfrm>
          <a:prstGeom prst="rect">
            <a:avLst/>
          </a:prstGeom>
          <a:noFill/>
          <a:ln w="9525">
            <a:noFill/>
            <a:miter lim="800000"/>
            <a:headEnd/>
            <a:tailEnd/>
          </a:ln>
          <a:effectLst/>
        </p:spPr>
        <p:txBody>
          <a:bodyPr wrap="square">
            <a:spAutoFit/>
          </a:bodyPr>
          <a:lstStyle/>
          <a:p>
            <a:pPr defTabSz="3135313">
              <a:spcBef>
                <a:spcPct val="50000"/>
              </a:spcBef>
            </a:pPr>
            <a:r>
              <a:rPr lang="en-US" sz="2400" b="1" dirty="0"/>
              <a:t>Slang &amp; Globalization:</a:t>
            </a:r>
          </a:p>
          <a:p>
            <a:pPr defTabSz="3135313">
              <a:spcBef>
                <a:spcPct val="50000"/>
              </a:spcBef>
            </a:pPr>
            <a:r>
              <a:rPr lang="en-US" sz="2400" dirty="0"/>
              <a:t>Vernacular English is powerfully expressive because</a:t>
            </a:r>
            <a:r>
              <a:rPr lang="en-US" sz="2400" dirty="0">
                <a:cs typeface="Arial" charset="0"/>
              </a:rPr>
              <a:t>—paradoxically—it is both exclusive and global. In any host society, American slang lives in a world of linguistic and cultural knowledge not available at school or in mainstream media. American slang lives in the specialized media of the young, such as CED booklets, songs and video clips, magazines and Web sites. Through the media, young people enter fan communities where they learn to incorporate certain forms of English into both their speech and writing to show that they’re part of youth culture. As a result, American slang and related resources have become a global code for youth worldwide embedded in a local code—the national language. When host languages incorporate slang, speakers inflect loan nouns and verbs just like native items and build compounds of English and native nouns. For instance, flipped out comes as </a:t>
            </a:r>
            <a:r>
              <a:rPr lang="en-US" sz="2400" i="1" dirty="0" err="1">
                <a:cs typeface="Arial" charset="0"/>
              </a:rPr>
              <a:t>ausgeflippt</a:t>
            </a:r>
            <a:r>
              <a:rPr lang="en-US" sz="2400" dirty="0">
                <a:cs typeface="Arial" charset="0"/>
              </a:rPr>
              <a:t> in German, </a:t>
            </a:r>
            <a:r>
              <a:rPr lang="en-US" sz="2400" i="1" dirty="0" err="1">
                <a:cs typeface="Arial" charset="0"/>
              </a:rPr>
              <a:t>flippato</a:t>
            </a:r>
            <a:r>
              <a:rPr lang="en-US" sz="2400" dirty="0">
                <a:cs typeface="Arial" charset="0"/>
              </a:rPr>
              <a:t> in Italian, </a:t>
            </a:r>
            <a:r>
              <a:rPr lang="en-US" sz="2400" i="1" dirty="0" err="1">
                <a:cs typeface="Arial" charset="0"/>
              </a:rPr>
              <a:t>flippé</a:t>
            </a:r>
            <a:r>
              <a:rPr lang="en-US" sz="2400" dirty="0">
                <a:cs typeface="Arial" charset="0"/>
              </a:rPr>
              <a:t> in French, and </a:t>
            </a:r>
            <a:r>
              <a:rPr lang="en-US" sz="2400" i="1" dirty="0" err="1">
                <a:cs typeface="Arial" charset="0"/>
              </a:rPr>
              <a:t>fliparisménos</a:t>
            </a:r>
            <a:r>
              <a:rPr lang="en-US" sz="2400" dirty="0">
                <a:cs typeface="Arial" charset="0"/>
              </a:rPr>
              <a:t> in Greek. [</a:t>
            </a:r>
            <a:r>
              <a:rPr lang="en-US" sz="2400" dirty="0" err="1">
                <a:cs typeface="Arial" charset="0"/>
              </a:rPr>
              <a:t>Androutsolpoulos</a:t>
            </a:r>
            <a:r>
              <a:rPr lang="en-US" sz="2400" dirty="0">
                <a:cs typeface="Arial" charset="0"/>
              </a:rPr>
              <a:t> 2005]</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8555</TotalTime>
  <Words>1029</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Berlin Sans FB</vt:lpstr>
      <vt:lpstr>Default Design</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dperry3-2-10</cp:lastModifiedBy>
  <cp:revision>11</cp:revision>
  <dcterms:created xsi:type="dcterms:W3CDTF">2008-03-12T19:29:19Z</dcterms:created>
  <dcterms:modified xsi:type="dcterms:W3CDTF">2010-04-23T20:30:00Z</dcterms:modified>
</cp:coreProperties>
</file>