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918400" cy="219456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667" autoAdjust="0"/>
  </p:normalViewPr>
  <p:slideViewPr>
    <p:cSldViewPr>
      <p:cViewPr varScale="1">
        <p:scale>
          <a:sx n="24" d="100"/>
          <a:sy n="24" d="100"/>
        </p:scale>
        <p:origin x="-738" y="-138"/>
      </p:cViewPr>
      <p:guideLst>
        <p:guide orient="horz" pos="6912"/>
        <p:guide pos="103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4C9656-4241-4420-9034-149B2C621A1B}" type="datetimeFigureOut">
              <a:rPr lang="en-US" smtClean="0"/>
              <a:pPr/>
              <a:t>5/6/2011</a:t>
            </a:fld>
            <a:endParaRPr lang="en-US" dirty="0"/>
          </a:p>
        </p:txBody>
      </p:sp>
      <p:sp>
        <p:nvSpPr>
          <p:cNvPr id="4" name="Slide Image Placeholder 3"/>
          <p:cNvSpPr>
            <a:spLocks noGrp="1" noRot="1" noChangeAspect="1"/>
          </p:cNvSpPr>
          <p:nvPr>
            <p:ph type="sldImg" idx="2"/>
          </p:nvPr>
        </p:nvSpPr>
        <p:spPr>
          <a:xfrm>
            <a:off x="857250" y="685800"/>
            <a:ext cx="51435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C70D56-948C-48F1-A575-1318E956107A}"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C70D56-948C-48F1-A575-1318E956107A}"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2"/>
            <a:ext cx="2798064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8F67B0-1D22-4D25-9D1B-BEA309B6AD50}" type="datetimeFigureOut">
              <a:rPr lang="en-US" smtClean="0"/>
              <a:pPr/>
              <a:t>5/6/2011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5F9C23-704B-4485-8CEC-16E999C59F5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8F67B0-1D22-4D25-9D1B-BEA309B6AD50}" type="datetimeFigureOut">
              <a:rPr lang="en-US" smtClean="0"/>
              <a:pPr/>
              <a:t>5/6/2011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5F9C23-704B-4485-8CEC-16E999C59F5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878843"/>
            <a:ext cx="7406640" cy="1872488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5920" y="878843"/>
            <a:ext cx="21671280" cy="187248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8F67B0-1D22-4D25-9D1B-BEA309B6AD50}" type="datetimeFigureOut">
              <a:rPr lang="en-US" smtClean="0"/>
              <a:pPr/>
              <a:t>5/6/2011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5F9C23-704B-4485-8CEC-16E999C59F5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8F67B0-1D22-4D25-9D1B-BEA309B6AD50}" type="datetimeFigureOut">
              <a:rPr lang="en-US" smtClean="0"/>
              <a:pPr/>
              <a:t>5/6/2011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5F9C23-704B-4485-8CEC-16E999C59F5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14102082"/>
            <a:ext cx="2798064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7" y="9301483"/>
            <a:ext cx="27980640" cy="4800598"/>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8F67B0-1D22-4D25-9D1B-BEA309B6AD50}" type="datetimeFigureOut">
              <a:rPr lang="en-US" smtClean="0"/>
              <a:pPr/>
              <a:t>5/6/2011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5F9C23-704B-4485-8CEC-16E999C59F5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5920" y="5120641"/>
            <a:ext cx="14538960" cy="1448308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733520" y="5120641"/>
            <a:ext cx="14538960" cy="1448308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8F67B0-1D22-4D25-9D1B-BEA309B6AD50}" type="datetimeFigureOut">
              <a:rPr lang="en-US" smtClean="0"/>
              <a:pPr/>
              <a:t>5/6/2011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5F9C23-704B-4485-8CEC-16E999C59F5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0" y="4912362"/>
            <a:ext cx="14544677" cy="2047238"/>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1645920" y="6959600"/>
            <a:ext cx="14544677" cy="1264412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2" y="4912362"/>
            <a:ext cx="14550390" cy="2047238"/>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16722092" y="6959600"/>
            <a:ext cx="14550390" cy="1264412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8F67B0-1D22-4D25-9D1B-BEA309B6AD50}" type="datetimeFigureOut">
              <a:rPr lang="en-US" smtClean="0"/>
              <a:pPr/>
              <a:t>5/6/2011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C5F9C23-704B-4485-8CEC-16E999C59F5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8F67B0-1D22-4D25-9D1B-BEA309B6AD50}" type="datetimeFigureOut">
              <a:rPr lang="en-US" smtClean="0"/>
              <a:pPr/>
              <a:t>5/6/2011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C5F9C23-704B-4485-8CEC-16E999C59F5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8F67B0-1D22-4D25-9D1B-BEA309B6AD50}" type="datetimeFigureOut">
              <a:rPr lang="en-US" smtClean="0"/>
              <a:pPr/>
              <a:t>5/6/2011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C5F9C23-704B-4485-8CEC-16E999C59F5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7"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2870180" y="873761"/>
            <a:ext cx="18402300" cy="18729962"/>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2" y="4592321"/>
            <a:ext cx="10829927" cy="15011402"/>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8F67B0-1D22-4D25-9D1B-BEA309B6AD50}" type="datetimeFigureOut">
              <a:rPr lang="en-US" smtClean="0"/>
              <a:pPr/>
              <a:t>5/6/2011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5F9C23-704B-4485-8CEC-16E999C59F5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0"/>
            <a:ext cx="19751040" cy="1813562"/>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6452237" y="1960880"/>
            <a:ext cx="19751040" cy="1316736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dirty="0"/>
          </a:p>
        </p:txBody>
      </p:sp>
      <p:sp>
        <p:nvSpPr>
          <p:cNvPr id="4" name="Text Placeholder 3"/>
          <p:cNvSpPr>
            <a:spLocks noGrp="1"/>
          </p:cNvSpPr>
          <p:nvPr>
            <p:ph type="body" sz="half" idx="2"/>
          </p:nvPr>
        </p:nvSpPr>
        <p:spPr>
          <a:xfrm>
            <a:off x="6452237" y="17175482"/>
            <a:ext cx="19751040" cy="2575558"/>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8F67B0-1D22-4D25-9D1B-BEA309B6AD50}" type="datetimeFigureOut">
              <a:rPr lang="en-US" smtClean="0"/>
              <a:pPr/>
              <a:t>5/6/2011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5F9C23-704B-4485-8CEC-16E999C59F5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2"/>
            <a:ext cx="29626560" cy="36576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5120641"/>
            <a:ext cx="29626560" cy="14483082"/>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20340322"/>
            <a:ext cx="7680960" cy="11684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C18F67B0-1D22-4D25-9D1B-BEA309B6AD50}" type="datetimeFigureOut">
              <a:rPr lang="en-US" smtClean="0"/>
              <a:pPr/>
              <a:t>5/6/2011</a:t>
            </a:fld>
            <a:endParaRPr lang="en-US" dirty="0"/>
          </a:p>
        </p:txBody>
      </p:sp>
      <p:sp>
        <p:nvSpPr>
          <p:cNvPr id="5" name="Footer Placeholder 4"/>
          <p:cNvSpPr>
            <a:spLocks noGrp="1"/>
          </p:cNvSpPr>
          <p:nvPr>
            <p:ph type="ftr" sz="quarter" idx="3"/>
          </p:nvPr>
        </p:nvSpPr>
        <p:spPr>
          <a:xfrm>
            <a:off x="11247120" y="20340322"/>
            <a:ext cx="10424160" cy="11684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3591520" y="20340322"/>
            <a:ext cx="7680960" cy="11684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FC5F9C23-704B-4485-8CEC-16E999C59F5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9906000" y="533400"/>
            <a:ext cx="12420600" cy="1524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9906000" y="533400"/>
            <a:ext cx="12420600" cy="2108269"/>
          </a:xfrm>
          <a:prstGeom prst="rect">
            <a:avLst/>
          </a:prstGeom>
          <a:noFill/>
        </p:spPr>
        <p:txBody>
          <a:bodyPr wrap="square" rtlCol="0">
            <a:spAutoFit/>
          </a:bodyPr>
          <a:lstStyle/>
          <a:p>
            <a:pPr algn="ctr"/>
            <a:r>
              <a:rPr lang="en-US" sz="4450" b="1" dirty="0" smtClean="0">
                <a:latin typeface="Times New Roman" pitchFamily="18" charset="0"/>
                <a:cs typeface="Times New Roman" pitchFamily="18" charset="0"/>
              </a:rPr>
              <a:t>Wild Rice and Zinc-Copper:</a:t>
            </a:r>
          </a:p>
          <a:p>
            <a:pPr algn="ctr"/>
            <a:r>
              <a:rPr lang="en-US" sz="4450" b="1" dirty="0" smtClean="0">
                <a:latin typeface="Times New Roman" pitchFamily="18" charset="0"/>
                <a:cs typeface="Times New Roman" pitchFamily="18" charset="0"/>
              </a:rPr>
              <a:t>A Story of Sokaogon Ojibwe Struggle and Success</a:t>
            </a:r>
            <a:endParaRPr lang="en-US" sz="1400" dirty="0" smtClean="0">
              <a:latin typeface="Times New Roman" pitchFamily="18" charset="0"/>
              <a:cs typeface="Times New Roman" pitchFamily="18" charset="0"/>
            </a:endParaRPr>
          </a:p>
          <a:p>
            <a:pPr algn="ctr"/>
            <a:endParaRPr lang="en-US" sz="1400" dirty="0" smtClean="0">
              <a:latin typeface="Times New Roman" pitchFamily="18" charset="0"/>
              <a:cs typeface="Times New Roman" pitchFamily="18" charset="0"/>
            </a:endParaRPr>
          </a:p>
          <a:p>
            <a:pPr algn="ctr"/>
            <a:r>
              <a:rPr lang="en-US" sz="1400" dirty="0" smtClean="0">
                <a:latin typeface="Times New Roman" pitchFamily="18" charset="0"/>
                <a:cs typeface="Times New Roman" pitchFamily="18" charset="0"/>
              </a:rPr>
              <a:t>Alyssa Bosold</a:t>
            </a:r>
            <a:r>
              <a:rPr lang="en-US" sz="1400" dirty="0">
                <a:latin typeface="Times New Roman" pitchFamily="18" charset="0"/>
                <a:cs typeface="Times New Roman" pitchFamily="18" charset="0"/>
              </a:rPr>
              <a:t> </a:t>
            </a:r>
            <a:r>
              <a:rPr lang="en-US" sz="1400" dirty="0" smtClean="0">
                <a:latin typeface="Times New Roman" pitchFamily="18" charset="0"/>
                <a:cs typeface="Times New Roman" pitchFamily="18" charset="0"/>
              </a:rPr>
              <a:t>, Gettysburg College, </a:t>
            </a:r>
          </a:p>
          <a:p>
            <a:pPr algn="ctr"/>
            <a:r>
              <a:rPr lang="en-US" sz="1400" dirty="0" smtClean="0">
                <a:latin typeface="Times New Roman" pitchFamily="18" charset="0"/>
                <a:cs typeface="Times New Roman" pitchFamily="18" charset="0"/>
              </a:rPr>
              <a:t> ANTH 223—Indigenous Peoples, the  Environment, and the Global Economy</a:t>
            </a:r>
            <a:endParaRPr lang="en-US" sz="1400" dirty="0">
              <a:latin typeface="Times New Roman" pitchFamily="18" charset="0"/>
              <a:cs typeface="Times New Roman" pitchFamily="18" charset="0"/>
            </a:endParaRPr>
          </a:p>
        </p:txBody>
      </p:sp>
      <p:grpSp>
        <p:nvGrpSpPr>
          <p:cNvPr id="18" name="Group 17"/>
          <p:cNvGrpSpPr/>
          <p:nvPr/>
        </p:nvGrpSpPr>
        <p:grpSpPr>
          <a:xfrm>
            <a:off x="2362200" y="8839200"/>
            <a:ext cx="4876800" cy="2514600"/>
            <a:chOff x="2590800" y="8991600"/>
            <a:chExt cx="5029200" cy="2819400"/>
          </a:xfrm>
        </p:grpSpPr>
        <p:sp>
          <p:nvSpPr>
            <p:cNvPr id="9" name="Rectangle 8"/>
            <p:cNvSpPr/>
            <p:nvPr/>
          </p:nvSpPr>
          <p:spPr>
            <a:xfrm>
              <a:off x="2590800" y="8991600"/>
              <a:ext cx="5029200" cy="2819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Knocking Wild Rice"/>
            <p:cNvPicPr>
              <a:picLocks noChangeAspect="1" noChangeArrowheads="1"/>
            </p:cNvPicPr>
            <p:nvPr/>
          </p:nvPicPr>
          <p:blipFill>
            <a:blip r:embed="rId3" cstate="print"/>
            <a:srcRect/>
            <a:stretch>
              <a:fillRect/>
            </a:stretch>
          </p:blipFill>
          <p:spPr bwMode="auto">
            <a:xfrm>
              <a:off x="2667000" y="9067800"/>
              <a:ext cx="4800600" cy="2712203"/>
            </a:xfrm>
            <a:prstGeom prst="rect">
              <a:avLst/>
            </a:prstGeom>
            <a:ln>
              <a:noFill/>
            </a:ln>
            <a:effectLst>
              <a:softEdge rad="112500"/>
            </a:effectLst>
          </p:spPr>
        </p:pic>
      </p:grpSp>
      <p:grpSp>
        <p:nvGrpSpPr>
          <p:cNvPr id="17" name="Group 16"/>
          <p:cNvGrpSpPr/>
          <p:nvPr/>
        </p:nvGrpSpPr>
        <p:grpSpPr>
          <a:xfrm>
            <a:off x="24307800" y="13563600"/>
            <a:ext cx="5486400" cy="3124200"/>
            <a:chOff x="23317200" y="11963400"/>
            <a:chExt cx="5791200" cy="3657600"/>
          </a:xfrm>
        </p:grpSpPr>
        <p:sp>
          <p:nvSpPr>
            <p:cNvPr id="11" name="Rectangle 10"/>
            <p:cNvSpPr/>
            <p:nvPr/>
          </p:nvSpPr>
          <p:spPr>
            <a:xfrm>
              <a:off x="23317200" y="11963400"/>
              <a:ext cx="5791200" cy="3657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3" name="Picture 9" descr="http://www.discoverwisconsin.com/Assets/Images/Destination/207x116/stcroix_overview.jpg"/>
            <p:cNvPicPr>
              <a:picLocks noChangeAspect="1" noChangeArrowheads="1"/>
            </p:cNvPicPr>
            <p:nvPr/>
          </p:nvPicPr>
          <p:blipFill>
            <a:blip r:embed="rId4" cstate="print"/>
            <a:srcRect/>
            <a:stretch>
              <a:fillRect/>
            </a:stretch>
          </p:blipFill>
          <p:spPr bwMode="auto">
            <a:xfrm>
              <a:off x="23393400" y="12039600"/>
              <a:ext cx="5638800" cy="3550356"/>
            </a:xfrm>
            <a:prstGeom prst="rect">
              <a:avLst/>
            </a:prstGeom>
            <a:ln>
              <a:noFill/>
            </a:ln>
            <a:effectLst>
              <a:softEdge rad="112500"/>
            </a:effectLst>
          </p:spPr>
        </p:pic>
      </p:grpSp>
      <p:grpSp>
        <p:nvGrpSpPr>
          <p:cNvPr id="20" name="Group 19"/>
          <p:cNvGrpSpPr/>
          <p:nvPr/>
        </p:nvGrpSpPr>
        <p:grpSpPr>
          <a:xfrm>
            <a:off x="533400" y="12115800"/>
            <a:ext cx="9372600" cy="9296400"/>
            <a:chOff x="533400" y="12039600"/>
            <a:chExt cx="9372600" cy="9296400"/>
          </a:xfrm>
        </p:grpSpPr>
        <p:sp>
          <p:nvSpPr>
            <p:cNvPr id="6" name="Rectangle 5"/>
            <p:cNvSpPr/>
            <p:nvPr/>
          </p:nvSpPr>
          <p:spPr>
            <a:xfrm>
              <a:off x="533400" y="12039600"/>
              <a:ext cx="9372600" cy="9296400"/>
            </a:xfrm>
            <a:prstGeom prst="rect">
              <a:avLst/>
            </a:prstGeom>
            <a:no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4" name="Rectangle 10"/>
            <p:cNvSpPr>
              <a:spLocks noChangeArrowheads="1"/>
            </p:cNvSpPr>
            <p:nvPr/>
          </p:nvSpPr>
          <p:spPr bwMode="auto">
            <a:xfrm>
              <a:off x="838200" y="12268200"/>
              <a:ext cx="8610600" cy="89255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Threats to Ojibwe Culture and Environment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Overview</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1976, Exxon Minerals located a zinc-copper deposit in Crandon, Wisconsin, at the headwaters of Wolf River, which runs into Rice Lake (Gedicks 1993:61-62). The company announced a plan to create a mine on the site of this deposit. The proposed mine would have negative environmental impacts for the entire Wolf River watershed. In particular, it would affect the wild rice growing on Rice Lake and threaten the environment, economics, and culture of the Sokaogon Ojibwe (Palmer 1995:23).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Environmental Impacts</a:t>
              </a: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construction of the mine and related facilities would destroy 30 acres of wetlands and produce 60 million tons of material waste. Furthermore, the mine would potentially deplete groundwater sources in the area by using 15 trillion tons of fresh water over its life. Also, 44 million tons of toxic waste (called </a:t>
              </a:r>
              <a:r>
                <a:rPr kumimoji="0" lang="en-US" sz="1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tailings</a:t>
              </a:r>
              <a:r>
                <a:rPr kumimoji="0" lang="en-US" sz="1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would be created by the mine. This waste would be stored in underground dumps near the head of Wolf River. Potential leaks could cause contamination of the river and </a:t>
              </a:r>
              <a:r>
                <a:rPr lang="en-US" sz="1800" dirty="0" smtClean="0">
                  <a:latin typeface="Times New Roman" pitchFamily="18" charset="0"/>
                  <a:ea typeface="Calibri" pitchFamily="34" charset="0"/>
                  <a:cs typeface="Times New Roman" pitchFamily="18" charset="0"/>
                </a:rPr>
                <a:t>an end to </a:t>
              </a: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life within it (Palmer 1995:23).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Impacts on the Sokaogon Way of Life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Wild rice is very sensitive to changes in environmental conditions. If the mine contaminated Mole Lake, or reduced the water within the lake, the Ojibwe</a:t>
              </a:r>
              <a:r>
                <a:rPr kumimoji="0" lang="en-US" sz="1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important wild rice could die off. They would no longer have the staple food in their diet or the significant income made from selling the rice. Furthermore, traditions and ceremonies regarding wild rice would lose their significance (Gedicks</a:t>
              </a:r>
              <a:r>
                <a:rPr kumimoji="0" lang="en-US" sz="18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2001:online</a:t>
              </a: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For example, wild rice is currently being exchanged to revive the traditional Ojibwe gift-giving economy. Without the wild rice, this traditional economy might cease to exist </a:t>
              </a:r>
              <a:r>
                <a:rPr lang="en-US" sz="1800" dirty="0" smtClean="0">
                  <a:latin typeface="Times New Roman" pitchFamily="18" charset="0"/>
                  <a:ea typeface="Calibri" pitchFamily="34" charset="0"/>
                  <a:cs typeface="Times New Roman" pitchFamily="18" charset="0"/>
                </a:rPr>
                <a:t>(Nesper 2011:153</a:t>
              </a: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Results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Thanks to the help of strategic alliances between other native tribes, local people, environmental groups, sporting and tourist industries, lawyers, governmental agencies and money earned from Ojibwe casinos, efforts to stop the proposed mine were successful  (Gedicks 1993:78). In 2003, the company</a:t>
              </a:r>
              <a:r>
                <a:rPr kumimoji="0" lang="en-US" sz="1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land was transferred to the Ojibwe bands of Forest County, Wisconsin and the mining project was abandoned (</a:t>
              </a:r>
              <a:r>
                <a:rPr lang="en-US" sz="1800" dirty="0" smtClean="0">
                  <a:latin typeface="Times New Roman" pitchFamily="18" charset="0"/>
                  <a:ea typeface="Calibri" pitchFamily="34" charset="0"/>
                  <a:cs typeface="Times New Roman" pitchFamily="18" charset="0"/>
                </a:rPr>
                <a:t>Nesper 2011:159</a:t>
              </a: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9" name="Group 18"/>
          <p:cNvGrpSpPr/>
          <p:nvPr/>
        </p:nvGrpSpPr>
        <p:grpSpPr>
          <a:xfrm>
            <a:off x="533400" y="609600"/>
            <a:ext cx="9220200" cy="8001000"/>
            <a:chOff x="533400" y="533400"/>
            <a:chExt cx="9220200" cy="8001000"/>
          </a:xfrm>
        </p:grpSpPr>
        <p:sp>
          <p:nvSpPr>
            <p:cNvPr id="5" name="Rectangle 4"/>
            <p:cNvSpPr/>
            <p:nvPr/>
          </p:nvSpPr>
          <p:spPr>
            <a:xfrm>
              <a:off x="533400" y="533400"/>
              <a:ext cx="9220200" cy="8001000"/>
            </a:xfrm>
            <a:prstGeom prst="rect">
              <a:avLst/>
            </a:prstGeom>
            <a:no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5" name="Rectangle 11"/>
            <p:cNvSpPr>
              <a:spLocks noChangeArrowheads="1"/>
            </p:cNvSpPr>
            <p:nvPr/>
          </p:nvSpPr>
          <p:spPr bwMode="auto">
            <a:xfrm>
              <a:off x="914400" y="841176"/>
              <a:ext cx="8382000" cy="74481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Who are the Ojibwe?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Story of the Ojibwe (Chippewa) People </a:t>
              </a: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Ojibwe people refer to themselves as the “Anishinaabeg”, meaning true or original people. Others call them “Ojibwe” or “Chippewa”, which means “puckered up” </a:t>
              </a:r>
              <a:r>
                <a:rPr lang="en-US" sz="1800" dirty="0" smtClean="0">
                  <a:latin typeface="Times New Roman" pitchFamily="18" charset="0"/>
                  <a:ea typeface="Calibri" pitchFamily="34" charset="0"/>
                  <a:cs typeface="Times New Roman" pitchFamily="18" charset="0"/>
                </a:rPr>
                <a:t>and</a:t>
              </a: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alludes to moccasins with a puckered seam traditionally worn by the Ojibwe people. The Ojibwe are the largest Indian tribe north of Mexico, and have settled over a wide area (Milwaukee Public</a:t>
              </a:r>
              <a:r>
                <a:rPr kumimoji="0" lang="en-US" sz="18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Museum 2010:online</a:t>
              </a: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They can be found in northern Wisconsin, Minnesota, North Dakota, and Ontario (Pulford1999:23). Although Ojibwe are spread out across a vast amount of land, they feel a constant connection to one another (Pulford</a:t>
              </a:r>
              <a:r>
                <a:rPr kumimoji="0" lang="en-US" sz="18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1999:</a:t>
              </a: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24). They believe strongly in the idea of unity, not only with other Ojibwe, but with the natural world (Ackley).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Sokaogon Ojibwe of Wisconsin</a:t>
              </a: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poster will focus on the Sokaogon Ojibwe people,</a:t>
              </a:r>
              <a:r>
                <a:rPr kumimoji="0" lang="en-US" sz="18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who live </a:t>
              </a: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on a reservation in Forest County, Wisconsin (Nesper 2011:151). The Sokaogon are also known as Lost Tribe</a:t>
              </a:r>
              <a:r>
                <a:rPr lang="en-US" sz="1800" dirty="0" smtClean="0">
                  <a:latin typeface="Times New Roman" pitchFamily="18" charset="0"/>
                  <a:ea typeface="Calibri" pitchFamily="34" charset="0"/>
                  <a:cs typeface="Times New Roman" pitchFamily="18" charset="0"/>
                </a:rPr>
                <a:t>, a name given to them</a:t>
              </a: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after part of the Treaty of 1854, which granted them legal rights to a 12 mile reservation, was lost in a shipwreck (GLITC:</a:t>
              </a:r>
              <a:r>
                <a:rPr lang="en-US" sz="1800" dirty="0" smtClean="0">
                  <a:latin typeface="Times New Roman" pitchFamily="18" charset="0"/>
                  <a:ea typeface="Calibri" pitchFamily="34" charset="0"/>
                  <a:cs typeface="Times New Roman" pitchFamily="18" charset="0"/>
                </a:rPr>
                <a:t> 2004</a:t>
              </a: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18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Because this part of the treaty was lost</a:t>
              </a: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Sokaogon did not officially have a reservation until 1939 (</a:t>
              </a:r>
              <a:r>
                <a:rPr lang="en-US" sz="1800" dirty="0" smtClean="0">
                  <a:latin typeface="Times New Roman" pitchFamily="18" charset="0"/>
                  <a:ea typeface="Calibri" pitchFamily="34" charset="0"/>
                  <a:cs typeface="Times New Roman" pitchFamily="18" charset="0"/>
                </a:rPr>
                <a:t>Nesper 2011:151</a:t>
              </a: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reservation where they currently live surrounds Rice Lake, appropriately named for the large amounts of wild rice growing in it. The lake plays an important part in Sokaogon history, culture, and community life.  According to their traditional history, the Sokaogon Ojibwe migrated to this location in search of “the food that grows on the water”—wild rice (</a:t>
              </a:r>
              <a:r>
                <a:rPr lang="en-US" sz="1800" dirty="0" smtClean="0">
                  <a:latin typeface="Times New Roman" pitchFamily="18" charset="0"/>
                  <a:ea typeface="Calibri" pitchFamily="34" charset="0"/>
                  <a:cs typeface="Times New Roman" pitchFamily="18" charset="0"/>
                </a:rPr>
                <a:t>Nesper 2011:153</a:t>
              </a: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Ojibwe use wild rice for ceremonial, economic, and subsistence purposes (Palmer 1995:23). Harvesting of the rice brings people together and helps to encourage important community connections.</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grpSp>
        <p:nvGrpSpPr>
          <p:cNvPr id="21" name="Group 20"/>
          <p:cNvGrpSpPr/>
          <p:nvPr/>
        </p:nvGrpSpPr>
        <p:grpSpPr>
          <a:xfrm>
            <a:off x="22479000" y="533400"/>
            <a:ext cx="9829800" cy="12801601"/>
            <a:chOff x="21107400" y="1081222"/>
            <a:chExt cx="11049000" cy="9555228"/>
          </a:xfrm>
        </p:grpSpPr>
        <p:sp>
          <p:nvSpPr>
            <p:cNvPr id="2" name="Rectangle 1"/>
            <p:cNvSpPr>
              <a:spLocks noChangeArrowheads="1"/>
            </p:cNvSpPr>
            <p:nvPr/>
          </p:nvSpPr>
          <p:spPr bwMode="auto">
            <a:xfrm>
              <a:off x="21336000" y="1475525"/>
              <a:ext cx="10591800" cy="88248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What Extent Should the Idea of the </a:t>
              </a:r>
              <a:r>
                <a:rPr kumimoji="0" lang="en-US" sz="22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Ecologically Noble Savage</a:t>
              </a:r>
              <a:r>
                <a:rPr kumimoji="0" lang="en-US" sz="22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be used to Promote Environmental Stewardship and Conservation?</a:t>
              </a: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a:t>
              </a:r>
              <a:r>
                <a:rPr kumimoji="0" lang="en-US"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Ecologically Noble Savage</a:t>
              </a:r>
              <a:r>
                <a:rPr kumimoji="0" lang="en-US"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a term used in anthropological discourse. It describes the stereotype that all indigenous people are concerned with the environment and that all indigenous cultures promote stewardship and sustainability (Redford </a:t>
              </a:r>
              <a:r>
                <a:rPr lang="en-US" sz="1600" dirty="0" smtClean="0">
                  <a:latin typeface="Times New Roman" pitchFamily="18" charset="0"/>
                  <a:ea typeface="Calibri" pitchFamily="34" charset="0"/>
                  <a:cs typeface="Times New Roman" pitchFamily="18" charset="0"/>
                </a:rPr>
                <a:t>1991:46</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There has been much debate in anthropology centered on the concept of the </a:t>
              </a:r>
              <a:r>
                <a:rPr kumimoji="0" lang="en-US"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ecologically noble savage</a:t>
              </a:r>
              <a:r>
                <a:rPr kumimoji="0" lang="en-US"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its role in achieving environmental goals. Scholars like Kent Redford argue that the idea of the </a:t>
              </a:r>
              <a:r>
                <a:rPr kumimoji="0" lang="en-US"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ecologically noble savage</a:t>
              </a:r>
              <a:r>
                <a:rPr kumimoji="0" lang="en-US"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romanticizes indigenous people, allowing us to hold them accountable for environmental issues and to avoid taking collective responsibility for complex environmental problems. Furthermore, Redford suggests that the stereotype of the </a:t>
              </a:r>
              <a:r>
                <a:rPr kumimoji="0" lang="en-US"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ecologically noble savage</a:t>
              </a:r>
              <a:r>
                <a:rPr kumimoji="0" lang="en-US"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incorrect. Indigenous people are a part of modern society and will often destroy the environment in order to improve their lives, just as we do (</a:t>
              </a:r>
              <a:r>
                <a:rPr lang="en-US" sz="1600" dirty="0" smtClean="0">
                  <a:latin typeface="Times New Roman" pitchFamily="18" charset="0"/>
                  <a:ea typeface="Calibri" pitchFamily="34" charset="0"/>
                  <a:cs typeface="Times New Roman" pitchFamily="18" charset="0"/>
                </a:rPr>
                <a:t>Redford 1991:48</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Others, like Mark Dowie, seem to claim that despite a few examples to the contrary, most indigenous cultures will encourage stewardship, and are </a:t>
              </a:r>
              <a:r>
                <a:rPr kumimoji="0" lang="en-US"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ecologically noble</a:t>
              </a:r>
              <a:r>
                <a:rPr kumimoji="0" lang="en-US"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He argues that indigenous people should be given the power to take the lead in conservation decision-making (</a:t>
              </a:r>
              <a:r>
                <a:rPr lang="en-US" sz="1600" dirty="0" smtClean="0">
                  <a:latin typeface="Times New Roman" pitchFamily="18" charset="0"/>
                  <a:ea typeface="Calibri" pitchFamily="34" charset="0"/>
                  <a:cs typeface="Times New Roman" pitchFamily="18" charset="0"/>
                </a:rPr>
                <a:t>Dowie 2009:247</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It seems that both views</a:t>
              </a:r>
              <a:r>
                <a:rPr kumimoji="0" lang="en-US"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seeing indigenous as </a:t>
              </a:r>
              <a:r>
                <a:rPr kumimoji="0" lang="en-US"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ecologically noble</a:t>
              </a:r>
              <a:r>
                <a:rPr kumimoji="0" lang="en-US"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seeing indigenous as actors in modern society</a:t>
              </a:r>
              <a:r>
                <a:rPr kumimoji="0" lang="en-US"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are valuable in promoting environmental stewardship and conservation.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story of the Sokaogon Ojibwe is an example where indigenous people are both </a:t>
              </a:r>
              <a:r>
                <a:rPr kumimoji="0" lang="en-US"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ecologically noble</a:t>
              </a:r>
              <a:r>
                <a:rPr kumimoji="0" lang="en-US"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benefit from modern society. The Ojibwe show us that both ecological indigenous culture and modern development are important aspects of environmental solutions. They help to illustrate a combination of </a:t>
              </a:r>
              <a:r>
                <a:rPr kumimoji="0" lang="en-US"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ecological nobility</a:t>
              </a:r>
              <a:r>
                <a:rPr kumimoji="0" lang="en-US"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modern development, and cooperative alliances among different members of society that can create successful environmental action.</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some ways, the Ojibwe people are an embodiment of the </a:t>
              </a:r>
              <a:r>
                <a:rPr kumimoji="0" lang="en-US"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ecologically noble savage</a:t>
              </a:r>
              <a:r>
                <a:rPr kumimoji="0" lang="en-US"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ideal. Their culture encourages harmony with nature and their practices require excellent environmental quality. To illustrate, the Ojibwe feel </a:t>
              </a:r>
              <a:r>
                <a:rPr kumimoji="0" lang="en-US"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r>
                <a:rPr kumimoji="0" lang="en-US"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strong spiritual tie between everything on the land and the people</a:t>
              </a:r>
              <a:r>
                <a:rPr kumimoji="0" lang="en-US"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(Ackley). In particular, they feel connected to wild rice, which plays a role in their rituals, and encourages a sense of community. Because wild rice is so sensitive to changing environmental conditions and negative environmental impacts, and because it is such an important part of their culture, the Ojibwe feel that they must protect it (</a:t>
              </a:r>
              <a:r>
                <a:rPr lang="en-US" sz="1600" dirty="0" smtClean="0">
                  <a:latin typeface="Times New Roman" pitchFamily="18" charset="0"/>
                  <a:ea typeface="Calibri" pitchFamily="34" charset="0"/>
                  <a:cs typeface="Times New Roman" pitchFamily="18" charset="0"/>
                </a:rPr>
                <a:t>P</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almer1995:23).</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Although Ojibwe culture encourages the protection of rice and its habitat, this does not mean that indigenous Ojibwe are the only people who should be responsible for rice conservation or that modern institutions should not play a role in protection. In fact, in the Ojibwe</a:t>
              </a:r>
              <a:r>
                <a:rPr kumimoji="0" lang="en-US"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case, adoption of modern developments and alliance with other environmental interest groups helped to make conservation initiatives a success. The Ojibwe</a:t>
              </a:r>
              <a:r>
                <a:rPr kumimoji="0" lang="en-US"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revenue from newly developed casinos and gaming enterprises allowed them to hire lawyers to defend their environmental position and to buy land from extractive industries, eventually ending the environmental threat to Wolf River and Rice Lake. The Ojibwe worked closely with other indigenous groups, environmental organizations, tourist groups, sportsmen</a:t>
              </a:r>
              <a:r>
                <a:rPr kumimoji="0" lang="en-US"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clubs, and the United States Government, developing a broad and advanced network to achieve their conservation goals (Palmer</a:t>
              </a:r>
              <a:r>
                <a:rPr kumimoji="0" lang="en-US" sz="16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1995:23). </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They held ecologically noble intentions, but used the advantages of modern society to help them achieve these objectives.  The Ojibwe successfully embraced the idea of the </a:t>
              </a:r>
              <a:r>
                <a:rPr kumimoji="0" lang="en-US"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ecologically noble savage</a:t>
              </a:r>
              <a:r>
                <a:rPr kumimoji="0" lang="en-US"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while acting within a modern context to work toward environmental solutions. </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Although this approach worked for the Ojibwe, it may not work in other situations. As Redford suggests, some groups may not be </a:t>
              </a:r>
              <a:r>
                <a:rPr kumimoji="0" lang="en-US"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ecologically noble</a:t>
              </a:r>
              <a:r>
                <a:rPr kumimoji="0" lang="en-US"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should not be trusted with conservation decision-making (Redford</a:t>
              </a:r>
              <a:r>
                <a:rPr kumimoji="0" lang="en-US" sz="16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1991:48)</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 other cases, working with modern actors may not be possible or could lead to negative outcomes. It seems that each problem involving indigenous people and the environment is unique, requiring a different solution. We cannot rely entirely on the good environmental intentions of the indigenous or the assets of modern society to save the day in all situations. Instead, we must carefully examine environmental problems on a case by case basis to come up with helpful combinations of both indigenous and modern influences that will create effective and truly sustainable solutions.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Rectangle 15"/>
            <p:cNvSpPr/>
            <p:nvPr/>
          </p:nvSpPr>
          <p:spPr>
            <a:xfrm>
              <a:off x="21107400" y="1081222"/>
              <a:ext cx="11049000" cy="9555228"/>
            </a:xfrm>
            <a:prstGeom prst="rect">
              <a:avLst/>
            </a:prstGeom>
            <a:noFill/>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26" name="Rectangle 2"/>
          <p:cNvSpPr>
            <a:spLocks noChangeArrowheads="1"/>
          </p:cNvSpPr>
          <p:nvPr/>
        </p:nvSpPr>
        <p:spPr bwMode="auto">
          <a:xfrm>
            <a:off x="10591800" y="10758101"/>
            <a:ext cx="11353800" cy="78175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Indigenous Networks and Connections: Strategic Alliances to Stop Exxon</a:t>
            </a:r>
            <a:endParaRPr lang="en-US" sz="3200"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Alliances between Native Americans, government agencies, non-governmental organizations, and other members of society became instrumental in challenging the mine proposed by Exxon. The groups formed helped to raise awareness about the issue, take legal action and gather important support. Below is a list of organizations that played a role in opposing and preventing mining: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Nii Win Intertribal Council</a:t>
            </a: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This</a:t>
            </a:r>
            <a:r>
              <a:rPr kumimoji="0" lang="en-US" sz="18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is a</a:t>
            </a: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group of four tribes</a:t>
            </a:r>
            <a:r>
              <a:rPr kumimoji="0" lang="en-US" sz="1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Sokaogon , Menominee, Potawatomi, and Mohican</a:t>
            </a:r>
            <a:r>
              <a:rPr kumimoji="0" lang="en-US" sz="1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that used money generated by casinos to challenge the proposed mine.</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Wolf Watershed Educational Project</a:t>
            </a: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This organization was responsible for bringing Native Americans around the state of Wisconsin to make public speeches against the mine.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Environmental Protection Agency (EPA)-</a:t>
            </a: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EPA granted the Sokaogon Ojibwe the right to monitor and regulate water quality on their reservation, allowing the Ojibwe to stop industries from contributing large amounts of water pollution to the Wolf River.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Town of Nashville-</a:t>
            </a: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Members of the town of Nashville, who would also live near the proposed mine, joined with the Ojibwe. Together, they opposed the mine and to searched for new economic opportunities to replace the jobs that would have been created by the mining industry.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Northwood Niijii Enterprise Community-</a:t>
            </a: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This is an alliance between the Menominee Nation, the Lac du Flambeau Tribe, the Sokaogon Ojibwe and members of the towns surrounding their reservations. This group also looked for new economic opportunities to replace mining and to strengthen and stabilize fiscal conditions in the community.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defTabSz="914400" eaLnBrk="0" fontAlgn="base" hangingPunct="0">
              <a:spcBef>
                <a:spcPct val="0"/>
              </a:spcBef>
              <a:spcAft>
                <a:spcPct val="0"/>
              </a:spcAft>
            </a:pPr>
            <a:r>
              <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Watershed Alliance to End Environmental Racism (WATER)-</a:t>
            </a: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alliance came as a result of Ojibwe opposition to Exxon and helped to promote Native American environmental and political rights. </a:t>
            </a:r>
          </a:p>
          <a:p>
            <a:pPr defTabSz="914400" eaLnBrk="0" fontAlgn="base" hangingPunct="0">
              <a:spcBef>
                <a:spcPct val="0"/>
              </a:spcBef>
              <a:spcAft>
                <a:spcPct val="0"/>
              </a:spcAft>
            </a:pPr>
            <a:endParaRPr lang="en-US" sz="1800" dirty="0" smtClean="0">
              <a:latin typeface="Times New Roman" pitchFamily="18" charset="0"/>
              <a:ea typeface="Calibri" pitchFamily="34" charset="0"/>
              <a:cs typeface="Times New Roman" pitchFamily="18" charset="0"/>
            </a:endParaRPr>
          </a:p>
          <a:p>
            <a:pPr defTabSz="914400" eaLnBrk="0" fontAlgn="base" hangingPunct="0">
              <a:spcBef>
                <a:spcPct val="0"/>
              </a:spcBef>
              <a:spcAft>
                <a:spcPct val="0"/>
              </a:spcAft>
            </a:pPr>
            <a:r>
              <a:rPr lang="en-US" sz="1800" dirty="0" smtClean="0">
                <a:latin typeface="Times New Roman" pitchFamily="18" charset="0"/>
                <a:ea typeface="Calibri" pitchFamily="34" charset="0"/>
                <a:cs typeface="Times New Roman" pitchFamily="18" charset="0"/>
              </a:rPr>
              <a:t>Information from this section summarized from </a:t>
            </a:r>
            <a:r>
              <a:rPr lang="en-US" sz="1800" i="1" dirty="0" smtClean="0">
                <a:latin typeface="Times New Roman" pitchFamily="18" charset="0"/>
                <a:ea typeface="Calibri" pitchFamily="34" charset="0"/>
                <a:cs typeface="Times New Roman" pitchFamily="18" charset="0"/>
              </a:rPr>
              <a:t>Native Resistance to Multinational Mining Corporations in Wisconsin,</a:t>
            </a:r>
            <a:r>
              <a:rPr lang="en-US" sz="1800" dirty="0" smtClean="0">
                <a:latin typeface="Times New Roman" pitchFamily="18" charset="0"/>
                <a:ea typeface="Calibri" pitchFamily="34" charset="0"/>
                <a:cs typeface="Times New Roman" pitchFamily="18" charset="0"/>
              </a:rPr>
              <a:t>    by Al Gedicks- (Gedicks 2001:online)</a:t>
            </a:r>
          </a:p>
        </p:txBody>
      </p:sp>
      <p:sp>
        <p:nvSpPr>
          <p:cNvPr id="28" name="Rectangle 27"/>
          <p:cNvSpPr/>
          <p:nvPr/>
        </p:nvSpPr>
        <p:spPr>
          <a:xfrm>
            <a:off x="10439400" y="10744200"/>
            <a:ext cx="11734800" cy="7772400"/>
          </a:xfrm>
          <a:prstGeom prst="rect">
            <a:avLst/>
          </a:prstGeom>
          <a:noFill/>
          <a:ln>
            <a:solidFill>
              <a:schemeClr val="accent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3"/>
          <p:cNvSpPr>
            <a:spLocks noChangeArrowheads="1"/>
          </p:cNvSpPr>
          <p:nvPr/>
        </p:nvSpPr>
        <p:spPr bwMode="auto">
          <a:xfrm>
            <a:off x="10439400" y="18897600"/>
            <a:ext cx="11658600" cy="22775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 Unexpected Alliance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From the early 1960</a:t>
            </a:r>
            <a:r>
              <a:rPr kumimoji="0" lang="en-US" sz="1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sport fishermen and Sokaogon Ojibwe have been in conflict. After Ojibwe successfully contested court orders to restrict tribal commercial fishing rights (granted in an earlier treaty), sport fishermen responded angrily. They threatened Ojibwe who tried to fish with, </a:t>
            </a:r>
            <a:r>
              <a:rPr kumimoji="0" lang="en-US" sz="1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logs and rocks blocking their access to boat ramps, nails placed to puncture truck and trailer tires, sand poured in gas tanks, attempted boat swampings, and rifle shots</a:t>
            </a:r>
            <a:r>
              <a:rPr kumimoji="0" lang="en-US" sz="1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(Loew and Thannum 2011:63). However, in the 1990</a:t>
            </a:r>
            <a:r>
              <a:rPr kumimoji="0" lang="en-US" sz="1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in response to the proposed mine, sport fishermen joined with the Ojibwe, </a:t>
            </a:r>
            <a:r>
              <a:rPr kumimoji="0" lang="en-US" sz="1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realizing that if</a:t>
            </a:r>
            <a:r>
              <a:rPr kumimoji="0" lang="en-US" sz="1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mines were allowed to contaminate rivers</a:t>
            </a:r>
            <a:r>
              <a:rPr kumimoji="0" lang="en-US" sz="1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there might be nothing left to argue about </a:t>
            </a:r>
            <a:r>
              <a:rPr kumimoji="0" lang="en-US" sz="1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(Gedicks </a:t>
            </a:r>
            <a:r>
              <a:rPr lang="en-US" sz="1800" dirty="0" smtClean="0">
                <a:latin typeface="Times New Roman" pitchFamily="18" charset="0"/>
                <a:ea typeface="Calibri" pitchFamily="34" charset="0"/>
                <a:cs typeface="Times New Roman" pitchFamily="18" charset="0"/>
              </a:rPr>
              <a:t>2001:online</a:t>
            </a:r>
            <a:r>
              <a:rPr kumimoji="0" lang="en-US"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Rectangle 29"/>
          <p:cNvSpPr/>
          <p:nvPr/>
        </p:nvSpPr>
        <p:spPr>
          <a:xfrm>
            <a:off x="10439400" y="18745200"/>
            <a:ext cx="11734800" cy="2514600"/>
          </a:xfrm>
          <a:prstGeom prst="rect">
            <a:avLst/>
          </a:prstGeom>
          <a:noFill/>
          <a:effectLst>
            <a:outerShdw blurRad="50800" dist="50800" dir="5400000" algn="ctr" rotWithShape="0">
              <a:schemeClr val="accent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2209800" y="11506200"/>
            <a:ext cx="5181600" cy="523220"/>
          </a:xfrm>
          <a:prstGeom prst="rect">
            <a:avLst/>
          </a:prstGeom>
          <a:noFill/>
        </p:spPr>
        <p:txBody>
          <a:bodyPr wrap="square" rtlCol="0">
            <a:spAutoFit/>
          </a:bodyPr>
          <a:lstStyle/>
          <a:p>
            <a:pPr algn="ctr"/>
            <a:r>
              <a:rPr lang="en-US" sz="1400" dirty="0" smtClean="0">
                <a:solidFill>
                  <a:schemeClr val="tx2">
                    <a:lumMod val="50000"/>
                  </a:schemeClr>
                </a:solidFill>
                <a:latin typeface="Times New Roman" pitchFamily="18" charset="0"/>
                <a:cs typeface="Times New Roman" pitchFamily="18" charset="0"/>
              </a:rPr>
              <a:t>Ojibwe Man Harvesting Rice; (From the website “Manoomin: Ojibwe Wild Rice”</a:t>
            </a:r>
          </a:p>
        </p:txBody>
      </p:sp>
      <p:sp>
        <p:nvSpPr>
          <p:cNvPr id="33" name="TextBox 32"/>
          <p:cNvSpPr txBox="1"/>
          <p:nvPr/>
        </p:nvSpPr>
        <p:spPr>
          <a:xfrm>
            <a:off x="24079200" y="16764000"/>
            <a:ext cx="5867400" cy="307777"/>
          </a:xfrm>
          <a:prstGeom prst="rect">
            <a:avLst/>
          </a:prstGeom>
          <a:noFill/>
        </p:spPr>
        <p:txBody>
          <a:bodyPr wrap="square" rtlCol="0">
            <a:spAutoFit/>
          </a:bodyPr>
          <a:lstStyle/>
          <a:p>
            <a:pPr algn="ctr"/>
            <a:r>
              <a:rPr lang="en-US" sz="1400" dirty="0" smtClean="0">
                <a:solidFill>
                  <a:schemeClr val="tx2">
                    <a:lumMod val="50000"/>
                  </a:schemeClr>
                </a:solidFill>
                <a:latin typeface="Times New Roman" pitchFamily="18" charset="0"/>
                <a:cs typeface="Times New Roman" pitchFamily="18" charset="0"/>
              </a:rPr>
              <a:t>Rice Lake; (From the website “Discover Wisconsin”)</a:t>
            </a:r>
            <a:endParaRPr lang="en-US" sz="1400" dirty="0">
              <a:solidFill>
                <a:schemeClr val="tx2">
                  <a:lumMod val="50000"/>
                </a:schemeClr>
              </a:solidFill>
              <a:latin typeface="Times New Roman" pitchFamily="18" charset="0"/>
              <a:cs typeface="Times New Roman" pitchFamily="18" charset="0"/>
            </a:endParaRPr>
          </a:p>
        </p:txBody>
      </p:sp>
      <p:grpSp>
        <p:nvGrpSpPr>
          <p:cNvPr id="45" name="Group 44"/>
          <p:cNvGrpSpPr/>
          <p:nvPr/>
        </p:nvGrpSpPr>
        <p:grpSpPr>
          <a:xfrm>
            <a:off x="10134600" y="2743200"/>
            <a:ext cx="12039600" cy="7716798"/>
            <a:chOff x="10134600" y="2743200"/>
            <a:chExt cx="12039600" cy="7716798"/>
          </a:xfrm>
        </p:grpSpPr>
        <p:grpSp>
          <p:nvGrpSpPr>
            <p:cNvPr id="27" name="Group 26"/>
            <p:cNvGrpSpPr/>
            <p:nvPr/>
          </p:nvGrpSpPr>
          <p:grpSpPr>
            <a:xfrm>
              <a:off x="10134600" y="2743200"/>
              <a:ext cx="12039600" cy="7716798"/>
              <a:chOff x="10287000" y="2286000"/>
              <a:chExt cx="10591800" cy="7872693"/>
            </a:xfrm>
          </p:grpSpPr>
          <p:pic>
            <p:nvPicPr>
              <p:cNvPr id="14" name="il_fi" descr="http://www.idrc.ca/IMAGES/books/004/wayofdevelo_196_la_0.jpg"/>
              <p:cNvPicPr/>
              <p:nvPr/>
            </p:nvPicPr>
            <p:blipFill>
              <a:blip r:embed="rId5" cstate="print"/>
              <a:srcRect/>
              <a:stretch>
                <a:fillRect/>
              </a:stretch>
            </p:blipFill>
            <p:spPr bwMode="auto">
              <a:xfrm>
                <a:off x="10287000" y="2286000"/>
                <a:ext cx="10591800" cy="7696200"/>
              </a:xfrm>
              <a:prstGeom prst="rect">
                <a:avLst/>
              </a:prstGeom>
              <a:noFill/>
              <a:ln w="9525">
                <a:noFill/>
                <a:miter lim="800000"/>
                <a:headEnd/>
                <a:tailEnd/>
              </a:ln>
            </p:spPr>
          </p:pic>
          <p:sp>
            <p:nvSpPr>
              <p:cNvPr id="22" name="Oval 21"/>
              <p:cNvSpPr/>
              <p:nvPr/>
            </p:nvSpPr>
            <p:spPr>
              <a:xfrm>
                <a:off x="17678400" y="2667000"/>
                <a:ext cx="2743200" cy="2667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p:cNvCxnSpPr/>
              <p:nvPr/>
            </p:nvCxnSpPr>
            <p:spPr>
              <a:xfrm rot="10800000" flipV="1">
                <a:off x="15392400" y="4343400"/>
                <a:ext cx="2286000" cy="990600"/>
              </a:xfrm>
              <a:prstGeom prst="straightConnector1">
                <a:avLst/>
              </a:prstGeom>
              <a:ln w="158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1506200" y="9593503"/>
                <a:ext cx="8077200" cy="565190"/>
              </a:xfrm>
              <a:prstGeom prst="rect">
                <a:avLst/>
              </a:prstGeom>
              <a:noFill/>
            </p:spPr>
            <p:txBody>
              <a:bodyPr wrap="square" rtlCol="0">
                <a:spAutoFit/>
              </a:bodyPr>
              <a:lstStyle/>
              <a:p>
                <a:pPr algn="ctr">
                  <a:buFont typeface="Arial" charset="0"/>
                  <a:buChar char="•"/>
                </a:pPr>
                <a:r>
                  <a:rPr lang="en-US" sz="1600" dirty="0" smtClean="0">
                    <a:latin typeface="Times New Roman" pitchFamily="18" charset="0"/>
                    <a:cs typeface="Times New Roman" pitchFamily="18" charset="0"/>
                  </a:rPr>
                  <a:t>Sokaogon Ojibwe reservation land and the proposed mine location are circled in red.</a:t>
                </a:r>
              </a:p>
              <a:p>
                <a:pPr algn="ctr"/>
                <a:r>
                  <a:rPr lang="en-US" sz="1400" dirty="0" smtClean="0">
                    <a:latin typeface="Times New Roman" pitchFamily="18" charset="0"/>
                    <a:cs typeface="Times New Roman" pitchFamily="18" charset="0"/>
                  </a:rPr>
                  <a:t>(From the website “The International Development Research Center”)</a:t>
                </a:r>
                <a:endParaRPr lang="en-US" sz="1400" dirty="0">
                  <a:latin typeface="Times New Roman" pitchFamily="18" charset="0"/>
                  <a:cs typeface="Times New Roman" pitchFamily="18" charset="0"/>
                </a:endParaRPr>
              </a:p>
            </p:txBody>
          </p:sp>
        </p:grpSp>
        <p:cxnSp>
          <p:nvCxnSpPr>
            <p:cNvPr id="34" name="Straight Connector 33"/>
            <p:cNvCxnSpPr/>
            <p:nvPr/>
          </p:nvCxnSpPr>
          <p:spPr>
            <a:xfrm rot="5400000">
              <a:off x="18326100" y="6515100"/>
              <a:ext cx="7543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050" name="Rectangle 2"/>
          <p:cNvSpPr>
            <a:spLocks noChangeArrowheads="1"/>
          </p:cNvSpPr>
          <p:nvPr/>
        </p:nvSpPr>
        <p:spPr bwMode="auto">
          <a:xfrm>
            <a:off x="22860000" y="17083474"/>
            <a:ext cx="906780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Reference Cited</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Ackley, Fred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Sokaogon (Mole Lake) Ojibwe, Wisconsin. Electronic document, http://www.ojibwe.org/home/pdf/Ackley_Sokaogan_Econ.pdf,  accessed April 27, 2011.</a:t>
            </a:r>
            <a:endParaRPr lang="en-US" sz="1000" dirty="0" smtClean="0">
              <a:latin typeface="Arial" pitchFamily="34" charset="0"/>
              <a:cs typeface="Arial" pitchFamily="34" charset="0"/>
            </a:endParaRPr>
          </a:p>
          <a:p>
            <a:pPr marL="0" marR="0" lvl="0" indent="-457200" algn="l" defTabSz="9144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Discover Mediaworks</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2011			Discover Wisconsin. Electronic image, http://www.discoverwisconsin.com/Destination.aspx?sdid=1959, accessed May 1, 2011.</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Dowie, Mark</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2009			Conservation Refugees. Cambridge: MIT Press.</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Garland, Sandy</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2004			The International Development Research Center. Electronic image, http://www.idrc.ca/IMAGES/books/004/wayofdevelo_196_la_0.jpg, accessed May 1, 2011.</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Gedicks, Al</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2001			Native Resistance to Multinational Mining Corporations in Wisconsin. Electronic document, </a:t>
            </a:r>
          </a:p>
          <a:p>
            <a:pPr marL="0" marR="0" lvl="0" indent="-457200" algn="l" defTabSz="91440" rtl="0" eaLnBrk="0" fontAlgn="base" latinLnBrk="0" hangingPunct="0">
              <a:lnSpc>
                <a:spcPct val="100000"/>
              </a:lnSpc>
              <a:spcBef>
                <a:spcPct val="0"/>
              </a:spcBef>
              <a:spcAft>
                <a:spcPct val="0"/>
              </a:spcAft>
              <a:buClrTx/>
              <a:buSzTx/>
              <a:buFontTx/>
              <a:buNone/>
              <a:tabLst/>
            </a:pPr>
            <a:r>
              <a:rPr lang="en-US" sz="1000" dirty="0" smtClean="0">
                <a:latin typeface="Times New Roman" pitchFamily="18" charset="0"/>
                <a:ea typeface="Calibri" pitchFamily="34" charset="0"/>
                <a:cs typeface="Times New Roman" pitchFamily="18" charset="0"/>
              </a:rPr>
              <a:t>							</a:t>
            </a: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http://www.culturalsurvival.org/ourpublications/csq/article/native-resistance-	multinational-mining-corporations-Wisconsin, accessed January 22, 2011.</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Gedicks, Al</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1993			The New Resource Wars: Native and Environmental Struggles Against Multinational Corporations. Boston: South End Press.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(GLITC) Great Lakes Inter-Tribal Council</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2004			Sokaogon Chippewa Community. Electronic document, http://www.glitc.org/pages/scml.html, accessed May 1, 2011.</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lvl="0" indent="-457200" defTabSz="91440" eaLnBrk="0" fontAlgn="base" hangingPunct="0">
              <a:spcBef>
                <a:spcPct val="0"/>
              </a:spcBef>
              <a:spcAft>
                <a:spcPct val="0"/>
              </a:spcAft>
            </a:pPr>
            <a:r>
              <a:rPr lang="en-US" sz="1000" dirty="0" smtClean="0">
                <a:latin typeface="Times New Roman" pitchFamily="18" charset="0"/>
                <a:ea typeface="Calibri" pitchFamily="34" charset="0"/>
                <a:cs typeface="Times New Roman" pitchFamily="18" charset="0"/>
              </a:rPr>
              <a:t>Great Lakes Indian, Fish, and Wildlife Commission</a:t>
            </a:r>
            <a:endParaRPr lang="en-US" sz="1000" dirty="0" smtClean="0">
              <a:latin typeface="Arial" pitchFamily="34" charset="0"/>
              <a:cs typeface="Arial" pitchFamily="34" charset="0"/>
            </a:endParaRPr>
          </a:p>
          <a:p>
            <a:pPr lvl="0" indent="-457200" defTabSz="91440" eaLnBrk="0" fontAlgn="base" hangingPunct="0">
              <a:spcBef>
                <a:spcPct val="0"/>
              </a:spcBef>
              <a:spcAft>
                <a:spcPct val="0"/>
              </a:spcAft>
            </a:pPr>
            <a:r>
              <a:rPr lang="en-US" sz="1000" dirty="0" smtClean="0">
                <a:latin typeface="Times New Roman" pitchFamily="18" charset="0"/>
                <a:ea typeface="Calibri" pitchFamily="34" charset="0"/>
                <a:cs typeface="Times New Roman" pitchFamily="18" charset="0"/>
              </a:rPr>
              <a:t>		2011			Manoomin: Ojibwe Wild Rice. Electronic image,</a:t>
            </a:r>
            <a:r>
              <a:rPr lang="en-US" sz="1000" dirty="0" smtClean="0">
                <a:latin typeface="Calibri" pitchFamily="34" charset="0"/>
                <a:ea typeface="Calibri" pitchFamily="34" charset="0"/>
                <a:cs typeface="Times New Roman" pitchFamily="18" charset="0"/>
              </a:rPr>
              <a:t> </a:t>
            </a:r>
            <a:r>
              <a:rPr lang="en-US" sz="1000" dirty="0" smtClean="0">
                <a:latin typeface="Times New Roman" pitchFamily="18" charset="0"/>
                <a:ea typeface="Calibri" pitchFamily="34" charset="0"/>
                <a:cs typeface="Times New Roman" pitchFamily="18" charset="0"/>
              </a:rPr>
              <a:t>http://manoomin.com/Recipes.html, accessed May 1, 2011.</a:t>
            </a:r>
            <a:endParaRPr lang="en-US" sz="1000" dirty="0" smtClean="0">
              <a:latin typeface="Arial" pitchFamily="34" charset="0"/>
              <a:cs typeface="Arial" pitchFamily="34" charset="0"/>
            </a:endParaRPr>
          </a:p>
          <a:p>
            <a:pPr marL="0" marR="0" lvl="0" indent="-457200" algn="l" defTabSz="9144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Loew, Patty and James Thannum</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2011			After the Storm: Ojibwe Treaty Rights Twenty-Five Years after the Voigt Decision. American Indian Quarterly 35(2):161-184.</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Milwaukee Public Museum</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2010			Indian Country: Ojibwe History. Electronic document, http://www.mpm.edu/wirp/icw-151.html, accessed April 27, 2011.</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Nesper, Larry</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2011			Law and Ojibwe Indian </a:t>
            </a:r>
            <a:r>
              <a:rPr kumimoji="0" lang="en-US" sz="1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Traditional Cultural Property</a:t>
            </a:r>
            <a:r>
              <a:rPr kumimoji="0" lang="en-US" sz="1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 the Organized Resistance to the Crandon Mine in Wisconsin. Law and Social Inquiry 36(1): 151-169.</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Palmer, Rose</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1995			Exxon vs. Wisconsin</a:t>
            </a:r>
            <a:r>
              <a:rPr kumimoji="0" lang="en-US" sz="1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Chippewa. Earth Island Journal 11(1):23.</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Pulford, Mary</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1999			Culture Maintenance: An Ojibwe Case Study. Teaching Anthropology: SACC Notes 6(1): 23-32.</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Redford, Kent</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1991			The Ecologically Noble Savage. Cultural Survival Quarterly 15(1):46-48.</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35" name="Rectangle 34"/>
          <p:cNvSpPr/>
          <p:nvPr/>
        </p:nvSpPr>
        <p:spPr>
          <a:xfrm>
            <a:off x="22860000" y="17145000"/>
            <a:ext cx="9144000" cy="464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948</TotalTime>
  <Words>2058</Words>
  <Application>Microsoft Office PowerPoint</Application>
  <PresentationFormat>Custom</PresentationFormat>
  <Paragraphs>88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Alyssa</dc:creator>
  <cp:lastModifiedBy>Alyssa</cp:lastModifiedBy>
  <cp:revision>86</cp:revision>
  <dcterms:created xsi:type="dcterms:W3CDTF">2011-04-28T01:21:27Z</dcterms:created>
  <dcterms:modified xsi:type="dcterms:W3CDTF">2011-05-06T04:31:35Z</dcterms:modified>
</cp:coreProperties>
</file>