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Default Extension="gif" ContentType="image/gif"/>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8447"/>
    <a:srgbClr val="FFF3AA"/>
    <a:srgbClr val="C012FF"/>
    <a:srgbClr val="CFFF29"/>
    <a:srgbClr val="FFED3D"/>
    <a:srgbClr val="4EFF8A"/>
    <a:srgbClr val="FFD7F1"/>
    <a:srgbClr val="D5FFF6"/>
    <a:srgbClr val="F9CE4B"/>
    <a:srgbClr val="F7FF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p:restoredLeft sz="15620"/>
    <p:restoredTop sz="94660"/>
  </p:normalViewPr>
  <p:slideViewPr>
    <p:cSldViewPr>
      <p:cViewPr>
        <p:scale>
          <a:sx n="25" d="100"/>
          <a:sy n="25" d="100"/>
        </p:scale>
        <p:origin x="-2216" y="-152"/>
      </p:cViewPr>
      <p:guideLst>
        <p:guide orient="horz" pos="6912"/>
        <p:guide pos="10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2BA23-2CF9-FD4C-84EE-EA4533A10EDA}" type="datetimeFigureOut">
              <a:rPr lang="en-US" smtClean="0"/>
              <a:pPr/>
              <a:t>5/6/11</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6E8F2-1D65-7B44-8E3C-1E82332654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567510" rtl="0" eaLnBrk="1" latinLnBrk="0" hangingPunct="1">
      <a:defRPr sz="4100" kern="1200">
        <a:solidFill>
          <a:schemeClr val="tx1"/>
        </a:solidFill>
        <a:latin typeface="+mn-lt"/>
        <a:ea typeface="+mn-ea"/>
        <a:cs typeface="+mn-cs"/>
      </a:defRPr>
    </a:lvl1pPr>
    <a:lvl2pPr marL="1567510" algn="l" defTabSz="1567510" rtl="0" eaLnBrk="1" latinLnBrk="0" hangingPunct="1">
      <a:defRPr sz="4100" kern="1200">
        <a:solidFill>
          <a:schemeClr val="tx1"/>
        </a:solidFill>
        <a:latin typeface="+mn-lt"/>
        <a:ea typeface="+mn-ea"/>
        <a:cs typeface="+mn-cs"/>
      </a:defRPr>
    </a:lvl2pPr>
    <a:lvl3pPr marL="3135020" algn="l" defTabSz="1567510" rtl="0" eaLnBrk="1" latinLnBrk="0" hangingPunct="1">
      <a:defRPr sz="4100" kern="1200">
        <a:solidFill>
          <a:schemeClr val="tx1"/>
        </a:solidFill>
        <a:latin typeface="+mn-lt"/>
        <a:ea typeface="+mn-ea"/>
        <a:cs typeface="+mn-cs"/>
      </a:defRPr>
    </a:lvl3pPr>
    <a:lvl4pPr marL="4702531" algn="l" defTabSz="1567510" rtl="0" eaLnBrk="1" latinLnBrk="0" hangingPunct="1">
      <a:defRPr sz="4100" kern="1200">
        <a:solidFill>
          <a:schemeClr val="tx1"/>
        </a:solidFill>
        <a:latin typeface="+mn-lt"/>
        <a:ea typeface="+mn-ea"/>
        <a:cs typeface="+mn-cs"/>
      </a:defRPr>
    </a:lvl4pPr>
    <a:lvl5pPr marL="6270041" algn="l" defTabSz="1567510" rtl="0" eaLnBrk="1" latinLnBrk="0" hangingPunct="1">
      <a:defRPr sz="4100" kern="1200">
        <a:solidFill>
          <a:schemeClr val="tx1"/>
        </a:solidFill>
        <a:latin typeface="+mn-lt"/>
        <a:ea typeface="+mn-ea"/>
        <a:cs typeface="+mn-cs"/>
      </a:defRPr>
    </a:lvl5pPr>
    <a:lvl6pPr marL="7837551" algn="l" defTabSz="1567510" rtl="0" eaLnBrk="1" latinLnBrk="0" hangingPunct="1">
      <a:defRPr sz="4100" kern="1200">
        <a:solidFill>
          <a:schemeClr val="tx1"/>
        </a:solidFill>
        <a:latin typeface="+mn-lt"/>
        <a:ea typeface="+mn-ea"/>
        <a:cs typeface="+mn-cs"/>
      </a:defRPr>
    </a:lvl6pPr>
    <a:lvl7pPr marL="9405061" algn="l" defTabSz="1567510" rtl="0" eaLnBrk="1" latinLnBrk="0" hangingPunct="1">
      <a:defRPr sz="4100" kern="1200">
        <a:solidFill>
          <a:schemeClr val="tx1"/>
        </a:solidFill>
        <a:latin typeface="+mn-lt"/>
        <a:ea typeface="+mn-ea"/>
        <a:cs typeface="+mn-cs"/>
      </a:defRPr>
    </a:lvl7pPr>
    <a:lvl8pPr marL="10972571" algn="l" defTabSz="1567510" rtl="0" eaLnBrk="1" latinLnBrk="0" hangingPunct="1">
      <a:defRPr sz="4100" kern="1200">
        <a:solidFill>
          <a:schemeClr val="tx1"/>
        </a:solidFill>
        <a:latin typeface="+mn-lt"/>
        <a:ea typeface="+mn-ea"/>
        <a:cs typeface="+mn-cs"/>
      </a:defRPr>
    </a:lvl8pPr>
    <a:lvl9pPr marL="12540082" algn="l" defTabSz="1567510"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56E8F2-1D65-7B44-8E3C-1E82332654F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D25693-D34D-4067-98C7-998C1071DF39}" type="datetimeFigureOut">
              <a:rPr lang="en-US" smtClean="0"/>
              <a:pPr/>
              <a:t>5/6/11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25693-D34D-4067-98C7-998C1071DF39}" type="datetimeFigureOut">
              <a:rPr lang="en-US" smtClean="0"/>
              <a:pPr/>
              <a:t>5/6/11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25693-D34D-4067-98C7-998C1071DF39}" type="datetimeFigureOut">
              <a:rPr lang="en-US" smtClean="0"/>
              <a:pPr/>
              <a:t>5/6/11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25693-D34D-4067-98C7-998C1071DF39}" type="datetimeFigureOut">
              <a:rPr lang="en-US" smtClean="0"/>
              <a:pPr/>
              <a:t>5/6/11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25693-D34D-4067-98C7-998C1071DF39}" type="datetimeFigureOut">
              <a:rPr lang="en-US" smtClean="0"/>
              <a:pPr/>
              <a:t>5/6/11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D25693-D34D-4067-98C7-998C1071DF39}" type="datetimeFigureOut">
              <a:rPr lang="en-US" smtClean="0"/>
              <a:pPr/>
              <a:t>5/6/11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25693-D34D-4067-98C7-998C1071DF39}" type="datetimeFigureOut">
              <a:rPr lang="en-US" smtClean="0"/>
              <a:pPr/>
              <a:t>5/6/11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D25693-D34D-4067-98C7-998C1071DF39}" type="datetimeFigureOut">
              <a:rPr lang="en-US" smtClean="0"/>
              <a:pPr/>
              <a:t>5/6/11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25693-D34D-4067-98C7-998C1071DF39}" type="datetimeFigureOut">
              <a:rPr lang="en-US" smtClean="0"/>
              <a:pPr/>
              <a:t>5/6/11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1"/>
            <a:ext cx="184023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1"/>
            <a:ext cx="10829927"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25693-D34D-4067-98C7-998C1071DF39}" type="datetimeFigureOut">
              <a:rPr lang="en-US" smtClean="0"/>
              <a:pPr/>
              <a:t>5/6/11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25693-D34D-4067-98C7-998C1071DF39}" type="datetimeFigureOut">
              <a:rPr lang="en-US" smtClean="0"/>
              <a:pPr/>
              <a:t>5/6/11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E99A3-6928-45F5-B97E-89A41A2BA4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1"/>
            <a:ext cx="2962656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93D25693-D34D-4067-98C7-998C1071DF39}" type="datetimeFigureOut">
              <a:rPr lang="en-US" smtClean="0"/>
              <a:pPr/>
              <a:t>5/6/11</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005E99A3-6928-45F5-B97E-89A41A2BA4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itshwanelo.org.bw/" TargetMode="External"/><Relationship Id="rId4" Type="http://schemas.openxmlformats.org/officeDocument/2006/relationships/image" Target="../media/image1.jpeg"/><Relationship Id="rId5" Type="http://schemas.openxmlformats.org/officeDocument/2006/relationships/image" Target="../media/image2.jpeg"/><Relationship Id="rId6" Type="http://schemas.openxmlformats.org/officeDocument/2006/relationships/image" Target="../media/image3.gif"/><Relationship Id="rId7" Type="http://schemas.openxmlformats.org/officeDocument/2006/relationships/image" Target="../media/image4.jpeg"/><Relationship Id="rId8"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gradFill flip="none" rotWithShape="1">
          <a:gsLst>
            <a:gs pos="23000">
              <a:srgbClr val="F7FFB7"/>
            </a:gs>
            <a:gs pos="79000">
              <a:srgbClr val="F9CE4B"/>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62600" y="381000"/>
            <a:ext cx="21717000" cy="2362200"/>
          </a:xfrm>
        </p:spPr>
        <p:txBody>
          <a:bodyPr>
            <a:normAutofit fontScale="90000"/>
          </a:bodyPr>
          <a:lstStyle/>
          <a:p>
            <a:r>
              <a:rPr lang="en-US" sz="4000" b="1" u="sng" dirty="0" smtClean="0">
                <a:solidFill>
                  <a:srgbClr val="C012FF"/>
                </a:solidFill>
              </a:rPr>
              <a:t>THE ANIMALS OR THE BASARWA: WHY CAN’T BOTSWANA FIND A COMPROMISE?</a:t>
            </a:r>
            <a:r>
              <a:rPr lang="en-US" sz="3200" dirty="0" smtClean="0"/>
              <a:t/>
            </a:r>
            <a:br>
              <a:rPr lang="en-US" sz="3200" dirty="0" smtClean="0"/>
            </a:br>
            <a:r>
              <a:rPr lang="en-US" sz="2400" dirty="0" smtClean="0"/>
              <a:t>Kate White</a:t>
            </a:r>
            <a:br>
              <a:rPr lang="en-US" sz="2400" dirty="0" smtClean="0"/>
            </a:br>
            <a:r>
              <a:rPr lang="en-US" sz="2400" dirty="0" smtClean="0"/>
              <a:t>Gettysburg College</a:t>
            </a:r>
            <a:br>
              <a:rPr lang="en-US" sz="2400" dirty="0" smtClean="0"/>
            </a:br>
            <a:r>
              <a:rPr lang="en-US" sz="2400" dirty="0" smtClean="0"/>
              <a:t>ANTH 223-Indigenous Peoples,</a:t>
            </a:r>
            <a:r>
              <a:rPr lang="en-US" sz="2400" dirty="0" smtClean="0"/>
              <a:t> </a:t>
            </a:r>
            <a:br>
              <a:rPr lang="en-US" sz="2400" dirty="0" smtClean="0"/>
            </a:br>
            <a:r>
              <a:rPr lang="en-US" sz="2400" dirty="0" smtClean="0"/>
              <a:t>the </a:t>
            </a:r>
            <a:r>
              <a:rPr lang="en-US" sz="2400" dirty="0" smtClean="0"/>
              <a:t>Environment,</a:t>
            </a:r>
            <a:r>
              <a:rPr lang="en-US" sz="2400" dirty="0" smtClean="0"/>
              <a:t> </a:t>
            </a:r>
            <a:br>
              <a:rPr lang="en-US" sz="2400" dirty="0" smtClean="0"/>
            </a:br>
            <a:r>
              <a:rPr lang="en-US" sz="2400" dirty="0" smtClean="0"/>
              <a:t>and </a:t>
            </a:r>
            <a:r>
              <a:rPr lang="en-US" sz="2400" dirty="0" smtClean="0"/>
              <a:t>the Global Economy</a:t>
            </a:r>
            <a:r>
              <a:rPr lang="en-US" sz="3200" dirty="0" smtClean="0"/>
              <a:t/>
            </a:r>
            <a:br>
              <a:rPr lang="en-US" sz="3200" dirty="0" smtClean="0"/>
            </a:br>
            <a:r>
              <a:rPr lang="en-US" sz="3200" dirty="0" smtClean="0"/>
              <a:t/>
            </a:r>
            <a:br>
              <a:rPr lang="en-US" sz="3200" dirty="0" smtClean="0"/>
            </a:br>
            <a:endParaRPr lang="en-US" sz="3200" dirty="0"/>
          </a:p>
        </p:txBody>
      </p:sp>
      <p:sp>
        <p:nvSpPr>
          <p:cNvPr id="5" name="TextBox 4"/>
          <p:cNvSpPr txBox="1"/>
          <p:nvPr/>
        </p:nvSpPr>
        <p:spPr>
          <a:xfrm>
            <a:off x="10439400" y="2819400"/>
            <a:ext cx="13563600" cy="11658599"/>
          </a:xfrm>
          <a:prstGeom prst="rect">
            <a:avLst/>
          </a:prstGeom>
          <a:gradFill flip="none" rotWithShape="1">
            <a:gsLst>
              <a:gs pos="0">
                <a:srgbClr val="4EFF8A"/>
              </a:gs>
              <a:gs pos="100000">
                <a:srgbClr val="FFFFFF"/>
              </a:gs>
            </a:gsLst>
            <a:lin ang="0" scaled="1"/>
            <a:tileRect/>
          </a:gradFill>
        </p:spPr>
        <p:txBody>
          <a:bodyPr wrap="square" rtlCol="0">
            <a:spAutoFit/>
          </a:bodyPr>
          <a:lstStyle/>
          <a:p>
            <a:pPr algn="ctr"/>
            <a:r>
              <a:rPr lang="en-US" sz="2800" u="sng" dirty="0" smtClean="0"/>
              <a:t>The</a:t>
            </a:r>
            <a:r>
              <a:rPr lang="en-US" sz="2800" u="sng" dirty="0" smtClean="0"/>
              <a:t> </a:t>
            </a:r>
            <a:r>
              <a:rPr lang="en-US" sz="2800" u="sng" dirty="0" err="1" smtClean="0"/>
              <a:t>Basarwa</a:t>
            </a:r>
            <a:r>
              <a:rPr lang="en-US" sz="2800" u="sng" dirty="0" smtClean="0"/>
              <a:t> of Botswana</a:t>
            </a:r>
            <a:endParaRPr lang="en-US" sz="2800" u="sng" dirty="0" smtClean="0"/>
          </a:p>
          <a:p>
            <a:endParaRPr lang="en-US" sz="2400" dirty="0" smtClean="0"/>
          </a:p>
          <a:p>
            <a:r>
              <a:rPr lang="en-US" sz="1800" dirty="0" smtClean="0"/>
              <a:t>The </a:t>
            </a:r>
            <a:r>
              <a:rPr lang="en-US" sz="1800" dirty="0" err="1" smtClean="0"/>
              <a:t>Basarwa</a:t>
            </a:r>
            <a:r>
              <a:rPr lang="en-US" sz="1800" dirty="0" smtClean="0"/>
              <a:t> are an egalitarian society living across Southern, </a:t>
            </a:r>
            <a:r>
              <a:rPr lang="en-US" sz="1800" dirty="0" err="1" smtClean="0"/>
              <a:t>Kweneng</a:t>
            </a:r>
            <a:r>
              <a:rPr lang="en-US" sz="1800" dirty="0" smtClean="0"/>
              <a:t>, </a:t>
            </a:r>
            <a:r>
              <a:rPr lang="en-US" sz="1800" dirty="0" err="1" smtClean="0"/>
              <a:t>Kgatleng</a:t>
            </a:r>
            <a:r>
              <a:rPr lang="en-US" sz="1800" dirty="0" smtClean="0"/>
              <a:t>, </a:t>
            </a:r>
            <a:r>
              <a:rPr lang="en-US" sz="1800" dirty="0" err="1" smtClean="0"/>
              <a:t>Ghanzi</a:t>
            </a:r>
            <a:r>
              <a:rPr lang="en-US" sz="1800" dirty="0" smtClean="0"/>
              <a:t>, </a:t>
            </a:r>
            <a:r>
              <a:rPr lang="en-US" sz="1800" dirty="0" err="1" smtClean="0"/>
              <a:t>Kgalagadi</a:t>
            </a:r>
            <a:r>
              <a:rPr lang="en-US" sz="1800" dirty="0" smtClean="0"/>
              <a:t>, Central and North West Districts of Botswana (DITSHWANELO, 2010). Historically they lived a hunting and gathering lifestyle where they pursued plants, water sources and animals for food. They were nomadic, until in recent decades where they have been forced to live in the confines of the Kalahari Dessert Game Reserve. They lived a lifestyle where they harbored only what they needed for subsistence, and they never remained completely sedentary. In more recent times, some have wanted to begin agricultural lifestyles since they cannot traverse the land like they did before. This is a challenge to their cultural traditions. The </a:t>
            </a:r>
            <a:r>
              <a:rPr lang="en-US" sz="1800" dirty="0" err="1" smtClean="0"/>
              <a:t>Basarwa</a:t>
            </a:r>
            <a:r>
              <a:rPr lang="en-US" sz="1800" dirty="0" smtClean="0"/>
              <a:t> have been treated in as the lowest ethnic community, and historically have not been given full human rights. But independent Botswana has tried to implement equality measures, and provide the </a:t>
            </a:r>
            <a:r>
              <a:rPr lang="en-US" sz="1800" dirty="0" err="1" smtClean="0"/>
              <a:t>Basarwa</a:t>
            </a:r>
            <a:r>
              <a:rPr lang="en-US" sz="1800" dirty="0" smtClean="0"/>
              <a:t> with equal opportunities. Unfortunately the Tswana still reign as a dominant class, and they have gained much of the land in the redistribution. The </a:t>
            </a:r>
            <a:r>
              <a:rPr lang="en-US" sz="1800" dirty="0" err="1" smtClean="0"/>
              <a:t>Basarwa</a:t>
            </a:r>
            <a:r>
              <a:rPr lang="en-US" sz="1800" dirty="0" smtClean="0"/>
              <a:t> have been promised land to live on, but there has been little evidence of this, and now the </a:t>
            </a:r>
            <a:r>
              <a:rPr lang="en-US" sz="1800" dirty="0" err="1" smtClean="0"/>
              <a:t>Basarwa</a:t>
            </a:r>
            <a:r>
              <a:rPr lang="en-US" sz="1800" dirty="0" smtClean="0"/>
              <a:t> are even being kicked off the Kalahari Game Reserve. While the government has pushed the </a:t>
            </a:r>
            <a:r>
              <a:rPr lang="en-US" sz="1800" dirty="0" err="1" smtClean="0"/>
              <a:t>Basarwa</a:t>
            </a:r>
            <a:r>
              <a:rPr lang="en-US" sz="1800" dirty="0" smtClean="0"/>
              <a:t> to unify and work together to push for rights, the </a:t>
            </a:r>
            <a:r>
              <a:rPr lang="en-US" sz="1800" dirty="0" err="1" smtClean="0"/>
              <a:t>Basarwa</a:t>
            </a:r>
            <a:r>
              <a:rPr lang="en-US" sz="1800" dirty="0" smtClean="0"/>
              <a:t> find this difficult since they are traditionally an egalitarian society. Cultural Survival describes how it is difficult for the </a:t>
            </a:r>
            <a:r>
              <a:rPr lang="en-US" sz="1800" dirty="0" err="1" smtClean="0"/>
              <a:t>Basarwa</a:t>
            </a:r>
            <a:r>
              <a:rPr lang="en-US" sz="1800" dirty="0" smtClean="0"/>
              <a:t> to organize and choose leaders and headman, since this is a foreign concept to them. </a:t>
            </a:r>
          </a:p>
          <a:p>
            <a:r>
              <a:rPr lang="en-US" sz="1800" dirty="0" smtClean="0"/>
              <a:t>	The </a:t>
            </a:r>
            <a:r>
              <a:rPr lang="en-US" sz="1800" dirty="0" err="1" smtClean="0"/>
              <a:t>Basarwa</a:t>
            </a:r>
            <a:r>
              <a:rPr lang="en-US" sz="1800" dirty="0" smtClean="0"/>
              <a:t> were relocated off their ancestral land by the post-independence Botswana government to help bring ‘development’ to the indigenous people and ‘protect’ the wildlife. But underlying reasons for the forced relocation could have been, according to Mark </a:t>
            </a:r>
            <a:r>
              <a:rPr lang="en-US" sz="1800" dirty="0" err="1" smtClean="0"/>
              <a:t>Dowie</a:t>
            </a:r>
            <a:r>
              <a:rPr lang="en-US" sz="1800" dirty="0" smtClean="0"/>
              <a:t>, in pursuit of diamonds, “Diamonds were suspected because they generate 64 percent of the </a:t>
            </a:r>
            <a:r>
              <a:rPr lang="en-US" sz="1800" dirty="0" err="1" smtClean="0"/>
              <a:t>Botwana’s</a:t>
            </a:r>
            <a:r>
              <a:rPr lang="en-US" sz="1800" dirty="0" smtClean="0"/>
              <a:t> gross domestic product (GDP). They are the country’s largest export, generating 70 percent of Botswana’s foreign exchange and about 50 percent of government revue. </a:t>
            </a:r>
            <a:r>
              <a:rPr lang="en-US" sz="1800" dirty="0" err="1" smtClean="0"/>
              <a:t>Debswana</a:t>
            </a:r>
            <a:r>
              <a:rPr lang="en-US" sz="1800" dirty="0" smtClean="0"/>
              <a:t> Diamond Company (Pty) Ltd. is a partnership jointly owned by DeBeers and the government of Botswana. Many government ministers are also on the </a:t>
            </a:r>
            <a:r>
              <a:rPr lang="en-US" sz="1800" dirty="0" err="1" smtClean="0"/>
              <a:t>Bedswana</a:t>
            </a:r>
            <a:r>
              <a:rPr lang="en-US" sz="1800" dirty="0" smtClean="0"/>
              <a:t> board of directors. In 2001 </a:t>
            </a:r>
            <a:r>
              <a:rPr lang="en-US" sz="1800" dirty="0" err="1" smtClean="0"/>
              <a:t>Debswana</a:t>
            </a:r>
            <a:r>
              <a:rPr lang="en-US" sz="1800" dirty="0" smtClean="0"/>
              <a:t> sold $2.3 billion of diamonds (almost 30 percent of the world market). However, because diamonds are so widely associated with gunrunning, bloodshed, and genocide, the government may have chosen to publicize a more respectable motive for relocating the Bushmen – wildlife conservation,” (</a:t>
            </a:r>
            <a:r>
              <a:rPr lang="en-US" sz="1800" dirty="0" err="1" smtClean="0"/>
              <a:t>Dowie</a:t>
            </a:r>
            <a:r>
              <a:rPr lang="en-US" sz="1800" dirty="0" smtClean="0"/>
              <a:t> 2009, 141).</a:t>
            </a:r>
          </a:p>
          <a:p>
            <a:r>
              <a:rPr lang="en-US" sz="1800" dirty="0" smtClean="0"/>
              <a:t>“Ancestral DNA markers that turn up frequently among the San people suggest they are closely related to the ancestry of all humans. We may all be Bushmen. The Bushman’s homeland once ranged from what is now South Africa through Namibia and deep into Botswana and into Angola, Zambia, and Zimbabwe. Bushmen currently number about ninety thousand, and speak an assortment of dialects characterized by click consonants. Their language family is called !</a:t>
            </a:r>
            <a:r>
              <a:rPr lang="en-US" sz="1800" dirty="0" err="1" smtClean="0"/>
              <a:t>Ui</a:t>
            </a:r>
            <a:r>
              <a:rPr lang="en-US" sz="1800" dirty="0" smtClean="0"/>
              <a:t>. Archaeological data indicate that Bushmen once had a fairly advanced culture dating back over ten thousand years, when early ancestors from the Botswana region migrated to the </a:t>
            </a:r>
            <a:r>
              <a:rPr lang="en-US" sz="1800" dirty="0" err="1" smtClean="0"/>
              <a:t>Waterbery</a:t>
            </a:r>
            <a:r>
              <a:rPr lang="en-US" sz="1800" dirty="0" smtClean="0"/>
              <a:t> Massif. Rock paintings at </a:t>
            </a:r>
            <a:r>
              <a:rPr lang="en-US" sz="1800" dirty="0" err="1" smtClean="0"/>
              <a:t>Lapala</a:t>
            </a:r>
            <a:r>
              <a:rPr lang="en-US" sz="1800" dirty="0" smtClean="0"/>
              <a:t> and </a:t>
            </a:r>
            <a:r>
              <a:rPr lang="en-US" sz="1800" dirty="0" err="1" smtClean="0"/>
              <a:t>Goudriver</a:t>
            </a:r>
            <a:r>
              <a:rPr lang="en-US" sz="1800" dirty="0" smtClean="0"/>
              <a:t> record a life in close harmony with rhinoceros, elephants, and a variety of antelope species resembling the impala, kudu, and eland, all of which still remain in the Kalahari,” (Wells 2003, 54-56; </a:t>
            </a:r>
            <a:r>
              <a:rPr lang="en-US" sz="1800" dirty="0" err="1" smtClean="0"/>
              <a:t>Dowie</a:t>
            </a:r>
            <a:r>
              <a:rPr lang="en-US" sz="1800" dirty="0" smtClean="0"/>
              <a:t>, 144). In 1965, the </a:t>
            </a:r>
            <a:r>
              <a:rPr lang="en-US" sz="1800" dirty="0" err="1" smtClean="0"/>
              <a:t>Basarwa</a:t>
            </a:r>
            <a:r>
              <a:rPr lang="en-US" sz="1800" dirty="0" smtClean="0"/>
              <a:t> were forced to change their style of living because a fence was erected to divide Namibia and Botswana. This disrupted the migratory pattern of their nomadic lifestyle. Many </a:t>
            </a:r>
            <a:r>
              <a:rPr lang="en-US" sz="1800" dirty="0" err="1" smtClean="0"/>
              <a:t>Basarwa</a:t>
            </a:r>
            <a:r>
              <a:rPr lang="en-US" sz="1800" dirty="0" smtClean="0"/>
              <a:t> resorted to becoming more sedentary living in migrant villages. Instead of hunted and gathered food being their main subsistence they now depended on, “Domestic animals, sugar, garden produce, and porridge of ground maize they call “</a:t>
            </a:r>
            <a:r>
              <a:rPr lang="en-US" sz="1800" dirty="0" err="1" smtClean="0"/>
              <a:t>mealie</a:t>
            </a:r>
            <a:r>
              <a:rPr lang="en-US" sz="1800" dirty="0" smtClean="0"/>
              <a:t>-meal” became their major foods,” (Wells 2003, 54-56; </a:t>
            </a:r>
            <a:r>
              <a:rPr lang="en-US" sz="1800" dirty="0" err="1" smtClean="0"/>
              <a:t>Dowie</a:t>
            </a:r>
            <a:r>
              <a:rPr lang="en-US" sz="1800" dirty="0" smtClean="0"/>
              <a:t> 2009, 145). The population of </a:t>
            </a:r>
            <a:r>
              <a:rPr lang="en-US" sz="1800" dirty="0" err="1" smtClean="0"/>
              <a:t>Basarwa</a:t>
            </a:r>
            <a:r>
              <a:rPr lang="en-US" sz="1800" dirty="0" smtClean="0"/>
              <a:t> practicing traditional methods of living in a hunter-gatherer style has dramatically decreased. They travel across the allotted land ‘given’ to them in the Kalahari by the state in small groups in pursuit of water and food sources. They still construct their temporary houses, “made from branches tied together in a semicircle with grass tufts on top, blend into the bush. The men hunt with bows and arrows tipped with poison, the women gather,” (Wells 2003, 54-56; </a:t>
            </a:r>
            <a:r>
              <a:rPr lang="en-US" sz="1800" dirty="0" err="1" smtClean="0"/>
              <a:t>Dowie</a:t>
            </a:r>
            <a:r>
              <a:rPr lang="en-US" sz="1800" dirty="0" smtClean="0"/>
              <a:t> 2009, 146).</a:t>
            </a:r>
          </a:p>
          <a:p>
            <a:endParaRPr lang="en-US" sz="1800" dirty="0" smtClean="0"/>
          </a:p>
          <a:p>
            <a:endParaRPr lang="en-US" dirty="0"/>
          </a:p>
        </p:txBody>
      </p:sp>
      <p:sp>
        <p:nvSpPr>
          <p:cNvPr id="6" name="TextBox 5"/>
          <p:cNvSpPr txBox="1"/>
          <p:nvPr/>
        </p:nvSpPr>
        <p:spPr>
          <a:xfrm>
            <a:off x="609600" y="457200"/>
            <a:ext cx="7543800" cy="21328902"/>
          </a:xfrm>
          <a:prstGeom prst="rect">
            <a:avLst/>
          </a:prstGeom>
          <a:gradFill flip="none" rotWithShape="1">
            <a:gsLst>
              <a:gs pos="0">
                <a:srgbClr val="FFF3AA"/>
              </a:gs>
              <a:gs pos="84000">
                <a:srgbClr val="FFFFFF"/>
              </a:gs>
            </a:gsLst>
            <a:lin ang="0" scaled="1"/>
            <a:tileRect/>
          </a:gradFill>
        </p:spPr>
        <p:txBody>
          <a:bodyPr wrap="square" rtlCol="0">
            <a:spAutoFit/>
          </a:bodyPr>
          <a:lstStyle/>
          <a:p>
            <a:pPr algn="ctr"/>
            <a:r>
              <a:rPr lang="en-US" sz="2400" u="sng" dirty="0" smtClean="0"/>
              <a:t>THREATS TO THEIR LIVES!</a:t>
            </a:r>
            <a:r>
              <a:rPr lang="en-US" sz="2400" u="sng" dirty="0" smtClean="0"/>
              <a:t>!</a:t>
            </a:r>
          </a:p>
          <a:p>
            <a:pPr algn="ctr"/>
            <a:endParaRPr lang="en-US" sz="2400" u="sng" dirty="0" smtClean="0"/>
          </a:p>
          <a:p>
            <a:r>
              <a:rPr lang="en-US" sz="1800" dirty="0" smtClean="0"/>
              <a:t>In 1968, many </a:t>
            </a:r>
            <a:r>
              <a:rPr lang="en-US" sz="1800" dirty="0" err="1" smtClean="0"/>
              <a:t>Basarwa</a:t>
            </a:r>
            <a:r>
              <a:rPr lang="en-US" sz="1800" dirty="0" smtClean="0"/>
              <a:t> lost land in the Tribal Act. The dominating ethnic group, the Tswana gained much of the land redistributed by the government, but the </a:t>
            </a:r>
            <a:r>
              <a:rPr lang="en-US" sz="1800" dirty="0" err="1" smtClean="0"/>
              <a:t>Basarwa</a:t>
            </a:r>
            <a:r>
              <a:rPr lang="en-US" sz="1800" dirty="0" smtClean="0"/>
              <a:t> were given the CKGR (</a:t>
            </a:r>
            <a:r>
              <a:rPr lang="en-US" sz="1800" dirty="0" err="1" smtClean="0"/>
              <a:t>Marobela</a:t>
            </a:r>
            <a:r>
              <a:rPr lang="en-US" sz="1800" dirty="0" smtClean="0"/>
              <a:t> 2010). The, “Central Kalahari Game Reserve (CKGR) was originally set aside in 1961 by colonial authorities to protect Bushman life ways and culture. Approximately the size of Wales, CKGR is the second-largest game reserve in all Africa, whereas the New </a:t>
            </a:r>
            <a:r>
              <a:rPr lang="en-US" sz="1800" dirty="0" err="1" smtClean="0"/>
              <a:t>Xade</a:t>
            </a:r>
            <a:r>
              <a:rPr lang="en-US" sz="1800" dirty="0" smtClean="0"/>
              <a:t> camp is about the size of an average Texas trailer court,” (</a:t>
            </a:r>
            <a:r>
              <a:rPr lang="en-US" sz="1800" dirty="0" err="1" smtClean="0"/>
              <a:t>Dowie</a:t>
            </a:r>
            <a:r>
              <a:rPr lang="en-US" sz="1800" dirty="0" smtClean="0"/>
              <a:t> 2009, 142). There is a continuous issue among governments dealing with hunter-gatherer indigenous groups. The idea of no land ownership causes many to lose out on any land at all. So when the Botswana government created the CKGR, the </a:t>
            </a:r>
            <a:r>
              <a:rPr lang="en-US" sz="1800" dirty="0" err="1" smtClean="0"/>
              <a:t>Basarwa</a:t>
            </a:r>
            <a:r>
              <a:rPr lang="en-US" sz="1800" dirty="0" smtClean="0"/>
              <a:t> were stripped from their homes. Even though the Botswana government has tried to treat the </a:t>
            </a:r>
            <a:r>
              <a:rPr lang="en-US" sz="1800" dirty="0" err="1" smtClean="0"/>
              <a:t>Basarwa</a:t>
            </a:r>
            <a:r>
              <a:rPr lang="en-US" sz="1800" dirty="0" smtClean="0"/>
              <a:t> with respect initially, there was an increasing amount of harsh treatment towards the </a:t>
            </a:r>
            <a:r>
              <a:rPr lang="en-US" sz="1800" dirty="0" err="1" smtClean="0"/>
              <a:t>Basarwa</a:t>
            </a:r>
            <a:r>
              <a:rPr lang="en-US" sz="1800" dirty="0" smtClean="0"/>
              <a:t>. Many </a:t>
            </a:r>
            <a:r>
              <a:rPr lang="en-US" sz="1800" dirty="0" err="1" smtClean="0"/>
              <a:t>Basarwa</a:t>
            </a:r>
            <a:r>
              <a:rPr lang="en-US" sz="1800" dirty="0" smtClean="0"/>
              <a:t> were relocated outside of their land that their ancestors had lived on for thousands of years. This event occurred between 1997 and 2002. The government claimed that the </a:t>
            </a:r>
            <a:r>
              <a:rPr lang="en-US" sz="1800" dirty="0" err="1" smtClean="0"/>
              <a:t>Basarwa</a:t>
            </a:r>
            <a:r>
              <a:rPr lang="en-US" sz="1800" dirty="0" smtClean="0"/>
              <a:t> were receiving the gifts of ‘development’ and new prosperity, while the wildlife could be saved from extinction. </a:t>
            </a:r>
            <a:r>
              <a:rPr lang="en-US" sz="1800" dirty="0" err="1" smtClean="0"/>
              <a:t>Marobela</a:t>
            </a:r>
            <a:r>
              <a:rPr lang="en-US" sz="1800" dirty="0" smtClean="0"/>
              <a:t> states that, “those </a:t>
            </a:r>
            <a:r>
              <a:rPr lang="en-US" sz="1800" dirty="0" err="1" smtClean="0"/>
              <a:t>Basarwa</a:t>
            </a:r>
            <a:r>
              <a:rPr lang="en-US" sz="1800" dirty="0" smtClean="0"/>
              <a:t> who resisted experienced torture and killings, and were forced into open trucks. When relocation ended in 2002, the government capped the borehole, the only source of water for communities residing there,” (</a:t>
            </a:r>
            <a:r>
              <a:rPr lang="en-US" sz="1800" dirty="0" err="1" smtClean="0"/>
              <a:t>Marobela</a:t>
            </a:r>
            <a:r>
              <a:rPr lang="en-US" sz="1800" dirty="0" smtClean="0"/>
              <a:t> 2010, 140).</a:t>
            </a:r>
            <a:endParaRPr lang="en-US" sz="1800" dirty="0" smtClean="0"/>
          </a:p>
          <a:p>
            <a:r>
              <a:rPr lang="en-US" sz="1800" dirty="0" smtClean="0"/>
              <a:t>The </a:t>
            </a:r>
            <a:r>
              <a:rPr lang="en-US" sz="1800" dirty="0" err="1" smtClean="0"/>
              <a:t>Basarwa</a:t>
            </a:r>
            <a:r>
              <a:rPr lang="en-US" sz="1800" dirty="0" smtClean="0"/>
              <a:t> did fight back. In the face of other issues threatening their traditional ways of life such as HIV/AIDS. There has been an increasing amount of infection since many </a:t>
            </a:r>
            <a:r>
              <a:rPr lang="en-US" sz="1800" dirty="0" err="1" smtClean="0"/>
              <a:t>Basarwa</a:t>
            </a:r>
            <a:r>
              <a:rPr lang="en-US" sz="1800" dirty="0" smtClean="0"/>
              <a:t> have been exposed to more ‘development’. The </a:t>
            </a:r>
            <a:r>
              <a:rPr lang="en-US" sz="1800" dirty="0" err="1" smtClean="0"/>
              <a:t>Basarwa</a:t>
            </a:r>
            <a:r>
              <a:rPr lang="en-US" sz="1800" dirty="0" smtClean="0"/>
              <a:t> formed the group the First People of the Kalahari in 1991 (FPK) and went after the Botswana government in 2002, using the national judicial system (</a:t>
            </a:r>
            <a:r>
              <a:rPr lang="en-US" sz="1800" dirty="0" err="1" smtClean="0"/>
              <a:t>Marobela</a:t>
            </a:r>
            <a:r>
              <a:rPr lang="en-US" sz="1800" dirty="0" smtClean="0"/>
              <a:t> 2010, 141 DITSHWANELO, 2010). This was all to combat the government who on the, “31st January 2002, the Government of Botswana ceased the provision of basic and essential services to all </a:t>
            </a:r>
            <a:r>
              <a:rPr lang="en-US" sz="1800" dirty="0" err="1" smtClean="0"/>
              <a:t>Basarwa</a:t>
            </a:r>
            <a:r>
              <a:rPr lang="en-US" sz="1800" dirty="0" smtClean="0"/>
              <a:t> and </a:t>
            </a:r>
            <a:r>
              <a:rPr lang="en-US" sz="1800" dirty="0" err="1" smtClean="0"/>
              <a:t>Bakgalagadi</a:t>
            </a:r>
            <a:r>
              <a:rPr lang="en-US" sz="1800" dirty="0" smtClean="0"/>
              <a:t> remaining in the CKGR (both </a:t>
            </a:r>
            <a:r>
              <a:rPr lang="en-US" sz="1800" dirty="0" err="1" smtClean="0"/>
              <a:t>Basarwa</a:t>
            </a:r>
            <a:r>
              <a:rPr lang="en-US" sz="1800" dirty="0" smtClean="0"/>
              <a:t> and </a:t>
            </a:r>
            <a:r>
              <a:rPr lang="en-US" sz="1800" dirty="0" err="1" smtClean="0"/>
              <a:t>Bakgalagadi</a:t>
            </a:r>
            <a:r>
              <a:rPr lang="en-US" sz="1800" dirty="0" smtClean="0"/>
              <a:t> have lived in the CKGR, although ‘</a:t>
            </a:r>
            <a:r>
              <a:rPr lang="en-US" sz="1800" dirty="0" err="1" smtClean="0"/>
              <a:t>Basarwa</a:t>
            </a:r>
            <a:r>
              <a:rPr lang="en-US" sz="1800" dirty="0" smtClean="0"/>
              <a:t>’ tends to be understood to include the </a:t>
            </a:r>
            <a:r>
              <a:rPr lang="en-US" sz="1800" dirty="0" err="1" smtClean="0"/>
              <a:t>Bakgalagadi</a:t>
            </a:r>
            <a:r>
              <a:rPr lang="en-US" sz="1800" dirty="0" smtClean="0"/>
              <a:t>).  Immediately after the Government cancelled the services, officials dismantled the existing service infrastructure, such as water tanks, and dumped the community’s water reserves into the ground.  Since January 2002 the residents have also been banned from hunting in the Reserve,” (DITSHWANELO, 2010). After four years of struggle in court the UN came in to the picture. “On 10 March 2006 the </a:t>
            </a:r>
            <a:r>
              <a:rPr lang="en-US" sz="1800" dirty="0" err="1" smtClean="0"/>
              <a:t>UN's</a:t>
            </a:r>
            <a:r>
              <a:rPr lang="en-US" sz="1800" dirty="0" smtClean="0"/>
              <a:t> Committee on the Elimination of Racial Discrimination (CERD) noted its concern at “persistent allegations that [Bushmen] were forcibly removed, through, in particular, such measures as the termination of basic and essential services inside the Reserve, the dismantling of existing infrastructures, the confiscation of livestock, harassment and ill-treatment of some residents by police and wildlife officers, as well as the prohibition of hunting and restrictions on freedom of movement inside the Reserve,”  (DITSHWANELO, 2010). The most major threat to the </a:t>
            </a:r>
            <a:r>
              <a:rPr lang="en-US" sz="1800" dirty="0" err="1" smtClean="0"/>
              <a:t>Basarwa</a:t>
            </a:r>
            <a:r>
              <a:rPr lang="en-US" sz="1800" dirty="0" smtClean="0"/>
              <a:t> is conservation. The Botswana government forcibly removed all the </a:t>
            </a:r>
            <a:r>
              <a:rPr lang="en-US" sz="1800" dirty="0" err="1" smtClean="0"/>
              <a:t>Basarwa</a:t>
            </a:r>
            <a:r>
              <a:rPr lang="en-US" sz="1800" dirty="0" smtClean="0"/>
              <a:t> from the Kalahari Game Reserve and moved them to the resettlement camps outside the borders of the Reserve. The publicized goals of the government’s actions were to bring the </a:t>
            </a:r>
            <a:r>
              <a:rPr lang="en-US" sz="1800" dirty="0" err="1" smtClean="0"/>
              <a:t>Basarwa</a:t>
            </a:r>
            <a:r>
              <a:rPr lang="en-US" sz="1800" dirty="0" smtClean="0"/>
              <a:t> out of the ‘stone age’ and into the age of modernity, as well as to protect the, seemingly, diminishing wildlife. The </a:t>
            </a:r>
            <a:r>
              <a:rPr lang="en-US" sz="1800" dirty="0" err="1" smtClean="0"/>
              <a:t>Bawarwa</a:t>
            </a:r>
            <a:r>
              <a:rPr lang="en-US" sz="1800" dirty="0" smtClean="0"/>
              <a:t> had according to Foreign Ministry spokesman, “outgrown their traditional lifestyle and were killing off the reserve’s animals. That assertion is contradicted by a </a:t>
            </a:r>
            <a:r>
              <a:rPr lang="en-US" sz="1800" dirty="0" err="1" smtClean="0"/>
              <a:t>botwana</a:t>
            </a:r>
            <a:r>
              <a:rPr lang="en-US" sz="1800" dirty="0" smtClean="0"/>
              <a:t> Department of Wildlife and National Parks study, which reports that the population of all hunted species has doubled over the past decade,” (</a:t>
            </a:r>
            <a:r>
              <a:rPr lang="en-US" sz="1800" dirty="0" err="1" smtClean="0"/>
              <a:t>Dowie</a:t>
            </a:r>
            <a:r>
              <a:rPr lang="en-US" sz="1800" dirty="0" smtClean="0"/>
              <a:t> 2009, 146). But the government’s actions committed an illegal act according to the constitution. An example of the abuse it told in Roy </a:t>
            </a:r>
            <a:r>
              <a:rPr lang="en-US" sz="1800" dirty="0" err="1" smtClean="0"/>
              <a:t>Sesana’s</a:t>
            </a:r>
            <a:r>
              <a:rPr lang="en-US" sz="1800" dirty="0" smtClean="0"/>
              <a:t> account, “</a:t>
            </a:r>
            <a:r>
              <a:rPr lang="en-US" sz="1800" dirty="0" err="1" smtClean="0"/>
              <a:t>Sesana</a:t>
            </a:r>
            <a:r>
              <a:rPr lang="en-US" sz="1800" dirty="0" smtClean="0"/>
              <a:t> describes returning from an extended hunting trip one day to find that government officials had razed his entire village, destroyed his water source, and forced his nine children and two wives into trucks, transporting them like cattle to New </a:t>
            </a:r>
            <a:r>
              <a:rPr lang="en-US" sz="1800" dirty="0" err="1" smtClean="0"/>
              <a:t>Xade</a:t>
            </a:r>
            <a:r>
              <a:rPr lang="en-US" sz="1800" dirty="0" smtClean="0"/>
              <a:t>. He had no other option but to follow his family, which took him three days on foot. “Being here is like being a prisoner of war,” </a:t>
            </a:r>
            <a:r>
              <a:rPr lang="en-US" sz="1800" dirty="0" err="1" smtClean="0"/>
              <a:t>Sesana</a:t>
            </a:r>
            <a:r>
              <a:rPr lang="en-US" sz="1800" dirty="0" smtClean="0"/>
              <a:t> says. “If I’d had my way, I would have physically resisted the eviction and would not be here at all.” He truly believes, “they would have killed me had I stayed put,”” (</a:t>
            </a:r>
            <a:r>
              <a:rPr lang="en-US" sz="1800" dirty="0" err="1" smtClean="0"/>
              <a:t>Dowie</a:t>
            </a:r>
            <a:r>
              <a:rPr lang="en-US" sz="1800" dirty="0" smtClean="0"/>
              <a:t> 2009, 142-143). The </a:t>
            </a:r>
            <a:r>
              <a:rPr lang="en-US" sz="1800" dirty="0" err="1" smtClean="0"/>
              <a:t>Basarwa</a:t>
            </a:r>
            <a:r>
              <a:rPr lang="en-US" sz="1800" dirty="0" smtClean="0"/>
              <a:t> were able to prosecute the Botswana government, “citing a constitutional provision, and petitioned to have the evicted Bushmen returned to their homeland in the Central Kalahari Game Reserve,” (</a:t>
            </a:r>
            <a:r>
              <a:rPr lang="en-US" sz="1800" dirty="0" err="1" smtClean="0"/>
              <a:t>Dowie</a:t>
            </a:r>
            <a:r>
              <a:rPr lang="en-US" sz="1800" dirty="0" smtClean="0"/>
              <a:t> 2009, 147). Even against the state, the FPK were able to appeal against the rejected prosecutions, and on, “December 12, 2006, the court ruled two to one that the San had been “wrongfully deprived of their possessions,” their eviction from the CKGR was unlawful and unconstitutional, and they had the right to return to their former settlements in the reserve and to hunt there for their food,” (</a:t>
            </a:r>
            <a:r>
              <a:rPr lang="en-US" sz="1800" dirty="0" err="1" smtClean="0"/>
              <a:t>Dowie</a:t>
            </a:r>
            <a:r>
              <a:rPr lang="en-US" sz="1800" dirty="0" smtClean="0"/>
              <a:t> 2009, 147). Even though the </a:t>
            </a:r>
            <a:r>
              <a:rPr lang="en-US" sz="1800" dirty="0" err="1" smtClean="0"/>
              <a:t>Basarwa</a:t>
            </a:r>
            <a:r>
              <a:rPr lang="en-US" sz="1800" dirty="0" smtClean="0"/>
              <a:t> won the court case, they are still being denied the right to hunt on the Kalahari Game Reserve where they live. This limits their capabilities to get food and to eat.</a:t>
            </a:r>
          </a:p>
          <a:p>
            <a:endParaRPr lang="en-US" sz="1800" dirty="0"/>
          </a:p>
        </p:txBody>
      </p:sp>
      <p:sp>
        <p:nvSpPr>
          <p:cNvPr id="7" name="TextBox 6"/>
          <p:cNvSpPr txBox="1"/>
          <p:nvPr/>
        </p:nvSpPr>
        <p:spPr>
          <a:xfrm>
            <a:off x="13716000" y="13081637"/>
            <a:ext cx="11506200" cy="8863963"/>
          </a:xfrm>
          <a:prstGeom prst="rect">
            <a:avLst/>
          </a:prstGeom>
          <a:gradFill flip="none" rotWithShape="1">
            <a:gsLst>
              <a:gs pos="56000">
                <a:srgbClr val="FFF3AA"/>
              </a:gs>
              <a:gs pos="84000">
                <a:srgbClr val="FF8447"/>
              </a:gs>
            </a:gsLst>
            <a:path path="rect">
              <a:fillToRect l="100000" t="100000"/>
            </a:path>
            <a:tileRect r="-100000" b="-100000"/>
          </a:gradFill>
        </p:spPr>
        <p:txBody>
          <a:bodyPr wrap="square" rtlCol="0">
            <a:spAutoFit/>
          </a:bodyPr>
          <a:lstStyle/>
          <a:p>
            <a:r>
              <a:rPr lang="en-US" sz="2400" i="1" u="sng" dirty="0" smtClean="0"/>
              <a:t>What solution could solve the issue of conservancy but also gives the </a:t>
            </a:r>
            <a:r>
              <a:rPr lang="en-US" sz="2400" i="1" u="sng" dirty="0" err="1" smtClean="0"/>
              <a:t>Basarwa</a:t>
            </a:r>
            <a:r>
              <a:rPr lang="en-US" sz="2400" i="1" u="sng" dirty="0" smtClean="0"/>
              <a:t> the ability to carry on a life they have practiced for decades, maintaining cultural traditions</a:t>
            </a:r>
            <a:r>
              <a:rPr lang="en-US" sz="2400" i="1" u="sng" dirty="0" smtClean="0"/>
              <a:t>?</a:t>
            </a:r>
            <a:r>
              <a:rPr lang="en-US" sz="2400" dirty="0" smtClean="0"/>
              <a:t> </a:t>
            </a:r>
          </a:p>
          <a:p>
            <a:r>
              <a:rPr lang="en-US" sz="2400" dirty="0" smtClean="0"/>
              <a:t>The </a:t>
            </a:r>
            <a:r>
              <a:rPr lang="en-US" sz="2400" dirty="0" smtClean="0"/>
              <a:t>only apparent solution would be to form a compromise between indigenous desires and the pursuit to protect flora and fauna. </a:t>
            </a:r>
            <a:r>
              <a:rPr lang="en-US" sz="2400" dirty="0" err="1" smtClean="0"/>
              <a:t>Dowie</a:t>
            </a:r>
            <a:r>
              <a:rPr lang="en-US" sz="2400" dirty="0" smtClean="0"/>
              <a:t> suggests this in his work, and this is articulated as well by </a:t>
            </a:r>
            <a:r>
              <a:rPr lang="en-US" sz="2400" dirty="0" err="1" smtClean="0"/>
              <a:t>Marabelo</a:t>
            </a:r>
            <a:r>
              <a:rPr lang="en-US" sz="2400" dirty="0" smtClean="0"/>
              <a:t>, but if management of the wildlife-protected area could be controlled by the </a:t>
            </a:r>
            <a:r>
              <a:rPr lang="en-US" sz="2400" dirty="0" err="1" smtClean="0"/>
              <a:t>Basarwa</a:t>
            </a:r>
            <a:r>
              <a:rPr lang="en-US" sz="2400" dirty="0" smtClean="0"/>
              <a:t>, and conservation organizations could work with them to help use available technology and resources to be aware of land properties the </a:t>
            </a:r>
            <a:r>
              <a:rPr lang="en-US" sz="2400" dirty="0" err="1" smtClean="0"/>
              <a:t>Basarwa</a:t>
            </a:r>
            <a:r>
              <a:rPr lang="en-US" sz="2400" dirty="0" smtClean="0"/>
              <a:t> can live in their homelands and work manage the wildlife, since they already no the land very well. The </a:t>
            </a:r>
            <a:r>
              <a:rPr lang="en-US" sz="2400" dirty="0" err="1" smtClean="0"/>
              <a:t>Basarwa</a:t>
            </a:r>
            <a:r>
              <a:rPr lang="en-US" sz="2400" dirty="0" smtClean="0"/>
              <a:t> have been able to look after the Kalahari Game Reserve for so long, that they should be given the rights to take care of the land they know, and interact with the animals they have respect for. There is a far smaller population of </a:t>
            </a:r>
            <a:r>
              <a:rPr lang="en-US" sz="2400" dirty="0" err="1" smtClean="0"/>
              <a:t>Basarwa</a:t>
            </a:r>
            <a:r>
              <a:rPr lang="en-US" sz="2400" dirty="0" smtClean="0"/>
              <a:t> who want to live in the reserve than there was before, so why should there be such a pursuit to strike down their livelihoods? To hunt them down like animals, and not treat equal to a human being is an utterly ignorant and colossal human rights tragedy. How to deal with the diamond factor is harder to solve. Botswana’s government obviously wants access to diamond sources because it is such a large part of incoming money flows. Should a whole parcel of land be sacrificed for a chance to part take in an extractive resource industry? This calls into the question how people feel morally. Some would not see such an importance for protecting three thousand people, while other would scream that the Botswana government was imposing cultural genocide. At some point the diamond industry will end and where will the </a:t>
            </a:r>
            <a:r>
              <a:rPr lang="en-US" sz="2400" dirty="0" err="1" smtClean="0"/>
              <a:t>Basarwa</a:t>
            </a:r>
            <a:r>
              <a:rPr lang="en-US" sz="2400" dirty="0" smtClean="0"/>
              <a:t> be then? More investigation is needed to help solve the adverse effects of the diamond industry.</a:t>
            </a:r>
          </a:p>
          <a:p>
            <a:endParaRPr lang="en-US" sz="2400" i="1" u="sng" dirty="0" smtClean="0"/>
          </a:p>
          <a:p>
            <a:endParaRPr lang="en-US" sz="1800" dirty="0"/>
          </a:p>
        </p:txBody>
      </p:sp>
      <p:sp>
        <p:nvSpPr>
          <p:cNvPr id="8" name="TextBox 7"/>
          <p:cNvSpPr txBox="1"/>
          <p:nvPr/>
        </p:nvSpPr>
        <p:spPr>
          <a:xfrm>
            <a:off x="24612600" y="457200"/>
            <a:ext cx="8305800" cy="10525955"/>
          </a:xfrm>
          <a:prstGeom prst="rect">
            <a:avLst/>
          </a:prstGeom>
          <a:gradFill flip="none" rotWithShape="1">
            <a:gsLst>
              <a:gs pos="32000">
                <a:srgbClr val="C012FF"/>
              </a:gs>
              <a:gs pos="100000">
                <a:srgbClr val="FFD7F1"/>
              </a:gs>
            </a:gsLst>
            <a:path path="shape">
              <a:fillToRect l="50000" t="50000" r="50000" b="50000"/>
            </a:path>
            <a:tileRect/>
          </a:gradFill>
        </p:spPr>
        <p:txBody>
          <a:bodyPr wrap="square" rtlCol="0">
            <a:spAutoFit/>
          </a:bodyPr>
          <a:lstStyle/>
          <a:p>
            <a:r>
              <a:rPr lang="en-US" sz="2400" u="sng" dirty="0" smtClean="0"/>
              <a:t>SPEECH MADE BY ROY SESANA, ELECTED LEADER TO REPRESENT THE </a:t>
            </a:r>
            <a:r>
              <a:rPr lang="en-US" sz="2400" u="sng" dirty="0" smtClean="0"/>
              <a:t>BASARWA </a:t>
            </a:r>
            <a:r>
              <a:rPr lang="en-US" sz="2400" dirty="0" smtClean="0"/>
              <a:t>– to the Parliament of Sweden</a:t>
            </a:r>
            <a:endParaRPr lang="en-US" sz="2400" u="sng" dirty="0" smtClean="0"/>
          </a:p>
          <a:p>
            <a:r>
              <a:rPr lang="en-US" sz="2400" dirty="0" smtClean="0"/>
              <a:t> </a:t>
            </a:r>
          </a:p>
          <a:p>
            <a:r>
              <a:rPr lang="en-US" sz="1800" dirty="0" smtClean="0"/>
              <a:t>I am a leader. When I was a boy we did not need leaders and we lived well. Now we need them because our land is being stolen and we must struggle to survive. It doesn’t mean I tell people what to do, it’s the other way around: they tell me what I have to do to help them.</a:t>
            </a:r>
          </a:p>
          <a:p>
            <a:r>
              <a:rPr lang="en-US" sz="1800" dirty="0" smtClean="0"/>
              <a:t>I cannot read. You wanted me to write this speech, so my friends helped, but I cannot read words – I’m sorry! But I do know how to read the land and the animals. All our children could. If they didn’t, they would have all died long ago. </a:t>
            </a:r>
          </a:p>
          <a:p>
            <a:r>
              <a:rPr lang="en-US" sz="1800" dirty="0" smtClean="0"/>
              <a:t>I know many who can read words and many, like me, who can only read the land. Both are important. We are not backward or less intelligent: we live in exactly the same up-to-date year as you. I was going to say we all live under the same stars, but no, they’re different, and there are many more in the Kalahari. The sun and moon are the same.</a:t>
            </a:r>
          </a:p>
          <a:p>
            <a:r>
              <a:rPr lang="en-US" sz="1800" dirty="0" smtClean="0"/>
              <a:t> </a:t>
            </a:r>
          </a:p>
          <a:p>
            <a:r>
              <a:rPr lang="en-US" sz="1800" dirty="0" smtClean="0"/>
              <a:t>…</a:t>
            </a:r>
          </a:p>
          <a:p>
            <a:r>
              <a:rPr lang="en-US" sz="1800" dirty="0" smtClean="0"/>
              <a:t> </a:t>
            </a:r>
          </a:p>
          <a:p>
            <a:r>
              <a:rPr lang="en-US" sz="1800" dirty="0" smtClean="0"/>
              <a:t>Why am I here? Because my people love their land, and without it we are dying. Many years ago, the president of Botswana said we could live on our ancestral land forever. We never needed anyone to tell us that. Of course we can live where God created us! But the next president said we must move and began forcing us away.</a:t>
            </a:r>
          </a:p>
          <a:p>
            <a:r>
              <a:rPr lang="en-US" sz="1800" dirty="0" smtClean="0"/>
              <a:t>They said we were killing too many animals: but that’s not </a:t>
            </a:r>
            <a:r>
              <a:rPr lang="en-US" sz="1800" dirty="0" err="1" smtClean="0"/>
              <a:t>trie</a:t>
            </a:r>
            <a:r>
              <a:rPr lang="en-US" sz="1800" dirty="0" smtClean="0"/>
              <a:t>. They say many things which aren’t true. They said we had to move so the government could develop us. The president says unless we change we will perish like the dodo. I didn’t know what a dodo was. But I found out: It was a bird which was wiped out by settlers. The president was right. They are killing us by forcing us off our land. We have been tortured and shot at. They arrested me and beat me.</a:t>
            </a:r>
          </a:p>
          <a:p>
            <a:r>
              <a:rPr lang="en-US" sz="1800" dirty="0" smtClean="0"/>
              <a:t> </a:t>
            </a:r>
          </a:p>
          <a:p>
            <a:r>
              <a:rPr lang="en-US" sz="1800" dirty="0" smtClean="0"/>
              <a:t>…</a:t>
            </a:r>
          </a:p>
          <a:p>
            <a:r>
              <a:rPr lang="en-US" sz="1800" dirty="0" smtClean="0"/>
              <a:t> </a:t>
            </a:r>
          </a:p>
          <a:p>
            <a:r>
              <a:rPr lang="en-US" sz="1800" dirty="0" smtClean="0"/>
              <a:t>I say what kind of development is it when the people live shorter lives than before? They catch HIV/AIDS. Our children are beaten in school and won’t go there. Some become prostitutes. They are not allowed to hunt. They fight because they are bored and get drunk. They are starting to commit suicide. We never saw that before. It hurts to say this. Is this “development”</a:t>
            </a:r>
            <a:r>
              <a:rPr lang="en-US" sz="2400" dirty="0" smtClean="0"/>
              <a:t>?</a:t>
            </a:r>
          </a:p>
          <a:p>
            <a:endParaRPr lang="en-US" sz="2400" dirty="0"/>
          </a:p>
        </p:txBody>
      </p:sp>
      <p:sp>
        <p:nvSpPr>
          <p:cNvPr id="9" name="TextBox 8"/>
          <p:cNvSpPr txBox="1"/>
          <p:nvPr/>
        </p:nvSpPr>
        <p:spPr>
          <a:xfrm>
            <a:off x="25146000" y="19052500"/>
            <a:ext cx="7772400" cy="2893100"/>
          </a:xfrm>
          <a:prstGeom prst="rect">
            <a:avLst/>
          </a:prstGeom>
          <a:gradFill flip="none" rotWithShape="1">
            <a:gsLst>
              <a:gs pos="71000">
                <a:srgbClr val="D5FFF6"/>
              </a:gs>
              <a:gs pos="100000">
                <a:srgbClr val="464BFF"/>
              </a:gs>
            </a:gsLst>
            <a:path path="shape">
              <a:fillToRect l="50000" t="50000" r="50000" b="50000"/>
            </a:path>
            <a:tileRect/>
          </a:gradFill>
          <a:ln w="76200" cmpd="sng">
            <a:noFill/>
          </a:ln>
        </p:spPr>
        <p:txBody>
          <a:bodyPr wrap="square" rtlCol="0">
            <a:spAutoFit/>
          </a:bodyPr>
          <a:lstStyle/>
          <a:p>
            <a:pPr algn="ctr"/>
            <a:endParaRPr lang="en-US" sz="2400" dirty="0" smtClean="0"/>
          </a:p>
          <a:p>
            <a:pPr algn="ctr"/>
            <a:r>
              <a:rPr lang="en-US" sz="2400" u="sng" dirty="0" smtClean="0"/>
              <a:t>DITSHWANELO</a:t>
            </a:r>
            <a:r>
              <a:rPr lang="en-US" sz="2400" dirty="0" smtClean="0"/>
              <a:t> is a human rights group advocating for equal rights for the </a:t>
            </a:r>
            <a:r>
              <a:rPr lang="en-US" sz="2400" dirty="0" err="1" smtClean="0"/>
              <a:t>Basarwa</a:t>
            </a:r>
            <a:r>
              <a:rPr lang="en-US" sz="2400" dirty="0" smtClean="0"/>
              <a:t>. They are working with them in the ongoing court case against the Government of Botswana. </a:t>
            </a:r>
          </a:p>
          <a:p>
            <a:pPr algn="ctr"/>
            <a:r>
              <a:rPr lang="en-US" sz="2400" dirty="0" smtClean="0"/>
              <a:t>Go to </a:t>
            </a:r>
            <a:r>
              <a:rPr lang="en-US" sz="2400" dirty="0" smtClean="0">
                <a:hlinkClick r:id="rId3"/>
              </a:rPr>
              <a:t>http://www.ditshwanelo.org.bw</a:t>
            </a:r>
            <a:r>
              <a:rPr lang="en-US" sz="2400" dirty="0" smtClean="0">
                <a:hlinkClick r:id="rId3"/>
              </a:rPr>
              <a:t>/</a:t>
            </a:r>
            <a:r>
              <a:rPr lang="en-US" sz="2400" dirty="0" smtClean="0"/>
              <a:t> to learn more. </a:t>
            </a:r>
          </a:p>
          <a:p>
            <a:endParaRPr lang="en-US" dirty="0" smtClean="0"/>
          </a:p>
        </p:txBody>
      </p:sp>
      <p:pic>
        <p:nvPicPr>
          <p:cNvPr id="10" name="Picture 9" descr="ditsh1.jpg"/>
          <p:cNvPicPr>
            <a:picLocks noChangeAspect="1"/>
          </p:cNvPicPr>
          <p:nvPr/>
        </p:nvPicPr>
        <p:blipFill>
          <a:blip r:embed="rId4"/>
          <a:stretch>
            <a:fillRect/>
          </a:stretch>
        </p:blipFill>
        <p:spPr>
          <a:xfrm>
            <a:off x="30120856" y="16306800"/>
            <a:ext cx="2797544" cy="2819400"/>
          </a:xfrm>
          <a:prstGeom prst="rect">
            <a:avLst/>
          </a:prstGeom>
        </p:spPr>
      </p:pic>
      <p:pic>
        <p:nvPicPr>
          <p:cNvPr id="11" name="Picture 10" descr="1661_kalahari_plains_camp3_md.jpg"/>
          <p:cNvPicPr>
            <a:picLocks noChangeAspect="1"/>
          </p:cNvPicPr>
          <p:nvPr/>
        </p:nvPicPr>
        <p:blipFill>
          <a:blip r:embed="rId5"/>
          <a:stretch>
            <a:fillRect/>
          </a:stretch>
        </p:blipFill>
        <p:spPr>
          <a:xfrm>
            <a:off x="20025360" y="838200"/>
            <a:ext cx="4511040" cy="2819400"/>
          </a:xfrm>
          <a:prstGeom prst="rect">
            <a:avLst/>
          </a:prstGeom>
        </p:spPr>
      </p:pic>
      <p:pic>
        <p:nvPicPr>
          <p:cNvPr id="12" name="Picture 11" descr="map.gif"/>
          <p:cNvPicPr>
            <a:picLocks noChangeAspect="1"/>
          </p:cNvPicPr>
          <p:nvPr/>
        </p:nvPicPr>
        <p:blipFill>
          <a:blip r:embed="rId6"/>
          <a:stretch>
            <a:fillRect/>
          </a:stretch>
        </p:blipFill>
        <p:spPr>
          <a:xfrm>
            <a:off x="8305800" y="13258800"/>
            <a:ext cx="5273689" cy="5563742"/>
          </a:xfrm>
          <a:prstGeom prst="rect">
            <a:avLst/>
          </a:prstGeom>
        </p:spPr>
      </p:pic>
      <p:pic>
        <p:nvPicPr>
          <p:cNvPr id="14" name="Picture 13" descr="Basarwa woman _amp_ grass hut.jpg"/>
          <p:cNvPicPr>
            <a:picLocks noChangeAspect="1"/>
          </p:cNvPicPr>
          <p:nvPr/>
        </p:nvPicPr>
        <p:blipFill>
          <a:blip r:embed="rId7"/>
          <a:stretch>
            <a:fillRect/>
          </a:stretch>
        </p:blipFill>
        <p:spPr>
          <a:xfrm>
            <a:off x="8153400" y="609600"/>
            <a:ext cx="4572000" cy="3028950"/>
          </a:xfrm>
          <a:prstGeom prst="rect">
            <a:avLst/>
          </a:prstGeom>
        </p:spPr>
      </p:pic>
      <p:pic>
        <p:nvPicPr>
          <p:cNvPr id="15" name="Picture 14" descr="San_tribesman, zanzibartrading.com.jpg"/>
          <p:cNvPicPr>
            <a:picLocks noChangeAspect="1"/>
          </p:cNvPicPr>
          <p:nvPr/>
        </p:nvPicPr>
        <p:blipFill>
          <a:blip r:embed="rId8"/>
          <a:stretch>
            <a:fillRect/>
          </a:stretch>
        </p:blipFill>
        <p:spPr>
          <a:xfrm>
            <a:off x="25222200" y="10667999"/>
            <a:ext cx="4724400" cy="7072457"/>
          </a:xfrm>
          <a:prstGeom prst="rect">
            <a:avLst/>
          </a:prstGeom>
        </p:spPr>
      </p:pic>
      <p:sp>
        <p:nvSpPr>
          <p:cNvPr id="16" name="TextBox 15"/>
          <p:cNvSpPr txBox="1"/>
          <p:nvPr/>
        </p:nvSpPr>
        <p:spPr>
          <a:xfrm>
            <a:off x="8382000" y="3657600"/>
            <a:ext cx="2057400" cy="830997"/>
          </a:xfrm>
          <a:prstGeom prst="rect">
            <a:avLst/>
          </a:prstGeom>
          <a:noFill/>
        </p:spPr>
        <p:txBody>
          <a:bodyPr wrap="square" rtlCol="0">
            <a:spAutoFit/>
          </a:bodyPr>
          <a:lstStyle/>
          <a:p>
            <a:r>
              <a:rPr lang="en-US" sz="1600" dirty="0" smtClean="0"/>
              <a:t>Photo from the website, “Carol Ann Bassett”</a:t>
            </a:r>
            <a:endParaRPr lang="en-US" sz="1600" dirty="0"/>
          </a:p>
        </p:txBody>
      </p:sp>
      <p:sp>
        <p:nvSpPr>
          <p:cNvPr id="17" name="TextBox 16"/>
          <p:cNvSpPr txBox="1"/>
          <p:nvPr/>
        </p:nvSpPr>
        <p:spPr>
          <a:xfrm>
            <a:off x="23469600" y="3124200"/>
            <a:ext cx="1143000" cy="954107"/>
          </a:xfrm>
          <a:prstGeom prst="rect">
            <a:avLst/>
          </a:prstGeom>
          <a:noFill/>
        </p:spPr>
        <p:txBody>
          <a:bodyPr wrap="square" rtlCol="0">
            <a:spAutoFit/>
          </a:bodyPr>
          <a:lstStyle/>
          <a:p>
            <a:pPr algn="ctr"/>
            <a:r>
              <a:rPr lang="en-US" sz="1400" dirty="0" smtClean="0"/>
              <a:t>Photo from the website,  “Africa Adventure”</a:t>
            </a:r>
            <a:endParaRPr lang="en-US" sz="1400" dirty="0"/>
          </a:p>
        </p:txBody>
      </p:sp>
      <p:sp>
        <p:nvSpPr>
          <p:cNvPr id="18" name="TextBox 17"/>
          <p:cNvSpPr txBox="1"/>
          <p:nvPr/>
        </p:nvSpPr>
        <p:spPr>
          <a:xfrm>
            <a:off x="29946600" y="11734800"/>
            <a:ext cx="2438400" cy="523220"/>
          </a:xfrm>
          <a:prstGeom prst="rect">
            <a:avLst/>
          </a:prstGeom>
          <a:noFill/>
        </p:spPr>
        <p:txBody>
          <a:bodyPr wrap="square" rtlCol="0">
            <a:spAutoFit/>
          </a:bodyPr>
          <a:lstStyle/>
          <a:p>
            <a:r>
              <a:rPr lang="en-US" sz="1400" dirty="0" smtClean="0"/>
              <a:t>Photo from the website, “Zanzibar trading” </a:t>
            </a:r>
            <a:endParaRPr lang="en-US" sz="1400" dirty="0"/>
          </a:p>
        </p:txBody>
      </p:sp>
      <p:sp>
        <p:nvSpPr>
          <p:cNvPr id="20" name="TextBox 19"/>
          <p:cNvSpPr txBox="1"/>
          <p:nvPr/>
        </p:nvSpPr>
        <p:spPr>
          <a:xfrm>
            <a:off x="11049000" y="18211800"/>
            <a:ext cx="2438400" cy="523220"/>
          </a:xfrm>
          <a:prstGeom prst="rect">
            <a:avLst/>
          </a:prstGeom>
          <a:noFill/>
        </p:spPr>
        <p:txBody>
          <a:bodyPr wrap="square" rtlCol="0">
            <a:spAutoFit/>
          </a:bodyPr>
          <a:lstStyle/>
          <a:p>
            <a:r>
              <a:rPr lang="en-US" sz="1400" dirty="0" smtClean="0"/>
              <a:t>Photo from the website, “</a:t>
            </a:r>
            <a:r>
              <a:rPr lang="en-US" sz="1400" dirty="0" err="1" smtClean="0"/>
              <a:t>Ngoko</a:t>
            </a:r>
            <a:r>
              <a:rPr lang="en-US" sz="1400" dirty="0" smtClean="0"/>
              <a:t>” </a:t>
            </a:r>
            <a:endParaRPr lang="en-US" sz="1400" dirty="0"/>
          </a:p>
        </p:txBody>
      </p:sp>
      <p:sp>
        <p:nvSpPr>
          <p:cNvPr id="21" name="TextBox 20"/>
          <p:cNvSpPr txBox="1"/>
          <p:nvPr/>
        </p:nvSpPr>
        <p:spPr>
          <a:xfrm>
            <a:off x="8153400" y="18897600"/>
            <a:ext cx="5638800" cy="3754874"/>
          </a:xfrm>
          <a:prstGeom prst="rect">
            <a:avLst/>
          </a:prstGeom>
          <a:noFill/>
        </p:spPr>
        <p:txBody>
          <a:bodyPr wrap="square" rtlCol="0">
            <a:spAutoFit/>
          </a:bodyPr>
          <a:lstStyle/>
          <a:p>
            <a:r>
              <a:rPr lang="en-US" sz="1100" dirty="0" smtClean="0"/>
              <a:t>Bibliography</a:t>
            </a:r>
          </a:p>
          <a:p>
            <a:r>
              <a:rPr lang="en-US" sz="1100" dirty="0" smtClean="0"/>
              <a:t>Bassett, Carol A. "</a:t>
            </a:r>
            <a:r>
              <a:rPr lang="en-US" sz="1100" dirty="0" err="1" smtClean="0"/>
              <a:t>Basarwa</a:t>
            </a:r>
            <a:r>
              <a:rPr lang="en-US" sz="1100" dirty="0" smtClean="0"/>
              <a:t> woman &amp; grass hut." Carol Ann Bassett: Author &amp; Journalist covering natural resources and traditional cultures. &lt;</a:t>
            </a:r>
            <a:r>
              <a:rPr lang="en-US" sz="1100" dirty="0" err="1" smtClean="0"/>
              <a:t>http://www.carolannbassett.com/gallery/v/botswana/Basarwa+woman+_amp_+grass+hut.jpg.html</a:t>
            </a:r>
            <a:r>
              <a:rPr lang="en-US" sz="1100" dirty="0" smtClean="0"/>
              <a:t>&gt;. (accessed April 28, 2011).</a:t>
            </a:r>
          </a:p>
          <a:p>
            <a:r>
              <a:rPr lang="en-US" sz="1100" dirty="0" err="1" smtClean="0"/>
              <a:t>Dowie</a:t>
            </a:r>
            <a:r>
              <a:rPr lang="en-US" sz="1100" dirty="0" smtClean="0"/>
              <a:t>, Mark. </a:t>
            </a:r>
            <a:r>
              <a:rPr lang="en-US" sz="1100" i="1" dirty="0" smtClean="0"/>
              <a:t>Conservation refugees: The Hundred-Year Conflict Between Global Conservation and Native Peoples</a:t>
            </a:r>
            <a:r>
              <a:rPr lang="en-US" sz="1100" dirty="0" smtClean="0"/>
              <a:t>. </a:t>
            </a:r>
            <a:r>
              <a:rPr lang="en-US" sz="1100" dirty="0" err="1" smtClean="0"/>
              <a:t>CambridgeMassachusetts</a:t>
            </a:r>
            <a:r>
              <a:rPr lang="en-US" sz="1100" dirty="0" smtClean="0"/>
              <a:t> and London, England: MIT Press, 2009.</a:t>
            </a:r>
          </a:p>
          <a:p>
            <a:r>
              <a:rPr lang="en-US" sz="1100" dirty="0" err="1" smtClean="0"/>
              <a:t>Marobela</a:t>
            </a:r>
            <a:r>
              <a:rPr lang="en-US" sz="1100" dirty="0" smtClean="0"/>
              <a:t>, </a:t>
            </a:r>
            <a:r>
              <a:rPr lang="en-US" sz="1100" dirty="0" err="1" smtClean="0"/>
              <a:t>Motsomi</a:t>
            </a:r>
            <a:r>
              <a:rPr lang="en-US" sz="1100" dirty="0" smtClean="0"/>
              <a:t> N. "The State, Mining and the Community: The Case of </a:t>
            </a:r>
            <a:r>
              <a:rPr lang="en-US" sz="1100" dirty="0" err="1" smtClean="0"/>
              <a:t>Basarwa</a:t>
            </a:r>
            <a:r>
              <a:rPr lang="en-US" sz="1100" dirty="0" smtClean="0"/>
              <a:t> of the Central Kalahari Game Reserve in Botswana." </a:t>
            </a:r>
            <a:r>
              <a:rPr lang="en-US" sz="1100" i="1" dirty="0" smtClean="0"/>
              <a:t>Labor: Capital and Society</a:t>
            </a:r>
            <a:r>
              <a:rPr lang="en-US" sz="1100" dirty="0" smtClean="0"/>
              <a:t>. 43, no. 1 (2010): 138-154.</a:t>
            </a:r>
          </a:p>
          <a:p>
            <a:r>
              <a:rPr lang="en-US" sz="1100" dirty="0" smtClean="0"/>
              <a:t>"</a:t>
            </a:r>
            <a:r>
              <a:rPr lang="en-US" sz="1100" dirty="0" err="1" smtClean="0"/>
              <a:t>Basarwa</a:t>
            </a:r>
            <a:r>
              <a:rPr lang="en-US" sz="1100" dirty="0" smtClean="0"/>
              <a:t>." Zanzibar Trading. &lt;</a:t>
            </a:r>
            <a:r>
              <a:rPr lang="en-US" sz="1100" dirty="0" err="1" smtClean="0"/>
              <a:t>http://www.zanzibar-trading.com</a:t>
            </a:r>
            <a:r>
              <a:rPr lang="en-US" sz="1100" dirty="0" smtClean="0"/>
              <a:t>/&gt;. (accessed May 05, 2011).</a:t>
            </a:r>
          </a:p>
          <a:p>
            <a:r>
              <a:rPr lang="en-US" sz="1100" dirty="0" smtClean="0"/>
              <a:t>"Central Kalahari Game Reserve." Africa Adventure. &lt;</a:t>
            </a:r>
            <a:r>
              <a:rPr lang="en-US" sz="1100" dirty="0" err="1" smtClean="0"/>
              <a:t>http://www.africa-adventure.com/places/central_kalahari_game_reserve</a:t>
            </a:r>
            <a:r>
              <a:rPr lang="en-US" sz="1100" dirty="0" smtClean="0"/>
              <a:t>&gt;. (accessed May 03, 2011).</a:t>
            </a:r>
          </a:p>
          <a:p>
            <a:r>
              <a:rPr lang="en-US" sz="1100" dirty="0" smtClean="0"/>
              <a:t>"Ethnic Minorities and Indigenous People." </a:t>
            </a:r>
            <a:r>
              <a:rPr lang="en-US" sz="1100" dirty="0" err="1" smtClean="0"/>
              <a:t>Ditschwanelo</a:t>
            </a:r>
            <a:r>
              <a:rPr lang="en-US" sz="1100" dirty="0" smtClean="0"/>
              <a:t>: Botswana Centre for Human Rights. &lt;http://</a:t>
            </a:r>
            <a:r>
              <a:rPr lang="en-US" sz="1100" dirty="0" err="1" smtClean="0"/>
              <a:t>www.ditshwanelo.org.bw/ethnic.html</a:t>
            </a:r>
            <a:r>
              <a:rPr lang="en-US" sz="1100" dirty="0" smtClean="0"/>
              <a:t>&gt;. (accessed April 20, 2011).</a:t>
            </a:r>
          </a:p>
          <a:p>
            <a:r>
              <a:rPr lang="en-US" sz="1100" dirty="0" smtClean="0"/>
              <a:t>"National Parks and Special Locations: Botswana." Return to the Wild: </a:t>
            </a:r>
            <a:r>
              <a:rPr lang="en-US" sz="1100" dirty="0" err="1" smtClean="0"/>
              <a:t>Ngoko</a:t>
            </a:r>
            <a:r>
              <a:rPr lang="en-US" sz="1100" dirty="0" smtClean="0"/>
              <a:t> Safaris. &lt;http://</a:t>
            </a:r>
            <a:r>
              <a:rPr lang="en-US" sz="1100" dirty="0" err="1" smtClean="0"/>
              <a:t>www.ngoko.com/botswana/bots_locations.htm</a:t>
            </a:r>
            <a:r>
              <a:rPr lang="en-US" sz="1100" dirty="0" smtClean="0"/>
              <a:t>&gt;. (accessed May 03, 2011).</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1391</TotalTime>
  <Words>3130</Words>
  <Application>Microsoft Macintosh PowerPoint</Application>
  <PresentationFormat>Custom</PresentationFormat>
  <Paragraphs>42</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THE ANIMALS OR THE BASARWA: WHY CAN’T BOTSWANA FIND A COMPROMISE? Kate White Gettysburg College ANTH 223-Indigenous Peoples,  the Environment,  and the Global Economy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labload</dc:creator>
  <cp:lastModifiedBy>Mary White</cp:lastModifiedBy>
  <cp:revision>15</cp:revision>
  <dcterms:created xsi:type="dcterms:W3CDTF">2011-05-06T05:58:13Z</dcterms:created>
  <dcterms:modified xsi:type="dcterms:W3CDTF">2011-05-06T17:06:41Z</dcterms:modified>
</cp:coreProperties>
</file>