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docProps/app.xml" ContentType="application/vnd.openxmlformats-officedocument.extended-properties+xml"/>
  <Override PartName="/ppt/presentation.xml" ContentType="application/vnd.openxmlformats-officedocument.presentationml.presentation.main+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Lst>
  <p:sldSz cx="32918400" cy="21945600"/>
  <p:notesSz cx="9144000" cy="6858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7703" autoAdjust="0"/>
    <p:restoredTop sz="94717" autoAdjust="0"/>
  </p:normalViewPr>
  <p:slideViewPr>
    <p:cSldViewPr>
      <p:cViewPr>
        <p:scale>
          <a:sx n="50" d="100"/>
          <a:sy n="50" d="100"/>
        </p:scale>
        <p:origin x="3024" y="3320"/>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 Type="http://schemas.openxmlformats.org/officeDocument/2006/relationships/presProps" Target="presProps.xml"/><Relationship Id="rId5" Type="http://schemas.openxmlformats.org/officeDocument/2006/relationships/viewProps" Target="viewProps.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printerSettings" Target="printerSettings/printerSettings1.bin"/><Relationship Id="rId6"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2"/>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5120641"/>
            <a:ext cx="14538960" cy="1448308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2"/>
            <a:ext cx="14544677"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2"/>
            <a:ext cx="14550390" cy="204723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1"/>
            <a:ext cx="18402300" cy="1872996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1"/>
            <a:ext cx="10829927" cy="150114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6452237" y="17175482"/>
            <a:ext cx="19751040" cy="257555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746C5-1B3C-43F7-9D13-CF0BC36CEB39}" type="datetimeFigureOut">
              <a:rPr lang="en-US" smtClean="0"/>
              <a:pPr/>
              <a:t>5/4/11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220D95-AA7D-4460-B0A8-82A6126025E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1"/>
            <a:ext cx="29626560" cy="1448308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3A1746C5-1B3C-43F7-9D13-CF0BC36CEB39}" type="datetimeFigureOut">
              <a:rPr lang="en-US" smtClean="0"/>
              <a:pPr/>
              <a:t>5/4/11</a:t>
            </a:fld>
            <a:endParaRPr lang="en-US" dirty="0"/>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48220D95-AA7D-4460-B0A8-82A6126025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probertencyclopaedia.com/photolib/people/Indians%20of%20the%20Gran%20Chaco%20Argentina%20c1935.html" TargetMode="External"/><Relationship Id="rId4" Type="http://schemas.openxmlformats.org/officeDocument/2006/relationships/hyperlink" Target="http://en.wikipedia.org/wiki/Formosa_Province" TargetMode="External"/><Relationship Id="rId10" Type="http://schemas.openxmlformats.org/officeDocument/2006/relationships/hyperlink" Target="http://www.fao.org/ag/AGP/AGPC/doc/Bulletin/Granchaco.htm" TargetMode="External"/><Relationship Id="rId5" Type="http://schemas.openxmlformats.org/officeDocument/2006/relationships/image" Target="../media/image3.jpeg"/><Relationship Id="rId7" Type="http://schemas.openxmlformats.org/officeDocument/2006/relationships/hyperlink" Target="http://www.genteindigena.org/maka.html" TargetMode="External"/><Relationship Id="rId1" Type="http://schemas.openxmlformats.org/officeDocument/2006/relationships/slideLayout" Target="../slideLayouts/slideLayout1.xml"/><Relationship Id="rId2" Type="http://schemas.openxmlformats.org/officeDocument/2006/relationships/image" Target="../media/image1.png"/><Relationship Id="rId9" Type="http://schemas.openxmlformats.org/officeDocument/2006/relationships/hyperlink" Target="http://www.en.argentina.ar/_en/tourism/C1491-formosa-the-green-empire.php" TargetMode="External"/><Relationship Id="rId3" Type="http://schemas.openxmlformats.org/officeDocument/2006/relationships/image" Target="../media/image2.png"/><Relationship Id="rId6"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2895600" y="838200"/>
            <a:ext cx="27508200" cy="3016210"/>
          </a:xfrm>
          <a:prstGeom prst="rect">
            <a:avLst/>
          </a:prstGeom>
          <a:noFill/>
        </p:spPr>
        <p:txBody>
          <a:bodyPr wrap="square" rtlCol="0">
            <a:spAutoFit/>
          </a:bodyPr>
          <a:lstStyle/>
          <a:p>
            <a:pPr algn="ctr"/>
            <a:r>
              <a:rPr lang="en-US" sz="5400" b="1" dirty="0" smtClean="0">
                <a:solidFill>
                  <a:schemeClr val="tx2">
                    <a:lumMod val="75000"/>
                  </a:schemeClr>
                </a:solidFill>
                <a:latin typeface="Broadway" pitchFamily="82" charset="0"/>
              </a:rPr>
              <a:t>The Gran Chaco Indians of </a:t>
            </a:r>
            <a:r>
              <a:rPr lang="en-US" sz="5400" b="1" dirty="0" smtClean="0">
                <a:solidFill>
                  <a:schemeClr val="tx2">
                    <a:lumMod val="75000"/>
                  </a:schemeClr>
                </a:solidFill>
                <a:latin typeface="Broadway" pitchFamily="82" charset="0"/>
              </a:rPr>
              <a:t>Bañado</a:t>
            </a:r>
            <a:r>
              <a:rPr lang="en-US" sz="5400" b="1" dirty="0" smtClean="0">
                <a:solidFill>
                  <a:schemeClr val="tx2">
                    <a:lumMod val="75000"/>
                  </a:schemeClr>
                </a:solidFill>
                <a:latin typeface="Broadway" pitchFamily="82" charset="0"/>
              </a:rPr>
              <a:t> La </a:t>
            </a:r>
            <a:r>
              <a:rPr lang="en-US" sz="5400" b="1" dirty="0" smtClean="0">
                <a:solidFill>
                  <a:schemeClr val="tx2">
                    <a:lumMod val="75000"/>
                  </a:schemeClr>
                </a:solidFill>
                <a:latin typeface="Broadway" pitchFamily="82" charset="0"/>
              </a:rPr>
              <a:t>Estrella</a:t>
            </a:r>
            <a:endParaRPr lang="en-US" sz="5400" b="1" dirty="0" smtClean="0">
              <a:solidFill>
                <a:schemeClr val="tx2">
                  <a:lumMod val="75000"/>
                </a:schemeClr>
              </a:solidFill>
              <a:latin typeface="Broadway" pitchFamily="82" charset="0"/>
            </a:endParaRPr>
          </a:p>
          <a:p>
            <a:pPr algn="ctr"/>
            <a:r>
              <a:rPr lang="en-US" sz="5400" b="1" dirty="0" smtClean="0">
                <a:solidFill>
                  <a:schemeClr val="tx2">
                    <a:lumMod val="75000"/>
                  </a:schemeClr>
                </a:solidFill>
                <a:latin typeface="Broadway" pitchFamily="82" charset="0"/>
              </a:rPr>
              <a:t>Formosa Region</a:t>
            </a:r>
          </a:p>
          <a:p>
            <a:pPr algn="ctr"/>
            <a:r>
              <a:rPr lang="en-US" sz="5400" b="1" dirty="0" smtClean="0">
                <a:solidFill>
                  <a:schemeClr val="tx2">
                    <a:lumMod val="75000"/>
                  </a:schemeClr>
                </a:solidFill>
                <a:latin typeface="Broadway" pitchFamily="82" charset="0"/>
              </a:rPr>
              <a:t>Western Paraguay∙ Eastern Bolivia ∙ Northeastern Argentina</a:t>
            </a:r>
          </a:p>
          <a:p>
            <a:pPr algn="ctr"/>
            <a:r>
              <a:rPr lang="en-US" sz="2800" b="1" dirty="0" smtClean="0">
                <a:solidFill>
                  <a:schemeClr val="tx2">
                    <a:lumMod val="60000"/>
                    <a:lumOff val="40000"/>
                  </a:schemeClr>
                </a:solidFill>
              </a:rPr>
              <a:t>Siobhan Tooze –Gettysburg College – Anthropology 223 Indigenous People, the Environment and the Global Economy </a:t>
            </a:r>
          </a:p>
        </p:txBody>
      </p:sp>
      <p:sp>
        <p:nvSpPr>
          <p:cNvPr id="10" name="TextBox 9"/>
          <p:cNvSpPr txBox="1"/>
          <p:nvPr/>
        </p:nvSpPr>
        <p:spPr>
          <a:xfrm>
            <a:off x="1295400" y="4876800"/>
            <a:ext cx="10744200" cy="7848301"/>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Conceptual Question: </a:t>
            </a:r>
            <a:r>
              <a:rPr lang="en-US" sz="2400" dirty="0" smtClean="0">
                <a:solidFill>
                  <a:schemeClr val="tx2">
                    <a:lumMod val="60000"/>
                    <a:lumOff val="40000"/>
                  </a:schemeClr>
                </a:solidFill>
              </a:rPr>
              <a:t>“</a:t>
            </a:r>
            <a:r>
              <a:rPr lang="en-US" sz="2400" dirty="0" smtClean="0">
                <a:solidFill>
                  <a:schemeClr val="tx2">
                    <a:lumMod val="60000"/>
                    <a:lumOff val="40000"/>
                  </a:schemeClr>
                </a:solidFill>
              </a:rPr>
              <a:t>Bañado</a:t>
            </a:r>
            <a:r>
              <a:rPr lang="en-US" sz="2400" dirty="0" smtClean="0">
                <a:solidFill>
                  <a:schemeClr val="tx2">
                    <a:lumMod val="60000"/>
                    <a:lumOff val="40000"/>
                  </a:schemeClr>
                </a:solidFill>
              </a:rPr>
              <a:t> </a:t>
            </a:r>
            <a:r>
              <a:rPr lang="en-US" sz="2400" dirty="0" smtClean="0">
                <a:solidFill>
                  <a:schemeClr val="tx2">
                    <a:lumMod val="60000"/>
                    <a:lumOff val="40000"/>
                  </a:schemeClr>
                </a:solidFill>
              </a:rPr>
              <a:t>Estrella</a:t>
            </a:r>
            <a:r>
              <a:rPr lang="en-US" sz="2400" dirty="0" smtClean="0">
                <a:solidFill>
                  <a:schemeClr val="tx2">
                    <a:lumMod val="60000"/>
                    <a:lumOff val="40000"/>
                  </a:schemeClr>
                </a:solidFill>
              </a:rPr>
              <a:t> presents, </a:t>
            </a:r>
            <a:r>
              <a:rPr lang="en-US" sz="2400" dirty="0" smtClean="0">
                <a:solidFill>
                  <a:schemeClr val="tx2">
                    <a:lumMod val="60000"/>
                    <a:lumOff val="40000"/>
                  </a:schemeClr>
                </a:solidFill>
              </a:rPr>
              <a:t>Fermosa</a:t>
            </a:r>
            <a:r>
              <a:rPr lang="en-US" sz="2400" dirty="0" smtClean="0">
                <a:solidFill>
                  <a:schemeClr val="tx2">
                    <a:lumMod val="60000"/>
                    <a:lumOff val="40000"/>
                  </a:schemeClr>
                </a:solidFill>
              </a:rPr>
              <a:t> an </a:t>
            </a:r>
            <a:r>
              <a:rPr lang="en-US" sz="2400" dirty="0" smtClean="0">
                <a:solidFill>
                  <a:schemeClr val="tx2">
                    <a:lumMod val="60000"/>
                    <a:lumOff val="40000"/>
                  </a:schemeClr>
                </a:solidFill>
              </a:rPr>
              <a:t>anguishing paradox of fishermen and fish dying virtually alongside each other” </a:t>
            </a:r>
            <a:r>
              <a:rPr lang="en-US" sz="1800" dirty="0" smtClean="0">
                <a:solidFill>
                  <a:schemeClr val="tx2">
                    <a:lumMod val="60000"/>
                    <a:lumOff val="40000"/>
                  </a:schemeClr>
                </a:solidFill>
              </a:rPr>
              <a:t>(Cultural Survival; the deadly paradox of </a:t>
            </a:r>
            <a:r>
              <a:rPr lang="en-US" sz="1800" dirty="0" smtClean="0">
                <a:solidFill>
                  <a:schemeClr val="tx2">
                    <a:lumMod val="60000"/>
                    <a:lumOff val="40000"/>
                  </a:schemeClr>
                </a:solidFill>
              </a:rPr>
              <a:t>Banado</a:t>
            </a:r>
            <a:r>
              <a:rPr lang="en-US" sz="1800" dirty="0" smtClean="0">
                <a:solidFill>
                  <a:schemeClr val="tx2">
                    <a:lumMod val="60000"/>
                    <a:lumOff val="40000"/>
                  </a:schemeClr>
                </a:solidFill>
              </a:rPr>
              <a:t> La </a:t>
            </a:r>
            <a:r>
              <a:rPr lang="en-US" sz="1800" dirty="0" smtClean="0">
                <a:solidFill>
                  <a:schemeClr val="tx2">
                    <a:lumMod val="60000"/>
                    <a:lumOff val="40000"/>
                  </a:schemeClr>
                </a:solidFill>
              </a:rPr>
              <a:t>Estrella</a:t>
            </a:r>
            <a:r>
              <a:rPr lang="en-US" sz="1800" dirty="0" smtClean="0">
                <a:solidFill>
                  <a:schemeClr val="tx2">
                    <a:lumMod val="60000"/>
                    <a:lumOff val="40000"/>
                  </a:schemeClr>
                </a:solidFill>
              </a:rPr>
              <a:t>).</a:t>
            </a:r>
            <a:r>
              <a:rPr lang="en-US" sz="2400" dirty="0" smtClean="0">
                <a:solidFill>
                  <a:schemeClr val="tx2">
                    <a:lumMod val="60000"/>
                    <a:lumOff val="40000"/>
                  </a:schemeClr>
                </a:solidFill>
              </a:rPr>
              <a:t> How has this situation occurred? </a:t>
            </a:r>
          </a:p>
          <a:p>
            <a:r>
              <a:rPr lang="en-US" sz="2400" dirty="0" smtClean="0"/>
              <a:t>Urban resettlement  and the relocation of the Gran Chaco Indians who live throughout the </a:t>
            </a:r>
            <a:r>
              <a:rPr lang="en-US" sz="2400" dirty="0" smtClean="0"/>
              <a:t>Bañado</a:t>
            </a:r>
            <a:r>
              <a:rPr lang="en-US" sz="2400" dirty="0" smtClean="0"/>
              <a:t> La </a:t>
            </a:r>
            <a:r>
              <a:rPr lang="en-US" sz="2400" dirty="0" smtClean="0"/>
              <a:t>Estrella</a:t>
            </a:r>
            <a:r>
              <a:rPr lang="en-US" sz="2400" dirty="0" smtClean="0"/>
              <a:t> of </a:t>
            </a:r>
            <a:r>
              <a:rPr lang="en-US" sz="2400" dirty="0" smtClean="0"/>
              <a:t>Western Paraguay, Eastern Bolivia and Northeastern Argentina, in what is know as the Formosa region,to the impoverished outskirts of the towns along the National Highway 81 has led to the destruction of their traditional ways of life. Relocation forced by human intervention in the area, the development of trades aimed to stimulate the economy of Formosa, the redirection and in some cases damming of the rivers which provide their main food source, and the creation of the two protected areas the Río Pilcomayo National Park and the Formosa National Reservehas left the Gran Chaco people displaced from their food source and in famine and ill health. These new living conditions have most life threateninglyincreased their rates of tuberculosis as well as creating social problems. Their previously strong tribal groups have become socially dismembered by moving from their original homescausing them to loose their traditional ways of live whilst increasing rates of alcoholism, prostitution and other problems related with living in low standard urban communities. However they remain within reasonable reach of their main food source, fish but due to the increasing pollution and lack of indigenous knowledge and resources to transport the indigenous people simply cannot transport or store the quantity of fish they need to survive. </a:t>
            </a:r>
          </a:p>
        </p:txBody>
      </p:sp>
      <p:sp>
        <p:nvSpPr>
          <p:cNvPr id="11" name="TextBox 10"/>
          <p:cNvSpPr txBox="1"/>
          <p:nvPr/>
        </p:nvSpPr>
        <p:spPr>
          <a:xfrm>
            <a:off x="12115800" y="4724400"/>
            <a:ext cx="10134600" cy="8617744"/>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Background of The </a:t>
            </a:r>
            <a:r>
              <a:rPr lang="en-US" sz="2400" b="1" dirty="0" smtClean="0">
                <a:solidFill>
                  <a:schemeClr val="tx2">
                    <a:lumMod val="60000"/>
                    <a:lumOff val="40000"/>
                  </a:schemeClr>
                </a:solidFill>
                <a:latin typeface="Broadway" pitchFamily="82" charset="0"/>
              </a:rPr>
              <a:t>Indigenous People- The Gran Chaco : </a:t>
            </a:r>
            <a:r>
              <a:rPr lang="en-US" sz="2400" dirty="0" smtClean="0"/>
              <a:t>The area originally inhabited by theGran Chaco, </a:t>
            </a:r>
            <a:r>
              <a:rPr lang="en-US" sz="2400" dirty="0" smtClean="0"/>
              <a:t>Bañado</a:t>
            </a:r>
            <a:r>
              <a:rPr lang="en-US" sz="2400" dirty="0" smtClean="0"/>
              <a:t> La </a:t>
            </a:r>
            <a:r>
              <a:rPr lang="en-US" sz="2400" dirty="0" smtClean="0"/>
              <a:t>Estrella</a:t>
            </a:r>
            <a:r>
              <a:rPr lang="en-US" sz="2400" dirty="0" smtClean="0"/>
              <a:t>, a large part of the Formosa Providence,is vast and spans more than 1 million square kilometers across The Formosa region first came into human inhabitation around 6,000 years ago and was settled by various peoples, who peacefully coexisted there. </a:t>
            </a:r>
            <a:r>
              <a:rPr lang="en-US" sz="2400" dirty="0"/>
              <a:t>O</a:t>
            </a:r>
            <a:r>
              <a:rPr lang="en-US" sz="2400" dirty="0" smtClean="0"/>
              <a:t>vertime the collection of indigenous who inhabit this are became known as the Indians of the Gran Chaco. There are over 50 different indigenous groups who share over 17 different languages. The three largest indigenous groups in the area are the Toba, </a:t>
            </a:r>
            <a:r>
              <a:rPr lang="en-US" sz="2400" dirty="0" smtClean="0"/>
              <a:t>Pilagá</a:t>
            </a:r>
            <a:r>
              <a:rPr lang="en-US" sz="2400" dirty="0" smtClean="0"/>
              <a:t>, and </a:t>
            </a:r>
            <a:r>
              <a:rPr lang="en-US" sz="2400" dirty="0" smtClean="0"/>
              <a:t>Wichí</a:t>
            </a:r>
            <a:r>
              <a:rPr lang="en-US" sz="2400" dirty="0" smtClean="0"/>
              <a:t>, who in only in the past 100 years of national colonial advancement are now in a dismal state of material and cultural impoverishment. The traditional form of sustenance for the Gran Chaco people is the fish that they harvest from the Pilcomayo and Bermejo river and the other tributaries that spread off from this river. They eat a huge variety of “regional fishes such as shads, ox-eyed </a:t>
            </a:r>
            <a:r>
              <a:rPr lang="en-US" sz="2400" dirty="0" smtClean="0"/>
              <a:t>cackerels</a:t>
            </a:r>
            <a:r>
              <a:rPr lang="en-US" sz="2400" dirty="0" smtClean="0"/>
              <a:t>, catfish, piranhas, and eels. The </a:t>
            </a:r>
            <a:r>
              <a:rPr lang="en-US" sz="2400" dirty="0" smtClean="0"/>
              <a:t>sábalo</a:t>
            </a:r>
            <a:r>
              <a:rPr lang="en-US" sz="2400" dirty="0" smtClean="0"/>
              <a:t> fish stands out as the most abundant and ubiquitous. This fish is a staple and a symbol for the Indians”</a:t>
            </a:r>
            <a:r>
              <a:rPr lang="en-US" sz="1800" dirty="0" smtClean="0"/>
              <a:t>(Cultural Survival; the deadly paradox of </a:t>
            </a:r>
            <a:r>
              <a:rPr lang="en-US" sz="1800" dirty="0" smtClean="0"/>
              <a:t>Banado</a:t>
            </a:r>
            <a:r>
              <a:rPr lang="en-US" sz="1800" dirty="0" smtClean="0"/>
              <a:t> La </a:t>
            </a:r>
            <a:r>
              <a:rPr lang="en-US" sz="1800" dirty="0" smtClean="0"/>
              <a:t>Estrella</a:t>
            </a:r>
            <a:r>
              <a:rPr lang="en-US" sz="1800" dirty="0" smtClean="0"/>
              <a:t>). </a:t>
            </a:r>
            <a:r>
              <a:rPr lang="en-US" sz="2400" dirty="0" smtClean="0"/>
              <a:t>Fish is also believed to be these indigenous people’s favorite food and without it they are unable to survive. </a:t>
            </a:r>
            <a:endParaRPr lang="en-US" sz="1800" dirty="0" smtClean="0"/>
          </a:p>
          <a:p>
            <a:endParaRPr lang="en-US" sz="2000" dirty="0"/>
          </a:p>
          <a:p>
            <a:endParaRPr dirty="0"/>
          </a:p>
          <a:p>
            <a:endParaRPr lang="en-US" sz="2000" dirty="0"/>
          </a:p>
          <a:p>
            <a:endParaRPr lang="en-US" sz="2000" dirty="0"/>
          </a:p>
        </p:txBody>
      </p:sp>
      <p:sp>
        <p:nvSpPr>
          <p:cNvPr id="17" name="TextBox 16"/>
          <p:cNvSpPr txBox="1"/>
          <p:nvPr/>
        </p:nvSpPr>
        <p:spPr>
          <a:xfrm>
            <a:off x="1295400" y="13106400"/>
            <a:ext cx="11277600" cy="8217632"/>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Background on the original homeland- The </a:t>
            </a:r>
            <a:r>
              <a:rPr lang="en-US" sz="2400" b="1" dirty="0" smtClean="0">
                <a:solidFill>
                  <a:schemeClr val="tx2">
                    <a:lumMod val="60000"/>
                    <a:lumOff val="40000"/>
                  </a:schemeClr>
                </a:solidFill>
                <a:latin typeface="Broadway" pitchFamily="82" charset="0"/>
              </a:rPr>
              <a:t>Bañado</a:t>
            </a:r>
            <a:r>
              <a:rPr lang="en-US" sz="2400" b="1" dirty="0" smtClean="0">
                <a:solidFill>
                  <a:schemeClr val="tx2">
                    <a:lumMod val="60000"/>
                    <a:lumOff val="40000"/>
                  </a:schemeClr>
                </a:solidFill>
                <a:latin typeface="Broadway" pitchFamily="82" charset="0"/>
              </a:rPr>
              <a:t> La </a:t>
            </a:r>
            <a:r>
              <a:rPr lang="en-US" sz="2400" b="1" dirty="0" smtClean="0">
                <a:solidFill>
                  <a:schemeClr val="tx2">
                    <a:lumMod val="60000"/>
                    <a:lumOff val="40000"/>
                  </a:schemeClr>
                </a:solidFill>
                <a:latin typeface="Broadway" pitchFamily="82" charset="0"/>
              </a:rPr>
              <a:t>Estrella</a:t>
            </a:r>
            <a:r>
              <a:rPr lang="en-US" sz="2400" b="1" dirty="0" smtClean="0">
                <a:solidFill>
                  <a:schemeClr val="tx2">
                    <a:lumMod val="60000"/>
                    <a:lumOff val="40000"/>
                  </a:schemeClr>
                </a:solidFill>
                <a:latin typeface="Broadway" pitchFamily="82" charset="0"/>
              </a:rPr>
              <a:t> Area: </a:t>
            </a:r>
            <a:r>
              <a:rPr lang="en-US" sz="2400" dirty="0" smtClean="0"/>
              <a:t>T</a:t>
            </a:r>
            <a:r>
              <a:rPr lang="en-US" sz="2400" dirty="0" smtClean="0"/>
              <a:t>he </a:t>
            </a:r>
            <a:r>
              <a:rPr lang="en-US" sz="2400" dirty="0" smtClean="0"/>
              <a:t>Bañado</a:t>
            </a:r>
            <a:r>
              <a:rPr lang="en-US" sz="2400" dirty="0" smtClean="0"/>
              <a:t> </a:t>
            </a:r>
            <a:r>
              <a:rPr lang="en-US" sz="2400" dirty="0" smtClean="0"/>
              <a:t>La </a:t>
            </a:r>
            <a:r>
              <a:rPr lang="en-US" sz="2400" dirty="0" smtClean="0"/>
              <a:t>Estrella</a:t>
            </a:r>
            <a:r>
              <a:rPr lang="en-US" sz="2400" dirty="0" smtClean="0"/>
              <a:t> is the area of wetlands fed by the Pilcomayoand the Bermejo river is the area of the Formosa region most commonly inhabited by the Gran Chaco Indians. In the heart of this area remains the relics of the regions original landscape, no longer allowed for use by the Gran Chaco due to pollution, cultivation or conservation. “The </a:t>
            </a:r>
            <a:r>
              <a:rPr lang="en-US" sz="2400" dirty="0" smtClean="0"/>
              <a:t>Bañado</a:t>
            </a:r>
            <a:r>
              <a:rPr lang="en-US" sz="2400" dirty="0" smtClean="0"/>
              <a:t> La </a:t>
            </a:r>
            <a:r>
              <a:rPr lang="en-US" sz="2400" dirty="0" smtClean="0"/>
              <a:t>Estrella</a:t>
            </a:r>
            <a:r>
              <a:rPr lang="en-US" sz="2400" dirty="0" smtClean="0"/>
              <a:t> is not only rich in cultural variation but also in biological diversity. It hosts species from both the </a:t>
            </a:r>
            <a:r>
              <a:rPr lang="en-US" sz="2400" dirty="0" smtClean="0"/>
              <a:t>neotropics</a:t>
            </a:r>
            <a:r>
              <a:rPr lang="en-US" sz="2400" dirty="0" smtClean="0"/>
              <a:t> and the temperate southern pampas, including peccaries, tapirs, jaguars, pumas, deer, armadillos, anteaters, </a:t>
            </a:r>
            <a:r>
              <a:rPr lang="en-US" sz="2400" dirty="0" smtClean="0"/>
              <a:t>maned</a:t>
            </a:r>
            <a:r>
              <a:rPr lang="en-US" sz="2400" dirty="0" smtClean="0"/>
              <a:t> wolves, cavies, </a:t>
            </a:r>
            <a:r>
              <a:rPr lang="en-US" sz="2400" dirty="0" smtClean="0"/>
              <a:t>vizcachas</a:t>
            </a:r>
            <a:r>
              <a:rPr lang="en-US" sz="2400" dirty="0" smtClean="0"/>
              <a:t>, rheas, and guans. Many of the local indigenous people used the Pilcomayo, Bermejo, and </a:t>
            </a:r>
            <a:r>
              <a:rPr lang="en-US" sz="2400" dirty="0" smtClean="0"/>
              <a:t>Bañado’s</a:t>
            </a:r>
            <a:r>
              <a:rPr lang="en-US" sz="2400" dirty="0" smtClean="0"/>
              <a:t> resources. The Toba, </a:t>
            </a:r>
            <a:r>
              <a:rPr lang="en-US" sz="2400" dirty="0" smtClean="0"/>
              <a:t>Pilagá</a:t>
            </a:r>
            <a:r>
              <a:rPr lang="en-US" sz="2400" dirty="0" smtClean="0"/>
              <a:t>, and </a:t>
            </a:r>
            <a:r>
              <a:rPr lang="en-US" sz="2400" dirty="0" smtClean="0"/>
              <a:t>Wichí</a:t>
            </a:r>
            <a:r>
              <a:rPr lang="en-US" sz="2400" dirty="0" smtClean="0"/>
              <a:t> rely heavily on fishing for their subsistence.” </a:t>
            </a:r>
            <a:r>
              <a:rPr lang="en-US" sz="1800" dirty="0" smtClean="0"/>
              <a:t>(Cultural Survival; the deadly paradox of </a:t>
            </a:r>
            <a:r>
              <a:rPr lang="en-US" sz="1800" dirty="0"/>
              <a:t>B</a:t>
            </a:r>
            <a:r>
              <a:rPr lang="en-US" sz="1800" dirty="0" smtClean="0"/>
              <a:t>anado</a:t>
            </a:r>
            <a:r>
              <a:rPr lang="en-US" sz="1800" dirty="0" smtClean="0"/>
              <a:t> La </a:t>
            </a:r>
            <a:r>
              <a:rPr lang="en-US" sz="1800" dirty="0" smtClean="0"/>
              <a:t>Estrella</a:t>
            </a:r>
            <a:r>
              <a:rPr lang="en-US" sz="1800" dirty="0" smtClean="0"/>
              <a:t>) </a:t>
            </a:r>
            <a:r>
              <a:rPr lang="en-US" sz="2400" dirty="0" smtClean="0"/>
              <a:t>The location between the two rivers in the area, the Bermejo and </a:t>
            </a:r>
            <a:r>
              <a:rPr lang="en-US" sz="2400" dirty="0" smtClean="0"/>
              <a:t>Pilcomayp</a:t>
            </a:r>
            <a:r>
              <a:rPr lang="en-US" sz="2400" dirty="0" smtClean="0"/>
              <a:t> makes the area slightly wetter than the areas surrounding it, making it more subtropical which is a large part of the reason the vegetation and biodiversity is so greatly increased in the area. The rains are also uniform and annual which helps to create some stability in the lagoons and creeks that form throughout the wetlands in which huge numbers of wildlife life. </a:t>
            </a:r>
          </a:p>
          <a:p>
            <a:r>
              <a:rPr lang="en-US" sz="2400" b="1" dirty="0" smtClean="0">
                <a:solidFill>
                  <a:srgbClr val="558ED5"/>
                </a:solidFill>
              </a:rPr>
              <a:t>-</a:t>
            </a:r>
            <a:r>
              <a:rPr lang="en-US" sz="2400" b="1" dirty="0" smtClean="0">
                <a:solidFill>
                  <a:srgbClr val="558ED5"/>
                </a:solidFill>
              </a:rPr>
              <a:t> </a:t>
            </a:r>
            <a:r>
              <a:rPr lang="en-US" sz="2400" b="1" dirty="0" smtClean="0">
                <a:solidFill>
                  <a:schemeClr val="tx2">
                    <a:lumMod val="60000"/>
                    <a:lumOff val="40000"/>
                  </a:schemeClr>
                </a:solidFill>
                <a:latin typeface="Broadway" pitchFamily="82" charset="0"/>
              </a:rPr>
              <a:t>Formosa: </a:t>
            </a:r>
            <a:r>
              <a:rPr lang="en-US" sz="2400" dirty="0" smtClean="0"/>
              <a:t>Formosa </a:t>
            </a:r>
            <a:r>
              <a:rPr lang="en-US" sz="2400" dirty="0" smtClean="0"/>
              <a:t>is the larger region of land within which </a:t>
            </a:r>
            <a:r>
              <a:rPr lang="en-US" sz="2400" dirty="0" smtClean="0"/>
              <a:t>Bañado</a:t>
            </a:r>
            <a:r>
              <a:rPr lang="en-US" sz="2400" dirty="0" smtClean="0"/>
              <a:t> La </a:t>
            </a:r>
            <a:r>
              <a:rPr lang="en-US" sz="2400" dirty="0" smtClean="0"/>
              <a:t>Estrella</a:t>
            </a:r>
            <a:r>
              <a:rPr lang="en-US" sz="2400" dirty="0" smtClean="0"/>
              <a:t> lies “Its name stems from the Castilian word “</a:t>
            </a:r>
            <a:r>
              <a:rPr lang="en-US" sz="2400" dirty="0" smtClean="0"/>
              <a:t>fermoso</a:t>
            </a:r>
            <a:r>
              <a:rPr lang="en-US" sz="2400" dirty="0" smtClean="0"/>
              <a:t>”, meaning “beautiful”, a term chosen to convey the beauty characterizing the region” </a:t>
            </a:r>
            <a:r>
              <a:rPr lang="en-US" sz="1800" dirty="0" smtClean="0"/>
              <a:t>( Argentina tourism board website). </a:t>
            </a:r>
            <a:r>
              <a:rPr lang="en-US" sz="2400" dirty="0" smtClean="0"/>
              <a:t>It is characterized by a patchwork of savannah grasslands and semi-arid vegetation, with forests lining the riverbanks, which provide the main food source for the inhabitants of the area.</a:t>
            </a:r>
            <a:r>
              <a:rPr lang="en-US" sz="2400" dirty="0" smtClean="0"/>
              <a:t> </a:t>
            </a:r>
            <a:r>
              <a:rPr lang="en-US" sz="2400" dirty="0" smtClean="0"/>
              <a:t>Most tragically </a:t>
            </a:r>
            <a:endParaRPr lang="en-US" sz="2400" b="1" dirty="0"/>
          </a:p>
        </p:txBody>
      </p:sp>
      <p:cxnSp>
        <p:nvCxnSpPr>
          <p:cNvPr id="19" name="Straight Connector 18"/>
          <p:cNvCxnSpPr/>
          <p:nvPr/>
        </p:nvCxnSpPr>
        <p:spPr>
          <a:xfrm>
            <a:off x="0" y="3962400"/>
            <a:ext cx="32918400" cy="76200"/>
          </a:xfrm>
          <a:prstGeom prst="line">
            <a:avLst/>
          </a:prstGeom>
          <a:ln w="34925" cap="flat" cmpd="sng" algn="ctr">
            <a:solidFill>
              <a:schemeClr val="tx2">
                <a:lumMod val="40000"/>
                <a:lumOff val="6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pic>
        <p:nvPicPr>
          <p:cNvPr id="23" name="Picture 22" descr="Picture 8.png"/>
          <p:cNvPicPr>
            <a:picLocks noChangeAspect="1"/>
          </p:cNvPicPr>
          <p:nvPr/>
        </p:nvPicPr>
        <p:blipFill>
          <a:blip r:embed="rId2"/>
          <a:srcRect t="11911" b="16625"/>
          <a:stretch>
            <a:fillRect/>
          </a:stretch>
        </p:blipFill>
        <p:spPr>
          <a:xfrm>
            <a:off x="12649200" y="11506200"/>
            <a:ext cx="4470398" cy="2438399"/>
          </a:xfrm>
          <a:prstGeom prst="rect">
            <a:avLst/>
          </a:prstGeom>
        </p:spPr>
      </p:pic>
      <p:pic>
        <p:nvPicPr>
          <p:cNvPr id="24" name="Picture 23" descr="Picture 3.png"/>
          <p:cNvPicPr>
            <a:picLocks noChangeAspect="1"/>
          </p:cNvPicPr>
          <p:nvPr/>
        </p:nvPicPr>
        <p:blipFill>
          <a:blip r:embed="rId3"/>
          <a:srcRect r="19800" b="34959"/>
          <a:stretch>
            <a:fillRect/>
          </a:stretch>
        </p:blipFill>
        <p:spPr>
          <a:xfrm>
            <a:off x="17449800" y="11430000"/>
            <a:ext cx="4343400" cy="2380516"/>
          </a:xfrm>
          <a:prstGeom prst="rect">
            <a:avLst/>
          </a:prstGeom>
        </p:spPr>
      </p:pic>
      <p:sp>
        <p:nvSpPr>
          <p:cNvPr id="25" name="TextBox 24"/>
          <p:cNvSpPr txBox="1"/>
          <p:nvPr/>
        </p:nvSpPr>
        <p:spPr>
          <a:xfrm>
            <a:off x="12649200" y="14097000"/>
            <a:ext cx="9448800" cy="1508105"/>
          </a:xfrm>
          <a:prstGeom prst="rect">
            <a:avLst/>
          </a:prstGeom>
          <a:noFill/>
        </p:spPr>
        <p:txBody>
          <a:bodyPr wrap="square" rtlCol="0">
            <a:spAutoFit/>
          </a:bodyPr>
          <a:lstStyle/>
          <a:p>
            <a:pPr algn="ctr"/>
            <a:r>
              <a:rPr lang="en-US" sz="2400" dirty="0" smtClean="0"/>
              <a:t>The Formosa region is shown above with the corresponding area of South America below, to give the reader a clearer idea of where the region falls</a:t>
            </a:r>
            <a:r>
              <a:rPr lang="en-US" sz="2400" dirty="0" smtClean="0"/>
              <a:t>.</a:t>
            </a:r>
          </a:p>
          <a:p>
            <a:pPr algn="ctr"/>
            <a:r>
              <a:rPr lang="en-US" sz="1000" dirty="0" smtClean="0"/>
              <a:t>Picture to the </a:t>
            </a:r>
            <a:r>
              <a:rPr lang="en-US" sz="1000" dirty="0" smtClean="0"/>
              <a:t>left  </a:t>
            </a:r>
            <a:r>
              <a:rPr lang="en-US" sz="1000" u="sng" dirty="0" smtClean="0">
                <a:solidFill>
                  <a:srgbClr val="0000FF"/>
                </a:solidFill>
              </a:rPr>
              <a:t>http://www.greece-map.net/south-america.</a:t>
            </a:r>
            <a:r>
              <a:rPr lang="en-US" sz="1000" u="sng" dirty="0" smtClean="0">
                <a:solidFill>
                  <a:srgbClr val="0000FF"/>
                </a:solidFill>
              </a:rPr>
              <a:t>html</a:t>
            </a:r>
            <a:endParaRPr lang="en-US" sz="1000" u="sng" dirty="0" smtClean="0">
              <a:solidFill>
                <a:srgbClr val="0000FF"/>
              </a:solidFill>
            </a:endParaRPr>
          </a:p>
          <a:p>
            <a:pPr algn="ctr"/>
            <a:r>
              <a:rPr lang="en-US" sz="1000" dirty="0" smtClean="0"/>
              <a:t>Picture to the </a:t>
            </a:r>
            <a:r>
              <a:rPr lang="en-US" sz="1000" dirty="0" smtClean="0"/>
              <a:t>Right </a:t>
            </a:r>
            <a:r>
              <a:rPr lang="en-US" sz="1000" dirty="0" smtClean="0"/>
              <a:t> </a:t>
            </a:r>
            <a:r>
              <a:rPr lang="en-US" sz="1000" dirty="0" smtClean="0">
                <a:hlinkClick r:id="rId4"/>
              </a:rPr>
              <a:t>http://en.wikipedia.org/wiki/</a:t>
            </a:r>
            <a:r>
              <a:rPr lang="en-US" sz="1000" dirty="0" smtClean="0">
                <a:hlinkClick r:id="rId4"/>
              </a:rPr>
              <a:t>Formosa_Province</a:t>
            </a:r>
            <a:endParaRPr lang="en-US" sz="1000" dirty="0" smtClean="0"/>
          </a:p>
          <a:p>
            <a:pPr algn="ctr"/>
            <a:endParaRPr lang="en-US" sz="2400" dirty="0" smtClean="0"/>
          </a:p>
        </p:txBody>
      </p:sp>
      <p:sp>
        <p:nvSpPr>
          <p:cNvPr id="27" name="TextBox 26"/>
          <p:cNvSpPr txBox="1"/>
          <p:nvPr/>
        </p:nvSpPr>
        <p:spPr>
          <a:xfrm>
            <a:off x="22402800" y="4876800"/>
            <a:ext cx="9601200" cy="14126941"/>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Threats </a:t>
            </a:r>
            <a:r>
              <a:rPr lang="en-US" sz="2400" b="1" dirty="0" smtClean="0">
                <a:solidFill>
                  <a:schemeClr val="tx2">
                    <a:lumMod val="60000"/>
                    <a:lumOff val="40000"/>
                  </a:schemeClr>
                </a:solidFill>
                <a:latin typeface="Broadway" pitchFamily="82" charset="0"/>
              </a:rPr>
              <a:t>faced by the Gran </a:t>
            </a:r>
            <a:r>
              <a:rPr lang="en-US" sz="2400" b="1" dirty="0" smtClean="0">
                <a:solidFill>
                  <a:schemeClr val="tx2">
                    <a:lumMod val="60000"/>
                    <a:lumOff val="40000"/>
                  </a:schemeClr>
                </a:solidFill>
                <a:latin typeface="Broadway" pitchFamily="82" charset="0"/>
              </a:rPr>
              <a:t>Chaco: </a:t>
            </a:r>
            <a:r>
              <a:rPr lang="en-US" sz="2400" dirty="0" smtClean="0"/>
              <a:t>Sadly the Indians of the Gran Chaco face several different issues that compromise their original environment and lands available that they can use.</a:t>
            </a:r>
          </a:p>
          <a:p>
            <a:pPr>
              <a:buFont typeface="Wingdings" pitchFamily="2" charset="2"/>
              <a:buChar char="v"/>
            </a:pPr>
            <a:r>
              <a:rPr lang="en-US" sz="2400" dirty="0" smtClean="0"/>
              <a:t> The introduction of economic schemes by the Argentinean government that has turned the previously minimally used land area into one now over worked with agricultural cultivation, cattle grazing and more in an attempt to stimulate the areas economy. “Wood, textiles and tannery sectors stand among the most saliently developed industries in this province. Some of the industries developed in this country comprise factories devoted to  wooden, parquet, and </a:t>
            </a:r>
            <a:r>
              <a:rPr lang="en-US" sz="2400" dirty="0" smtClean="0"/>
              <a:t>tannine</a:t>
            </a:r>
            <a:r>
              <a:rPr lang="en-US" sz="2400" dirty="0" smtClean="0"/>
              <a:t> furniture manufacturing, sawmills, coal and wooden didactic toys manufacturing, picking systems, cotton spinning, rice drying and manufacturing, cassava starch manufacturing, corn grinding, dairy farming, cold cuts, and cold meat packing</a:t>
            </a:r>
            <a:r>
              <a:rPr lang="en-US" sz="2400" dirty="0" smtClean="0"/>
              <a:t> centre's</a:t>
            </a:r>
            <a:r>
              <a:rPr lang="en-US" sz="2000" dirty="0" smtClean="0"/>
              <a:t>” </a:t>
            </a:r>
            <a:r>
              <a:rPr lang="en-US" sz="2000" dirty="0" smtClean="0"/>
              <a:t>(Argentina tourism board website)</a:t>
            </a:r>
            <a:r>
              <a:rPr lang="en-US" sz="2400" dirty="0" smtClean="0"/>
              <a:t>. </a:t>
            </a:r>
            <a:endParaRPr lang="en-US" sz="2400" dirty="0" smtClean="0"/>
          </a:p>
          <a:p>
            <a:pPr>
              <a:buFont typeface="Wingdings" pitchFamily="2" charset="2"/>
              <a:buChar char="v"/>
            </a:pPr>
            <a:r>
              <a:rPr lang="en-US" sz="2400" dirty="0" smtClean="0"/>
              <a:t> P</a:t>
            </a:r>
            <a:r>
              <a:rPr lang="en-US" sz="2400" dirty="0" smtClean="0"/>
              <a:t>ollution from the development of industry and other practices in the area is </a:t>
            </a:r>
            <a:r>
              <a:rPr lang="en-US" sz="2400" dirty="0" smtClean="0"/>
              <a:t>killing much of the areas wildlife, specifically fish.</a:t>
            </a:r>
          </a:p>
          <a:p>
            <a:pPr>
              <a:buFont typeface="Wingdings" pitchFamily="2" charset="2"/>
              <a:buChar char="v"/>
            </a:pPr>
            <a:r>
              <a:rPr lang="en-US" sz="2400" dirty="0" smtClean="0"/>
              <a:t> The forced relocation of many of the people in the area by the governments economic projects as well as the creation of conservation and reservation areas such as the Río Pilcomayo National Park and the Formosa National </a:t>
            </a:r>
            <a:r>
              <a:rPr lang="en-US" sz="2400" dirty="0" smtClean="0"/>
              <a:t>Reserve. </a:t>
            </a:r>
            <a:r>
              <a:rPr lang="en-US" sz="2400" dirty="0" smtClean="0"/>
              <a:t>The areas to which they have been relocated are often dramatically smaller than there home lands and unsuitable for their use, forcing them into urban settings removed from traditional ways of life.</a:t>
            </a:r>
          </a:p>
          <a:p>
            <a:pPr>
              <a:buFont typeface="Wingdings" pitchFamily="2" charset="2"/>
              <a:buChar char="v"/>
            </a:pPr>
            <a:r>
              <a:rPr lang="en-US" sz="2400" dirty="0" smtClean="0"/>
              <a:t> The removal from their main food source leaves them unable to satisfy their dietary requirements, and they lack the knowledge to transport food from their </a:t>
            </a:r>
            <a:r>
              <a:rPr lang="en-US" sz="2400" dirty="0" smtClean="0"/>
              <a:t>lands</a:t>
            </a:r>
            <a:r>
              <a:rPr lang="en-US" sz="2400" dirty="0" smtClean="0"/>
              <a:t> “</a:t>
            </a:r>
            <a:r>
              <a:rPr lang="en-US" sz="2400" dirty="0" smtClean="0"/>
              <a:t>The answer is tragically simple: They do not have the transportation means to travel the average 40 kilometers between their settlements and the </a:t>
            </a:r>
            <a:r>
              <a:rPr lang="en-US" sz="2400" dirty="0" smtClean="0"/>
              <a:t>Bañado</a:t>
            </a:r>
            <a:r>
              <a:rPr lang="en-US" sz="2400" dirty="0" smtClean="0"/>
              <a:t> or the river. They also lack the technology to carry and preserve the </a:t>
            </a:r>
            <a:r>
              <a:rPr lang="en-US" sz="2400" dirty="0" smtClean="0"/>
              <a:t>fish” (</a:t>
            </a:r>
            <a:r>
              <a:rPr lang="en-US" sz="1800" dirty="0" smtClean="0"/>
              <a:t>Cultural Survival; the deadly paradox of </a:t>
            </a:r>
            <a:r>
              <a:rPr lang="en-US" sz="1800" dirty="0" smtClean="0"/>
              <a:t>Banado</a:t>
            </a:r>
            <a:r>
              <a:rPr lang="en-US" sz="1800" dirty="0" smtClean="0"/>
              <a:t> La </a:t>
            </a:r>
            <a:r>
              <a:rPr lang="en-US" sz="1800" dirty="0" smtClean="0"/>
              <a:t>Estrella</a:t>
            </a:r>
            <a:r>
              <a:rPr lang="en-US" sz="1800" dirty="0" smtClean="0"/>
              <a:t>)</a:t>
            </a:r>
            <a:r>
              <a:rPr lang="en-US" sz="2400" dirty="0" smtClean="0"/>
              <a:t>.</a:t>
            </a:r>
          </a:p>
          <a:p>
            <a:pPr>
              <a:buFont typeface="Wingdings" pitchFamily="2" charset="2"/>
              <a:buChar char="v"/>
            </a:pPr>
            <a:r>
              <a:rPr lang="en-US" sz="2400" dirty="0" smtClean="0"/>
              <a:t> The Gran Chaco Indians also face the threat of tourism as the government of Argentina seems to be becoming aware of the popularity and attraction of Indigenous people, and have become exploiting the indigenous who remain in this area “</a:t>
            </a:r>
            <a:r>
              <a:rPr lang="en-US" sz="2400" dirty="0" smtClean="0"/>
              <a:t>Formosa is also known for its large population of indigenous communities, mainly those of </a:t>
            </a:r>
            <a:r>
              <a:rPr lang="en-US" sz="2400" dirty="0" smtClean="0"/>
              <a:t>Tobas</a:t>
            </a:r>
            <a:r>
              <a:rPr lang="en-US" sz="2400" dirty="0" smtClean="0"/>
              <a:t>, </a:t>
            </a:r>
            <a:r>
              <a:rPr lang="en-US" sz="2400" dirty="0" smtClean="0"/>
              <a:t>Wichis</a:t>
            </a:r>
            <a:r>
              <a:rPr lang="en-US" sz="2400" dirty="0" smtClean="0"/>
              <a:t> and </a:t>
            </a:r>
            <a:r>
              <a:rPr lang="en-US" sz="2400" dirty="0" smtClean="0"/>
              <a:t>Pilagás</a:t>
            </a:r>
            <a:r>
              <a:rPr lang="en-US" sz="2400" dirty="0" smtClean="0"/>
              <a:t> native</a:t>
            </a:r>
            <a:r>
              <a:rPr lang="en-US" sz="2400" dirty="0" smtClean="0"/>
              <a:t> Indians. </a:t>
            </a:r>
            <a:r>
              <a:rPr lang="en-US" sz="2400" dirty="0" smtClean="0"/>
              <a:t>That is why it is the hosting venue for the “Encounter of Indigenous Peoples of America”, which involves an event gathering indigenous representatives from different kinds of </a:t>
            </a:r>
            <a:r>
              <a:rPr lang="en-US" sz="2400" dirty="0" smtClean="0"/>
              <a:t>entities”</a:t>
            </a:r>
            <a:r>
              <a:rPr lang="en-US" sz="1800" dirty="0" smtClean="0"/>
              <a:t>( </a:t>
            </a:r>
            <a:r>
              <a:rPr lang="en-US" sz="1800" dirty="0" smtClean="0"/>
              <a:t>Argentina tourism board website</a:t>
            </a:r>
            <a:r>
              <a:rPr lang="en-US" sz="1800" dirty="0" smtClean="0"/>
              <a:t>)</a:t>
            </a:r>
            <a:r>
              <a:rPr lang="en-US" sz="2400" dirty="0" smtClean="0"/>
              <a:t>.  </a:t>
            </a:r>
            <a:r>
              <a:rPr lang="en-US" sz="2400" dirty="0" smtClean="0"/>
              <a:t/>
            </a:r>
            <a:br>
              <a:rPr lang="en-US" sz="2400" dirty="0" smtClean="0"/>
            </a:br>
            <a:endParaRPr lang="en-US" sz="2400" dirty="0"/>
          </a:p>
        </p:txBody>
      </p:sp>
      <p:pic>
        <p:nvPicPr>
          <p:cNvPr id="16" name="Picture 6" descr="Indians of the Gran Chaco Argentina c1935"/>
          <p:cNvPicPr>
            <a:picLocks noChangeAspect="1" noChangeArrowheads="1"/>
          </p:cNvPicPr>
          <p:nvPr/>
        </p:nvPicPr>
        <p:blipFill>
          <a:blip r:embed="rId5"/>
          <a:srcRect/>
          <a:stretch>
            <a:fillRect/>
          </a:stretch>
        </p:blipFill>
        <p:spPr bwMode="auto">
          <a:xfrm>
            <a:off x="990600" y="685800"/>
            <a:ext cx="5443433" cy="3347806"/>
          </a:xfrm>
          <a:prstGeom prst="rect">
            <a:avLst/>
          </a:prstGeom>
          <a:noFill/>
        </p:spPr>
      </p:pic>
      <p:pic>
        <p:nvPicPr>
          <p:cNvPr id="15" name="Picture 14" descr="Picture 9.png"/>
          <p:cNvPicPr>
            <a:picLocks noChangeAspect="1"/>
          </p:cNvPicPr>
          <p:nvPr/>
        </p:nvPicPr>
        <p:blipFill>
          <a:blip r:embed="rId6"/>
          <a:stretch>
            <a:fillRect/>
          </a:stretch>
        </p:blipFill>
        <p:spPr>
          <a:xfrm>
            <a:off x="26670000" y="609600"/>
            <a:ext cx="5257800" cy="3436524"/>
          </a:xfrm>
          <a:prstGeom prst="rect">
            <a:avLst/>
          </a:prstGeom>
        </p:spPr>
      </p:pic>
      <p:sp>
        <p:nvSpPr>
          <p:cNvPr id="18" name="TextBox 17"/>
          <p:cNvSpPr txBox="1"/>
          <p:nvPr/>
        </p:nvSpPr>
        <p:spPr>
          <a:xfrm>
            <a:off x="27279600" y="4191000"/>
            <a:ext cx="4953000" cy="553998"/>
          </a:xfrm>
          <a:prstGeom prst="rect">
            <a:avLst/>
          </a:prstGeom>
          <a:noFill/>
        </p:spPr>
        <p:txBody>
          <a:bodyPr wrap="square" rtlCol="0">
            <a:spAutoFit/>
          </a:bodyPr>
          <a:lstStyle/>
          <a:p>
            <a:pPr algn="ctr"/>
            <a:r>
              <a:rPr lang="en-US" sz="1000" dirty="0" smtClean="0"/>
              <a:t>Picture From website </a:t>
            </a:r>
            <a:r>
              <a:rPr lang="en-US" sz="1000" dirty="0" smtClean="0"/>
              <a:t>Maka</a:t>
            </a:r>
            <a:r>
              <a:rPr lang="en-US" sz="1000" dirty="0" smtClean="0"/>
              <a:t> </a:t>
            </a:r>
            <a:r>
              <a:rPr lang="en-US" sz="1000" dirty="0" smtClean="0"/>
              <a:t>Paraguay; family outside of their urban housing 2009.</a:t>
            </a:r>
          </a:p>
          <a:p>
            <a:pPr algn="ctr"/>
            <a:r>
              <a:rPr lang="en-US" sz="1000" dirty="0" smtClean="0"/>
              <a:t> </a:t>
            </a:r>
            <a:r>
              <a:rPr lang="en-US" sz="1000" dirty="0" smtClean="0">
                <a:hlinkClick r:id="rId7"/>
              </a:rPr>
              <a:t>http://www.genteindigena.org/maka.</a:t>
            </a:r>
            <a:r>
              <a:rPr lang="en-US" sz="1000" dirty="0" smtClean="0">
                <a:hlinkClick r:id="rId7"/>
              </a:rPr>
              <a:t>html</a:t>
            </a:r>
            <a:endParaRPr lang="en-US" sz="1000" dirty="0" smtClean="0"/>
          </a:p>
          <a:p>
            <a:pPr algn="ctr"/>
            <a:endParaRPr lang="en-US" sz="1000" dirty="0" smtClean="0"/>
          </a:p>
        </p:txBody>
      </p:sp>
      <p:sp>
        <p:nvSpPr>
          <p:cNvPr id="20" name="TextBox 19"/>
          <p:cNvSpPr txBox="1"/>
          <p:nvPr/>
        </p:nvSpPr>
        <p:spPr>
          <a:xfrm>
            <a:off x="685800" y="4114800"/>
            <a:ext cx="5943600" cy="553998"/>
          </a:xfrm>
          <a:prstGeom prst="rect">
            <a:avLst/>
          </a:prstGeom>
          <a:noFill/>
        </p:spPr>
        <p:txBody>
          <a:bodyPr wrap="square" rtlCol="0">
            <a:spAutoFit/>
          </a:bodyPr>
          <a:lstStyle/>
          <a:p>
            <a:pPr algn="ctr"/>
            <a:r>
              <a:rPr lang="en-US" sz="1000" dirty="0" smtClean="0"/>
              <a:t>Picture from website </a:t>
            </a:r>
            <a:r>
              <a:rPr lang="en-US" sz="1000" dirty="0" smtClean="0"/>
              <a:t>Probert</a:t>
            </a:r>
            <a:r>
              <a:rPr lang="en-US" sz="1000" dirty="0" smtClean="0"/>
              <a:t> Encyclopedia, Indians of Gran Chaco in Argentina in 1935.</a:t>
            </a:r>
          </a:p>
          <a:p>
            <a:pPr algn="ctr"/>
            <a:r>
              <a:rPr lang="en-US" sz="1000" dirty="0" smtClean="0">
                <a:hlinkClick r:id="rId8"/>
              </a:rPr>
              <a:t>http://www.probertencyclopaedia.com/photolib/people/Indians%20of%20the%20Gran%20Chaco%20Argentina%20c1935.</a:t>
            </a:r>
            <a:r>
              <a:rPr lang="en-US" sz="1000" dirty="0" smtClean="0">
                <a:hlinkClick r:id="rId8"/>
              </a:rPr>
              <a:t>html</a:t>
            </a:r>
            <a:r>
              <a:rPr lang="en-US" sz="1000" dirty="0" smtClean="0"/>
              <a:t> </a:t>
            </a:r>
            <a:endParaRPr lang="en-US" sz="1000" dirty="0"/>
          </a:p>
        </p:txBody>
      </p:sp>
      <p:sp>
        <p:nvSpPr>
          <p:cNvPr id="21" name="TextBox 20"/>
          <p:cNvSpPr txBox="1"/>
          <p:nvPr/>
        </p:nvSpPr>
        <p:spPr>
          <a:xfrm>
            <a:off x="12496800" y="15266850"/>
            <a:ext cx="9601200" cy="6678750"/>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Help </a:t>
            </a:r>
            <a:r>
              <a:rPr lang="en-US" sz="2400" b="1" dirty="0" smtClean="0">
                <a:solidFill>
                  <a:schemeClr val="tx2">
                    <a:lumMod val="60000"/>
                    <a:lumOff val="40000"/>
                  </a:schemeClr>
                </a:solidFill>
                <a:latin typeface="Broadway" pitchFamily="82" charset="0"/>
              </a:rPr>
              <a:t>the Gran Chaco </a:t>
            </a:r>
            <a:r>
              <a:rPr lang="en-US" sz="2400" b="1" dirty="0" smtClean="0">
                <a:solidFill>
                  <a:schemeClr val="tx2">
                    <a:lumMod val="60000"/>
                    <a:lumOff val="40000"/>
                  </a:schemeClr>
                </a:solidFill>
                <a:latin typeface="Broadway" pitchFamily="82" charset="0"/>
              </a:rPr>
              <a:t>are </a:t>
            </a:r>
            <a:r>
              <a:rPr lang="en-US" sz="2400" b="1" dirty="0" smtClean="0">
                <a:solidFill>
                  <a:schemeClr val="tx2">
                    <a:lumMod val="60000"/>
                    <a:lumOff val="40000"/>
                  </a:schemeClr>
                </a:solidFill>
                <a:latin typeface="Broadway" pitchFamily="82" charset="0"/>
              </a:rPr>
              <a:t>receiving</a:t>
            </a:r>
            <a:r>
              <a:rPr lang="en-US" sz="2000" b="1" dirty="0" smtClean="0">
                <a:solidFill>
                  <a:schemeClr val="tx2">
                    <a:lumMod val="60000"/>
                    <a:lumOff val="40000"/>
                  </a:schemeClr>
                </a:solidFill>
                <a:latin typeface="Broadway" pitchFamily="82" charset="0"/>
              </a:rPr>
              <a:t>: </a:t>
            </a:r>
            <a:r>
              <a:rPr lang="en-US" sz="2400" dirty="0" smtClean="0"/>
              <a:t>Most tragically very few people are aware not only of the Gran Chaco Indians and of their plight and struggles against eviction and destruction of their homes. There are a few companies attempting to provide the Gran Chaco people with aid, but they remain a relatively unknown groups in need of help. </a:t>
            </a:r>
            <a:r>
              <a:rPr lang="en-US" sz="2400" dirty="0" smtClean="0"/>
              <a:t>The most significant source of aid is that given by the long-term UNDP project who began working with the Gran Chaco in 1983 to attempt to stabilize the land lost by the indigenous people as well as to provide them with tools to keep up with the development surrounding </a:t>
            </a:r>
            <a:r>
              <a:rPr lang="en-US" sz="2400" dirty="0" smtClean="0"/>
              <a:t>them. Fair-trade has recently begun working with an indigenous group to provide them with the opportunity to produce black honey, for which they are given fair and competitive prices unlike the prices and wages they often receive working for the honey farms set up through the government. There was also a CD made by </a:t>
            </a:r>
            <a:r>
              <a:rPr lang="en-US" sz="2400" dirty="0" smtClean="0"/>
              <a:t>Lyricord</a:t>
            </a:r>
            <a:r>
              <a:rPr lang="en-US" sz="2400" dirty="0" smtClean="0"/>
              <a:t> in the 1990’s of traditional Gran Chaco music and chanting which returned a percentage of the profits to the peoples the taped to make the music, however the CD was unpopular and is no longer in wide distribution.</a:t>
            </a:r>
          </a:p>
          <a:p>
            <a:r>
              <a:rPr lang="en-US" sz="2400" dirty="0" smtClean="0"/>
              <a:t>. </a:t>
            </a:r>
          </a:p>
          <a:p>
            <a:r>
              <a:rPr lang="en-US" sz="2000" dirty="0" smtClean="0"/>
              <a:t> </a:t>
            </a:r>
            <a:endParaRPr lang="en-US" sz="2000" dirty="0"/>
          </a:p>
        </p:txBody>
      </p:sp>
      <p:sp>
        <p:nvSpPr>
          <p:cNvPr id="26" name="TextBox 25"/>
          <p:cNvSpPr txBox="1"/>
          <p:nvPr/>
        </p:nvSpPr>
        <p:spPr>
          <a:xfrm>
            <a:off x="22250400" y="18973800"/>
            <a:ext cx="5029200" cy="4093428"/>
          </a:xfrm>
          <a:prstGeom prst="rect">
            <a:avLst/>
          </a:prstGeom>
          <a:noFill/>
        </p:spPr>
        <p:txBody>
          <a:bodyPr wrap="square" rtlCol="0">
            <a:spAutoFit/>
          </a:bodyPr>
          <a:lstStyle/>
          <a:p>
            <a:r>
              <a:rPr lang="en-US" sz="2400" b="1" dirty="0" smtClean="0">
                <a:solidFill>
                  <a:schemeClr val="tx2">
                    <a:lumMod val="60000"/>
                    <a:lumOff val="40000"/>
                  </a:schemeClr>
                </a:solidFill>
                <a:latin typeface="Broadway" pitchFamily="82" charset="0"/>
              </a:rPr>
              <a:t>Bibliography:</a:t>
            </a:r>
          </a:p>
          <a:p>
            <a:r>
              <a:rPr lang="en-US" sz="1000" dirty="0" smtClean="0"/>
              <a:t>2009:</a:t>
            </a:r>
            <a:r>
              <a:rPr lang="en-US" sz="1000" dirty="0" smtClean="0"/>
              <a:t> Argentinean </a:t>
            </a:r>
            <a:r>
              <a:rPr lang="en-US" sz="1000" dirty="0" smtClean="0"/>
              <a:t>Tourism board. </a:t>
            </a:r>
            <a:r>
              <a:rPr lang="en-US" sz="1000" dirty="0" smtClean="0"/>
              <a:t>Fermosa</a:t>
            </a:r>
            <a:r>
              <a:rPr lang="en-US" sz="1000" dirty="0" smtClean="0"/>
              <a:t>, the green empire</a:t>
            </a:r>
          </a:p>
          <a:p>
            <a:r>
              <a:rPr lang="en-US" sz="1000" dirty="0" smtClean="0"/>
              <a:t>           </a:t>
            </a:r>
            <a:r>
              <a:rPr lang="en-US" sz="1000" u="sng" dirty="0" smtClean="0"/>
              <a:t> </a:t>
            </a:r>
            <a:r>
              <a:rPr lang="en-US" sz="1000" u="sng" dirty="0" smtClean="0">
                <a:hlinkClick r:id="rId9"/>
              </a:rPr>
              <a:t>http://www.en.argentina.ar/_en/tourism/C1491-formosa-the-green-empire.php</a:t>
            </a:r>
            <a:endParaRPr lang="en-US" sz="1000" dirty="0" smtClean="0"/>
          </a:p>
          <a:p>
            <a:r>
              <a:rPr lang="en-US" sz="1000" dirty="0" smtClean="0"/>
              <a:t> </a:t>
            </a:r>
          </a:p>
          <a:p>
            <a:r>
              <a:rPr lang="en-US" sz="1000" dirty="0" smtClean="0"/>
              <a:t>2009: Indigenous People of The World Collection of Photography</a:t>
            </a:r>
          </a:p>
          <a:p>
            <a:r>
              <a:rPr lang="en-US" sz="1000" dirty="0" smtClean="0"/>
              <a:t>            </a:t>
            </a:r>
            <a:r>
              <a:rPr lang="en-US" sz="1000" u="sng" dirty="0" smtClean="0"/>
              <a:t> </a:t>
            </a:r>
            <a:r>
              <a:rPr lang="en-US" sz="1000" u="sng" dirty="0" smtClean="0">
                <a:hlinkClick r:id="rId7"/>
              </a:rPr>
              <a:t>http://www.genteindigena.org/maka.html</a:t>
            </a:r>
            <a:endParaRPr lang="en-US" sz="1000" dirty="0" smtClean="0"/>
          </a:p>
          <a:p>
            <a:r>
              <a:rPr lang="en-US" sz="1000" dirty="0" smtClean="0"/>
              <a:t> </a:t>
            </a:r>
          </a:p>
          <a:p>
            <a:r>
              <a:rPr lang="en-US" sz="1000" dirty="0" smtClean="0"/>
              <a:t>Braunstein</a:t>
            </a:r>
            <a:r>
              <a:rPr lang="en-US" sz="1000" dirty="0" smtClean="0"/>
              <a:t>, Jose. A.</a:t>
            </a:r>
          </a:p>
          <a:p>
            <a:r>
              <a:rPr lang="en-US" sz="1000" dirty="0" smtClean="0"/>
              <a:t>           2003 The Deadly Paradox of </a:t>
            </a:r>
            <a:r>
              <a:rPr lang="en-US" sz="1000" dirty="0" smtClean="0"/>
              <a:t>Banado</a:t>
            </a:r>
            <a:r>
              <a:rPr lang="en-US" sz="1000" dirty="0" smtClean="0"/>
              <a:t> La </a:t>
            </a:r>
            <a:r>
              <a:rPr lang="en-US" sz="1000" dirty="0" smtClean="0"/>
              <a:t>Estrella</a:t>
            </a:r>
            <a:r>
              <a:rPr lang="en-US" sz="1000" dirty="0" smtClean="0"/>
              <a:t>. </a:t>
            </a:r>
          </a:p>
          <a:p>
            <a:r>
              <a:rPr lang="en-US" sz="1000" dirty="0" smtClean="0"/>
              <a:t>             Cultural Survival Spring Issue 27:3. </a:t>
            </a:r>
          </a:p>
          <a:p>
            <a:r>
              <a:rPr lang="en-US" sz="1000" dirty="0" smtClean="0"/>
              <a:t> </a:t>
            </a:r>
            <a:endParaRPr lang="en-US" sz="1000" dirty="0" smtClean="0"/>
          </a:p>
          <a:p>
            <a:r>
              <a:rPr lang="en-US" sz="1000" dirty="0" smtClean="0"/>
              <a:t/>
            </a:r>
            <a:br>
              <a:rPr lang="en-US" sz="1000" dirty="0" smtClean="0"/>
            </a:br>
            <a:r>
              <a:rPr lang="en-US" sz="1000" dirty="0" smtClean="0"/>
              <a:t> </a:t>
            </a:r>
          </a:p>
          <a:p>
            <a:endParaRPr lang="en-US" sz="1000" dirty="0" smtClean="0"/>
          </a:p>
          <a:p>
            <a:endParaRPr lang="en-US" sz="1000" dirty="0" smtClean="0"/>
          </a:p>
          <a:p>
            <a:endParaRPr lang="en-US" sz="1000" dirty="0" smtClean="0"/>
          </a:p>
          <a:p>
            <a:endParaRPr lang="en-US" sz="2400" b="1" dirty="0" smtClean="0">
              <a:solidFill>
                <a:schemeClr val="tx2">
                  <a:lumMod val="60000"/>
                  <a:lumOff val="40000"/>
                </a:schemeClr>
              </a:solidFill>
              <a:latin typeface="Broadway" pitchFamily="82" charset="0"/>
            </a:endParaRPr>
          </a:p>
          <a:p>
            <a:endParaRPr lang="en-US" dirty="0"/>
          </a:p>
        </p:txBody>
      </p:sp>
      <p:sp>
        <p:nvSpPr>
          <p:cNvPr id="29" name="TextBox 28"/>
          <p:cNvSpPr txBox="1"/>
          <p:nvPr/>
        </p:nvSpPr>
        <p:spPr>
          <a:xfrm>
            <a:off x="27203400" y="19278600"/>
            <a:ext cx="3810000" cy="2231380"/>
          </a:xfrm>
          <a:prstGeom prst="rect">
            <a:avLst/>
          </a:prstGeom>
          <a:noFill/>
        </p:spPr>
        <p:txBody>
          <a:bodyPr wrap="square" rtlCol="0">
            <a:spAutoFit/>
          </a:bodyPr>
          <a:lstStyle/>
          <a:p>
            <a:r>
              <a:rPr lang="en-US" sz="1100" dirty="0" smtClean="0"/>
              <a:t>2000</a:t>
            </a:r>
            <a:r>
              <a:rPr lang="en-US" sz="1100" dirty="0" smtClean="0"/>
              <a:t>: </a:t>
            </a:r>
            <a:r>
              <a:rPr lang="en-US" sz="1100" dirty="0" smtClean="0"/>
              <a:t>Riveros</a:t>
            </a:r>
            <a:r>
              <a:rPr lang="en-US" sz="1100" dirty="0" smtClean="0"/>
              <a:t>, Fernando</a:t>
            </a:r>
          </a:p>
          <a:p>
            <a:r>
              <a:rPr lang="en-US" sz="1100" dirty="0" smtClean="0"/>
              <a:t>            Electronic Document </a:t>
            </a:r>
            <a:r>
              <a:rPr lang="en-US" sz="1100" u="sng" dirty="0" smtClean="0">
                <a:hlinkClick r:id="rId10"/>
              </a:rPr>
              <a:t>http://www.fao.org/ag/AGP/AGPC/doc/Bulletin/Granchaco.htm</a:t>
            </a:r>
            <a:endParaRPr lang="en-US" sz="1100" dirty="0" smtClean="0"/>
          </a:p>
          <a:p>
            <a:r>
              <a:rPr lang="en-US" sz="1100" dirty="0" smtClean="0"/>
              <a:t> </a:t>
            </a:r>
          </a:p>
          <a:p>
            <a:r>
              <a:rPr lang="en-US" sz="1100" dirty="0" smtClean="0"/>
              <a:t>Solanti</a:t>
            </a:r>
            <a:r>
              <a:rPr lang="en-US" sz="1100" dirty="0" smtClean="0"/>
              <a:t> Miller, </a:t>
            </a:r>
            <a:r>
              <a:rPr lang="en-US" sz="1100" dirty="0" smtClean="0"/>
              <a:t>Atossa</a:t>
            </a:r>
            <a:endParaRPr lang="en-US" sz="1100" dirty="0" smtClean="0"/>
          </a:p>
          <a:p>
            <a:r>
              <a:rPr lang="en-US" sz="1100" dirty="0" smtClean="0"/>
              <a:t>            1998 Arteries for Global Trade Threaten Amazonia.</a:t>
            </a:r>
          </a:p>
          <a:p>
            <a:r>
              <a:rPr lang="en-US" sz="1100" dirty="0" smtClean="0"/>
              <a:t>            Cultural Survival Winter Issue 22:4.</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1945</TotalTime>
  <Words>1863</Words>
  <Application>Microsoft Office PowerPoint</Application>
  <PresentationFormat>Custom</PresentationFormat>
  <Paragraphs>48</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labload</dc:creator>
  <cp:lastModifiedBy>Siobhan Tooze</cp:lastModifiedBy>
  <cp:revision>34</cp:revision>
  <dcterms:created xsi:type="dcterms:W3CDTF">2011-05-04T19:44:57Z</dcterms:created>
  <dcterms:modified xsi:type="dcterms:W3CDTF">2011-05-05T15:44:28Z</dcterms:modified>
</cp:coreProperties>
</file>