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219456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438" y="3612"/>
      </p:cViewPr>
      <p:guideLst>
        <p:guide orient="horz" pos="10368"/>
        <p:guide pos="691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66"/>
            <a:ext cx="186537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5556" indent="0" algn="ctr">
              <a:buNone/>
              <a:defRPr>
                <a:solidFill>
                  <a:schemeClr val="tx1">
                    <a:tint val="75000"/>
                  </a:schemeClr>
                </a:solidFill>
              </a:defRPr>
            </a:lvl2pPr>
            <a:lvl3pPr marL="3131112" indent="0" algn="ctr">
              <a:buNone/>
              <a:defRPr>
                <a:solidFill>
                  <a:schemeClr val="tx1">
                    <a:tint val="75000"/>
                  </a:schemeClr>
                </a:solidFill>
              </a:defRPr>
            </a:lvl3pPr>
            <a:lvl4pPr marL="4696668" indent="0" algn="ctr">
              <a:buNone/>
              <a:defRPr>
                <a:solidFill>
                  <a:schemeClr val="tx1">
                    <a:tint val="75000"/>
                  </a:schemeClr>
                </a:solidFill>
              </a:defRPr>
            </a:lvl4pPr>
            <a:lvl5pPr marL="6262224" indent="0" algn="ctr">
              <a:buNone/>
              <a:defRPr>
                <a:solidFill>
                  <a:schemeClr val="tx1">
                    <a:tint val="75000"/>
                  </a:schemeClr>
                </a:solidFill>
              </a:defRPr>
            </a:lvl5pPr>
            <a:lvl6pPr marL="7827780" indent="0" algn="ctr">
              <a:buNone/>
              <a:defRPr>
                <a:solidFill>
                  <a:schemeClr val="tx1">
                    <a:tint val="75000"/>
                  </a:schemeClr>
                </a:solidFill>
              </a:defRPr>
            </a:lvl6pPr>
            <a:lvl7pPr marL="9393339" indent="0" algn="ctr">
              <a:buNone/>
              <a:defRPr>
                <a:solidFill>
                  <a:schemeClr val="tx1">
                    <a:tint val="75000"/>
                  </a:schemeClr>
                </a:solidFill>
              </a:defRPr>
            </a:lvl7pPr>
            <a:lvl8pPr marL="10958899" indent="0" algn="ctr">
              <a:buNone/>
              <a:defRPr>
                <a:solidFill>
                  <a:schemeClr val="tx1">
                    <a:tint val="75000"/>
                  </a:schemeClr>
                </a:solidFill>
              </a:defRPr>
            </a:lvl8pPr>
            <a:lvl9pPr marL="125244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BA7640-D94A-4AE5-88A7-960B7E40D52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A7640-D94A-4AE5-88A7-960B7E40D52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79540" y="4221487"/>
            <a:ext cx="17773651" cy="898779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0984" y="4221487"/>
            <a:ext cx="52962809" cy="898779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A7640-D94A-4AE5-88A7-960B7E40D52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A7640-D94A-4AE5-88A7-960B7E40D52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46"/>
            <a:ext cx="1865376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9"/>
            <a:ext cx="18653760" cy="7200898"/>
          </a:xfrm>
        </p:spPr>
        <p:txBody>
          <a:bodyPr anchor="b"/>
          <a:lstStyle>
            <a:lvl1pPr marL="0" indent="0">
              <a:buNone/>
              <a:defRPr sz="6900">
                <a:solidFill>
                  <a:schemeClr val="tx1">
                    <a:tint val="75000"/>
                  </a:schemeClr>
                </a:solidFill>
              </a:defRPr>
            </a:lvl1pPr>
            <a:lvl2pPr marL="1565556" indent="0">
              <a:buNone/>
              <a:defRPr sz="6200">
                <a:solidFill>
                  <a:schemeClr val="tx1">
                    <a:tint val="75000"/>
                  </a:schemeClr>
                </a:solidFill>
              </a:defRPr>
            </a:lvl2pPr>
            <a:lvl3pPr marL="3131112" indent="0">
              <a:buNone/>
              <a:defRPr sz="5500">
                <a:solidFill>
                  <a:schemeClr val="tx1">
                    <a:tint val="75000"/>
                  </a:schemeClr>
                </a:solidFill>
              </a:defRPr>
            </a:lvl3pPr>
            <a:lvl4pPr marL="4696668" indent="0">
              <a:buNone/>
              <a:defRPr sz="4800">
                <a:solidFill>
                  <a:schemeClr val="tx1">
                    <a:tint val="75000"/>
                  </a:schemeClr>
                </a:solidFill>
              </a:defRPr>
            </a:lvl4pPr>
            <a:lvl5pPr marL="6262224" indent="0">
              <a:buNone/>
              <a:defRPr sz="4800">
                <a:solidFill>
                  <a:schemeClr val="tx1">
                    <a:tint val="75000"/>
                  </a:schemeClr>
                </a:solidFill>
              </a:defRPr>
            </a:lvl5pPr>
            <a:lvl6pPr marL="7827780" indent="0">
              <a:buNone/>
              <a:defRPr sz="4800">
                <a:solidFill>
                  <a:schemeClr val="tx1">
                    <a:tint val="75000"/>
                  </a:schemeClr>
                </a:solidFill>
              </a:defRPr>
            </a:lvl6pPr>
            <a:lvl7pPr marL="9393339" indent="0">
              <a:buNone/>
              <a:defRPr sz="4800">
                <a:solidFill>
                  <a:schemeClr val="tx1">
                    <a:tint val="75000"/>
                  </a:schemeClr>
                </a:solidFill>
              </a:defRPr>
            </a:lvl7pPr>
            <a:lvl8pPr marL="10958899" indent="0">
              <a:buNone/>
              <a:defRPr sz="4800">
                <a:solidFill>
                  <a:schemeClr val="tx1">
                    <a:tint val="75000"/>
                  </a:schemeClr>
                </a:solidFill>
              </a:defRPr>
            </a:lvl8pPr>
            <a:lvl9pPr marL="12524451"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A7640-D94A-4AE5-88A7-960B7E40D526}" type="datetimeFigureOut">
              <a:rPr lang="en-US" smtClean="0"/>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0971" y="24582127"/>
            <a:ext cx="35368229" cy="6951726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84968" y="24582127"/>
            <a:ext cx="35368231" cy="6951726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A7640-D94A-4AE5-88A7-960B7E40D526}" type="datetimeFigureOut">
              <a:rPr lang="en-US" smtClean="0"/>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18262"/>
            <a:ext cx="197510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7368542"/>
            <a:ext cx="9696451" cy="3070858"/>
          </a:xfrm>
        </p:spPr>
        <p:txBody>
          <a:bodyPr anchor="b"/>
          <a:lstStyle>
            <a:lvl1pPr marL="0" indent="0">
              <a:buNone/>
              <a:defRPr sz="8200" b="1"/>
            </a:lvl1pPr>
            <a:lvl2pPr marL="1565556" indent="0">
              <a:buNone/>
              <a:defRPr sz="6900" b="1"/>
            </a:lvl2pPr>
            <a:lvl3pPr marL="3131112" indent="0">
              <a:buNone/>
              <a:defRPr sz="6200" b="1"/>
            </a:lvl3pPr>
            <a:lvl4pPr marL="4696668" indent="0">
              <a:buNone/>
              <a:defRPr sz="5500" b="1"/>
            </a:lvl4pPr>
            <a:lvl5pPr marL="6262224" indent="0">
              <a:buNone/>
              <a:defRPr sz="5500" b="1"/>
            </a:lvl5pPr>
            <a:lvl6pPr marL="7827780" indent="0">
              <a:buNone/>
              <a:defRPr sz="5500" b="1"/>
            </a:lvl6pPr>
            <a:lvl7pPr marL="9393339" indent="0">
              <a:buNone/>
              <a:defRPr sz="5500" b="1"/>
            </a:lvl7pPr>
            <a:lvl8pPr marL="10958899" indent="0">
              <a:buNone/>
              <a:defRPr sz="5500" b="1"/>
            </a:lvl8pPr>
            <a:lvl9pPr marL="12524451"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0" y="10439400"/>
            <a:ext cx="9696451"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8" y="7368542"/>
            <a:ext cx="9700260" cy="3070858"/>
          </a:xfrm>
        </p:spPr>
        <p:txBody>
          <a:bodyPr anchor="b"/>
          <a:lstStyle>
            <a:lvl1pPr marL="0" indent="0">
              <a:buNone/>
              <a:defRPr sz="8200" b="1"/>
            </a:lvl1pPr>
            <a:lvl2pPr marL="1565556" indent="0">
              <a:buNone/>
              <a:defRPr sz="6900" b="1"/>
            </a:lvl2pPr>
            <a:lvl3pPr marL="3131112" indent="0">
              <a:buNone/>
              <a:defRPr sz="6200" b="1"/>
            </a:lvl3pPr>
            <a:lvl4pPr marL="4696668" indent="0">
              <a:buNone/>
              <a:defRPr sz="5500" b="1"/>
            </a:lvl4pPr>
            <a:lvl5pPr marL="6262224" indent="0">
              <a:buNone/>
              <a:defRPr sz="5500" b="1"/>
            </a:lvl5pPr>
            <a:lvl6pPr marL="7827780" indent="0">
              <a:buNone/>
              <a:defRPr sz="5500" b="1"/>
            </a:lvl6pPr>
            <a:lvl7pPr marL="9393339" indent="0">
              <a:buNone/>
              <a:defRPr sz="5500" b="1"/>
            </a:lvl7pPr>
            <a:lvl8pPr marL="10958899" indent="0">
              <a:buNone/>
              <a:defRPr sz="5500" b="1"/>
            </a:lvl8pPr>
            <a:lvl9pPr marL="12524451"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8" y="10439400"/>
            <a:ext cx="970026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A7640-D94A-4AE5-88A7-960B7E40D526}" type="datetimeFigureOut">
              <a:rPr lang="en-US" smtClean="0"/>
              <a:t>5/5/2011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A7640-D94A-4AE5-88A7-960B7E40D526}" type="datetimeFigureOut">
              <a:rPr lang="en-US" smtClean="0"/>
              <a:t>5/5/2011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A7640-D94A-4AE5-88A7-960B7E40D526}" type="datetimeFigureOut">
              <a:rPr lang="en-US" smtClean="0"/>
              <a:t>5/5/2011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93" y="1310640"/>
            <a:ext cx="7219951"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1310647"/>
            <a:ext cx="122682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93" y="6888487"/>
            <a:ext cx="7219951" cy="22517102"/>
          </a:xfrm>
        </p:spPr>
        <p:txBody>
          <a:bodyPr/>
          <a:lstStyle>
            <a:lvl1pPr marL="0" indent="0">
              <a:buNone/>
              <a:defRPr sz="4800"/>
            </a:lvl1pPr>
            <a:lvl2pPr marL="1565556" indent="0">
              <a:buNone/>
              <a:defRPr sz="4100"/>
            </a:lvl2pPr>
            <a:lvl3pPr marL="3131112" indent="0">
              <a:buNone/>
              <a:defRPr sz="3400"/>
            </a:lvl3pPr>
            <a:lvl4pPr marL="4696668" indent="0">
              <a:buNone/>
              <a:defRPr sz="3100"/>
            </a:lvl4pPr>
            <a:lvl5pPr marL="6262224" indent="0">
              <a:buNone/>
              <a:defRPr sz="3100"/>
            </a:lvl5pPr>
            <a:lvl6pPr marL="7827780" indent="0">
              <a:buNone/>
              <a:defRPr sz="3100"/>
            </a:lvl6pPr>
            <a:lvl7pPr marL="9393339" indent="0">
              <a:buNone/>
              <a:defRPr sz="3100"/>
            </a:lvl7pPr>
            <a:lvl8pPr marL="10958899" indent="0">
              <a:buNone/>
              <a:defRPr sz="3100"/>
            </a:lvl8pPr>
            <a:lvl9pPr marL="12524451"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A7640-D94A-4AE5-88A7-960B7E40D526}" type="datetimeFigureOut">
              <a:rPr lang="en-US" smtClean="0"/>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20"/>
            <a:ext cx="13167360" cy="19751040"/>
          </a:xfrm>
        </p:spPr>
        <p:txBody>
          <a:bodyPr/>
          <a:lstStyle>
            <a:lvl1pPr marL="0" indent="0">
              <a:buNone/>
              <a:defRPr sz="11000"/>
            </a:lvl1pPr>
            <a:lvl2pPr marL="1565556" indent="0">
              <a:buNone/>
              <a:defRPr sz="9600"/>
            </a:lvl2pPr>
            <a:lvl3pPr marL="3131112" indent="0">
              <a:buNone/>
              <a:defRPr sz="8200"/>
            </a:lvl3pPr>
            <a:lvl4pPr marL="4696668" indent="0">
              <a:buNone/>
              <a:defRPr sz="6900"/>
            </a:lvl4pPr>
            <a:lvl5pPr marL="6262224" indent="0">
              <a:buNone/>
              <a:defRPr sz="6900"/>
            </a:lvl5pPr>
            <a:lvl6pPr marL="7827780" indent="0">
              <a:buNone/>
              <a:defRPr sz="6900"/>
            </a:lvl6pPr>
            <a:lvl7pPr marL="9393339" indent="0">
              <a:buNone/>
              <a:defRPr sz="6900"/>
            </a:lvl7pPr>
            <a:lvl8pPr marL="10958899" indent="0">
              <a:buNone/>
              <a:defRPr sz="6900"/>
            </a:lvl8pPr>
            <a:lvl9pPr marL="12524451" indent="0">
              <a:buNone/>
              <a:defRPr sz="6900"/>
            </a:lvl9pPr>
          </a:lstStyle>
          <a:p>
            <a:endParaRPr lang="en-US"/>
          </a:p>
        </p:txBody>
      </p:sp>
      <p:sp>
        <p:nvSpPr>
          <p:cNvPr id="4" name="Text Placeholder 3"/>
          <p:cNvSpPr>
            <a:spLocks noGrp="1"/>
          </p:cNvSpPr>
          <p:nvPr>
            <p:ph type="body" sz="half" idx="2"/>
          </p:nvPr>
        </p:nvSpPr>
        <p:spPr>
          <a:xfrm>
            <a:off x="4301491" y="25763222"/>
            <a:ext cx="13167360" cy="3863338"/>
          </a:xfrm>
        </p:spPr>
        <p:txBody>
          <a:bodyPr/>
          <a:lstStyle>
            <a:lvl1pPr marL="0" indent="0">
              <a:buNone/>
              <a:defRPr sz="4800"/>
            </a:lvl1pPr>
            <a:lvl2pPr marL="1565556" indent="0">
              <a:buNone/>
              <a:defRPr sz="4100"/>
            </a:lvl2pPr>
            <a:lvl3pPr marL="3131112" indent="0">
              <a:buNone/>
              <a:defRPr sz="3400"/>
            </a:lvl3pPr>
            <a:lvl4pPr marL="4696668" indent="0">
              <a:buNone/>
              <a:defRPr sz="3100"/>
            </a:lvl4pPr>
            <a:lvl5pPr marL="6262224" indent="0">
              <a:buNone/>
              <a:defRPr sz="3100"/>
            </a:lvl5pPr>
            <a:lvl6pPr marL="7827780" indent="0">
              <a:buNone/>
              <a:defRPr sz="3100"/>
            </a:lvl6pPr>
            <a:lvl7pPr marL="9393339" indent="0">
              <a:buNone/>
              <a:defRPr sz="3100"/>
            </a:lvl7pPr>
            <a:lvl8pPr marL="10958899" indent="0">
              <a:buNone/>
              <a:defRPr sz="3100"/>
            </a:lvl8pPr>
            <a:lvl9pPr marL="12524451"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A7640-D94A-4AE5-88A7-960B7E40D526}" type="datetimeFigureOut">
              <a:rPr lang="en-US" smtClean="0"/>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07CF5-2296-4DE5-898B-F188D82E0B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2"/>
            <a:ext cx="19751040" cy="5486400"/>
          </a:xfrm>
          <a:prstGeom prst="rect">
            <a:avLst/>
          </a:prstGeom>
        </p:spPr>
        <p:txBody>
          <a:bodyPr vert="horz" lIns="313108" tIns="156562" rIns="313108" bIns="15656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7680967"/>
            <a:ext cx="19751040" cy="21724622"/>
          </a:xfrm>
          <a:prstGeom prst="rect">
            <a:avLst/>
          </a:prstGeom>
        </p:spPr>
        <p:txBody>
          <a:bodyPr vert="horz" lIns="313108" tIns="156562" rIns="313108" bIns="1565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30510506"/>
            <a:ext cx="5120640" cy="1752600"/>
          </a:xfrm>
          <a:prstGeom prst="rect">
            <a:avLst/>
          </a:prstGeom>
        </p:spPr>
        <p:txBody>
          <a:bodyPr vert="horz" lIns="313108" tIns="156562" rIns="313108" bIns="156562" rtlCol="0" anchor="ctr"/>
          <a:lstStyle>
            <a:lvl1pPr algn="l">
              <a:defRPr sz="4100">
                <a:solidFill>
                  <a:schemeClr val="tx1">
                    <a:tint val="75000"/>
                  </a:schemeClr>
                </a:solidFill>
              </a:defRPr>
            </a:lvl1pPr>
          </a:lstStyle>
          <a:p>
            <a:fld id="{05BA7640-D94A-4AE5-88A7-960B7E40D526}" type="datetimeFigureOut">
              <a:rPr lang="en-US" smtClean="0"/>
              <a:t>5/5/2011</a:t>
            </a:fld>
            <a:endParaRPr lang="en-US"/>
          </a:p>
        </p:txBody>
      </p:sp>
      <p:sp>
        <p:nvSpPr>
          <p:cNvPr id="5" name="Footer Placeholder 4"/>
          <p:cNvSpPr>
            <a:spLocks noGrp="1"/>
          </p:cNvSpPr>
          <p:nvPr>
            <p:ph type="ftr" sz="quarter" idx="3"/>
          </p:nvPr>
        </p:nvSpPr>
        <p:spPr>
          <a:xfrm>
            <a:off x="7498080" y="30510506"/>
            <a:ext cx="6949440" cy="1752600"/>
          </a:xfrm>
          <a:prstGeom prst="rect">
            <a:avLst/>
          </a:prstGeom>
        </p:spPr>
        <p:txBody>
          <a:bodyPr vert="horz" lIns="313108" tIns="156562" rIns="313108" bIns="156562"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30510506"/>
            <a:ext cx="5120640" cy="1752600"/>
          </a:xfrm>
          <a:prstGeom prst="rect">
            <a:avLst/>
          </a:prstGeom>
        </p:spPr>
        <p:txBody>
          <a:bodyPr vert="horz" lIns="313108" tIns="156562" rIns="313108" bIns="156562" rtlCol="0" anchor="ctr"/>
          <a:lstStyle>
            <a:lvl1pPr algn="r">
              <a:defRPr sz="4100">
                <a:solidFill>
                  <a:schemeClr val="tx1">
                    <a:tint val="75000"/>
                  </a:schemeClr>
                </a:solidFill>
              </a:defRPr>
            </a:lvl1pPr>
          </a:lstStyle>
          <a:p>
            <a:fld id="{F5307CF5-2296-4DE5-898B-F188D82E0B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3131112" rtl="0" eaLnBrk="1" latinLnBrk="0" hangingPunct="1">
        <a:spcBef>
          <a:spcPct val="0"/>
        </a:spcBef>
        <a:buNone/>
        <a:defRPr sz="15100" kern="1200">
          <a:solidFill>
            <a:schemeClr val="tx1"/>
          </a:solidFill>
          <a:latin typeface="+mj-lt"/>
          <a:ea typeface="+mj-ea"/>
          <a:cs typeface="+mj-cs"/>
        </a:defRPr>
      </a:lvl1pPr>
    </p:titleStyle>
    <p:bodyStyle>
      <a:lvl1pPr marL="1174169" indent="-1174169" algn="l" defTabSz="313111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4033" indent="-978477" algn="l" defTabSz="313111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3890" indent="-782778" algn="l" defTabSz="3131112"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79446" indent="-782778" algn="l" defTabSz="313111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45005" indent="-782778" algn="l" defTabSz="313111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10558" indent="-782778" algn="l" defTabSz="313111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76117" indent="-782778" algn="l" defTabSz="313111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41673" indent="-782778" algn="l" defTabSz="313111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07229" indent="-782778" algn="l" defTabSz="313111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1112" rtl="0" eaLnBrk="1" latinLnBrk="0" hangingPunct="1">
        <a:defRPr sz="6200" kern="1200">
          <a:solidFill>
            <a:schemeClr val="tx1"/>
          </a:solidFill>
          <a:latin typeface="+mn-lt"/>
          <a:ea typeface="+mn-ea"/>
          <a:cs typeface="+mn-cs"/>
        </a:defRPr>
      </a:lvl1pPr>
      <a:lvl2pPr marL="1565556" algn="l" defTabSz="3131112" rtl="0" eaLnBrk="1" latinLnBrk="0" hangingPunct="1">
        <a:defRPr sz="6200" kern="1200">
          <a:solidFill>
            <a:schemeClr val="tx1"/>
          </a:solidFill>
          <a:latin typeface="+mn-lt"/>
          <a:ea typeface="+mn-ea"/>
          <a:cs typeface="+mn-cs"/>
        </a:defRPr>
      </a:lvl2pPr>
      <a:lvl3pPr marL="3131112" algn="l" defTabSz="3131112" rtl="0" eaLnBrk="1" latinLnBrk="0" hangingPunct="1">
        <a:defRPr sz="6200" kern="1200">
          <a:solidFill>
            <a:schemeClr val="tx1"/>
          </a:solidFill>
          <a:latin typeface="+mn-lt"/>
          <a:ea typeface="+mn-ea"/>
          <a:cs typeface="+mn-cs"/>
        </a:defRPr>
      </a:lvl3pPr>
      <a:lvl4pPr marL="4696668" algn="l" defTabSz="3131112" rtl="0" eaLnBrk="1" latinLnBrk="0" hangingPunct="1">
        <a:defRPr sz="6200" kern="1200">
          <a:solidFill>
            <a:schemeClr val="tx1"/>
          </a:solidFill>
          <a:latin typeface="+mn-lt"/>
          <a:ea typeface="+mn-ea"/>
          <a:cs typeface="+mn-cs"/>
        </a:defRPr>
      </a:lvl4pPr>
      <a:lvl5pPr marL="6262224" algn="l" defTabSz="3131112" rtl="0" eaLnBrk="1" latinLnBrk="0" hangingPunct="1">
        <a:defRPr sz="6200" kern="1200">
          <a:solidFill>
            <a:schemeClr val="tx1"/>
          </a:solidFill>
          <a:latin typeface="+mn-lt"/>
          <a:ea typeface="+mn-ea"/>
          <a:cs typeface="+mn-cs"/>
        </a:defRPr>
      </a:lvl5pPr>
      <a:lvl6pPr marL="7827780" algn="l" defTabSz="3131112" rtl="0" eaLnBrk="1" latinLnBrk="0" hangingPunct="1">
        <a:defRPr sz="6200" kern="1200">
          <a:solidFill>
            <a:schemeClr val="tx1"/>
          </a:solidFill>
          <a:latin typeface="+mn-lt"/>
          <a:ea typeface="+mn-ea"/>
          <a:cs typeface="+mn-cs"/>
        </a:defRPr>
      </a:lvl6pPr>
      <a:lvl7pPr marL="9393339" algn="l" defTabSz="3131112" rtl="0" eaLnBrk="1" latinLnBrk="0" hangingPunct="1">
        <a:defRPr sz="6200" kern="1200">
          <a:solidFill>
            <a:schemeClr val="tx1"/>
          </a:solidFill>
          <a:latin typeface="+mn-lt"/>
          <a:ea typeface="+mn-ea"/>
          <a:cs typeface="+mn-cs"/>
        </a:defRPr>
      </a:lvl7pPr>
      <a:lvl8pPr marL="10958899" algn="l" defTabSz="3131112" rtl="0" eaLnBrk="1" latinLnBrk="0" hangingPunct="1">
        <a:defRPr sz="6200" kern="1200">
          <a:solidFill>
            <a:schemeClr val="tx1"/>
          </a:solidFill>
          <a:latin typeface="+mn-lt"/>
          <a:ea typeface="+mn-ea"/>
          <a:cs typeface="+mn-cs"/>
        </a:defRPr>
      </a:lvl8pPr>
      <a:lvl9pPr marL="12524451" algn="l" defTabSz="3131112"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olarwarming.ca/images/canadian_inuit_clip_image001.jp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762000"/>
            <a:ext cx="21945600" cy="2308324"/>
          </a:xfrm>
          <a:prstGeom prst="rect">
            <a:avLst/>
          </a:prstGeom>
          <a:noFill/>
        </p:spPr>
        <p:txBody>
          <a:bodyPr wrap="square" lIns="91440" tIns="45720" rIns="91440" bIns="45720">
            <a:spAutoFit/>
          </a:bodyPr>
          <a:lstStyle/>
          <a:p>
            <a:pPr algn="ct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when a dying culture loses its youth:</a:t>
            </a:r>
          </a:p>
          <a:p>
            <a:pPr algn="ctr"/>
            <a:r>
              <a:rPr lang="en-US"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struggle to keep </a:t>
            </a: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Inuit teens alive</a:t>
            </a:r>
            <a:endParaRPr lang="en-US"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7" name="TextBox 26"/>
          <p:cNvSpPr txBox="1"/>
          <p:nvPr/>
        </p:nvSpPr>
        <p:spPr>
          <a:xfrm>
            <a:off x="609600" y="3124200"/>
            <a:ext cx="20726400" cy="1569660"/>
          </a:xfrm>
          <a:prstGeom prst="rect">
            <a:avLst/>
          </a:prstGeom>
          <a:noFill/>
        </p:spPr>
        <p:txBody>
          <a:bodyPr wrap="square" rtlCol="0">
            <a:spAutoFit/>
          </a:bodyPr>
          <a:lstStyle/>
          <a:p>
            <a:pPr algn="ctr"/>
            <a:r>
              <a:rPr lang="en-US" sz="3200" dirty="0" smtClean="0"/>
              <a:t>Meaghan Sheehan</a:t>
            </a:r>
          </a:p>
          <a:p>
            <a:pPr algn="ctr"/>
            <a:r>
              <a:rPr lang="en-US" sz="3200" dirty="0" smtClean="0"/>
              <a:t>Gettysburg College</a:t>
            </a:r>
          </a:p>
          <a:p>
            <a:pPr algn="ctr"/>
            <a:r>
              <a:rPr lang="en-US" sz="3200" dirty="0" err="1" smtClean="0"/>
              <a:t>Anth</a:t>
            </a:r>
            <a:r>
              <a:rPr lang="en-US" sz="3200" dirty="0" smtClean="0"/>
              <a:t> 223 – Indigenous Peoples, the Environment, and the Global Economy</a:t>
            </a:r>
            <a:endParaRPr lang="en-US" sz="3200" dirty="0"/>
          </a:p>
        </p:txBody>
      </p:sp>
      <p:pic>
        <p:nvPicPr>
          <p:cNvPr id="13318" name="Picture 6" descr="http://www.polarwarming.ca/images/canadian_inuit_clip_image001.jpg"/>
          <p:cNvPicPr>
            <a:picLocks noChangeAspect="1" noChangeArrowheads="1"/>
          </p:cNvPicPr>
          <p:nvPr/>
        </p:nvPicPr>
        <p:blipFill>
          <a:blip r:embed="rId2" cstate="print"/>
          <a:srcRect/>
          <a:stretch>
            <a:fillRect/>
          </a:stretch>
        </p:blipFill>
        <p:spPr bwMode="auto">
          <a:xfrm>
            <a:off x="6400800" y="5334000"/>
            <a:ext cx="9144076" cy="6629400"/>
          </a:xfrm>
          <a:prstGeom prst="rect">
            <a:avLst/>
          </a:prstGeom>
          <a:noFill/>
        </p:spPr>
      </p:pic>
      <p:sp>
        <p:nvSpPr>
          <p:cNvPr id="36" name="Rectangle 35"/>
          <p:cNvSpPr/>
          <p:nvPr/>
        </p:nvSpPr>
        <p:spPr>
          <a:xfrm>
            <a:off x="3352800" y="12954000"/>
            <a:ext cx="384054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Background</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7" name="Rectangle 36"/>
          <p:cNvSpPr/>
          <p:nvPr/>
        </p:nvSpPr>
        <p:spPr>
          <a:xfrm>
            <a:off x="15468600" y="12877800"/>
            <a:ext cx="237244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Threats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8" name="Rectangle 37"/>
          <p:cNvSpPr/>
          <p:nvPr/>
        </p:nvSpPr>
        <p:spPr>
          <a:xfrm>
            <a:off x="7772400" y="24688800"/>
            <a:ext cx="639790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Conceptual Question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0" name="TextBox 39"/>
          <p:cNvSpPr txBox="1"/>
          <p:nvPr/>
        </p:nvSpPr>
        <p:spPr>
          <a:xfrm>
            <a:off x="762000" y="14020800"/>
            <a:ext cx="9525000" cy="10433625"/>
          </a:xfrm>
          <a:prstGeom prst="rect">
            <a:avLst/>
          </a:prstGeom>
          <a:noFill/>
        </p:spPr>
        <p:txBody>
          <a:bodyPr wrap="square" rtlCol="0">
            <a:spAutoFit/>
          </a:bodyPr>
          <a:lstStyle/>
          <a:p>
            <a:r>
              <a:rPr lang="en-US" sz="2800" dirty="0"/>
              <a:t>The Inuit are an indigenous group inhabiting the Arctic region of Canada and Alaska. They live in a region that not many people could survive in, and have lived there for centuries. There are other Inuit groups in Siberia and Greenland that share a surprising amount of similarities in language, mythology, and lifestyle. Most Inuit in Canada live in communities that are around 200 to 1000+ people. They live a harsh lifestyle, but one that has to work in order for them to survive. Due to the climate, they typically led very isolated lives. Recently, however, the effects of globalization have reached them and they have begun to shift as a society to a more modern lifestyle. At this point in time, the “elders” are ones who grew up living more traditional lives, watching their people make huge lifestyle changes. For the most part, this new lifestyle is accepted by the elders, but they still hold on to their roots and major traditions. There has been a clash between elders and the younger generations who are beginning to resist the traditions of their culture, wanting to further adapt to modern times. The pressure of remaining respectful to their past while also assimilating to the current times has begun to take its toll on the youth of the Inuit groups, and there has been a dramatic increase in suicide amongst teenagers. </a:t>
            </a:r>
            <a:endParaRPr lang="en-US" sz="2800" dirty="0" smtClean="0"/>
          </a:p>
          <a:p>
            <a:r>
              <a:rPr lang="en-US" sz="2800" dirty="0" smtClean="0"/>
              <a:t>(from “Suicide in Canada”)</a:t>
            </a:r>
            <a:endParaRPr lang="en-US" sz="2800" dirty="0"/>
          </a:p>
          <a:p>
            <a:endParaRPr lang="en-US" sz="2800" dirty="0"/>
          </a:p>
        </p:txBody>
      </p:sp>
      <p:sp>
        <p:nvSpPr>
          <p:cNvPr id="44" name="Frame 43"/>
          <p:cNvSpPr/>
          <p:nvPr/>
        </p:nvSpPr>
        <p:spPr>
          <a:xfrm>
            <a:off x="381000" y="12344400"/>
            <a:ext cx="10210800" cy="11734800"/>
          </a:xfrm>
          <a:prstGeom prst="frame">
            <a:avLst>
              <a:gd name="adj1" fmla="val 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Frame 44"/>
          <p:cNvSpPr/>
          <p:nvPr/>
        </p:nvSpPr>
        <p:spPr>
          <a:xfrm>
            <a:off x="6400800" y="5334000"/>
            <a:ext cx="9220200" cy="6629400"/>
          </a:xfrm>
          <a:prstGeom prst="frame">
            <a:avLst>
              <a:gd name="adj1" fmla="val 14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TextBox 45"/>
          <p:cNvSpPr txBox="1"/>
          <p:nvPr/>
        </p:nvSpPr>
        <p:spPr>
          <a:xfrm>
            <a:off x="457200" y="5867400"/>
            <a:ext cx="5715000" cy="6001643"/>
          </a:xfrm>
          <a:prstGeom prst="rect">
            <a:avLst/>
          </a:prstGeom>
          <a:noFill/>
        </p:spPr>
        <p:txBody>
          <a:bodyPr wrap="square" rtlCol="0">
            <a:spAutoFit/>
          </a:bodyPr>
          <a:lstStyle/>
          <a:p>
            <a:r>
              <a:rPr lang="en-US" sz="2800" dirty="0" smtClean="0"/>
              <a:t>In a survey of Canadian Inuit youth between the ages of 14 and 25, </a:t>
            </a:r>
          </a:p>
          <a:p>
            <a:endParaRPr lang="en-US" sz="4000" dirty="0" smtClean="0"/>
          </a:p>
          <a:p>
            <a:r>
              <a:rPr lang="en-US" sz="4000" dirty="0" smtClean="0"/>
              <a:t>34% </a:t>
            </a:r>
            <a:r>
              <a:rPr lang="en-US" sz="2800" dirty="0" smtClean="0"/>
              <a:t>reported an attempted </a:t>
            </a:r>
            <a:r>
              <a:rPr lang="en-US" sz="2800" b="1" dirty="0" smtClean="0">
                <a:solidFill>
                  <a:schemeClr val="accent1"/>
                </a:solidFill>
              </a:rPr>
              <a:t>suicide</a:t>
            </a:r>
            <a:r>
              <a:rPr lang="en-US" sz="2800" dirty="0" smtClean="0"/>
              <a:t> in their lifetime</a:t>
            </a:r>
          </a:p>
          <a:p>
            <a:endParaRPr lang="en-US" sz="2800" dirty="0"/>
          </a:p>
          <a:p>
            <a:r>
              <a:rPr lang="en-US" sz="2800" dirty="0" smtClean="0"/>
              <a:t>For </a:t>
            </a:r>
            <a:r>
              <a:rPr lang="en-US" sz="4000" dirty="0" smtClean="0"/>
              <a:t>32%</a:t>
            </a:r>
            <a:r>
              <a:rPr lang="en-US" sz="2800" dirty="0" smtClean="0"/>
              <a:t> of the attempters, the attempt was serious enough to result in </a:t>
            </a:r>
            <a:r>
              <a:rPr lang="en-US" sz="2800" b="1" dirty="0" smtClean="0">
                <a:solidFill>
                  <a:schemeClr val="accent1"/>
                </a:solidFill>
              </a:rPr>
              <a:t>injury</a:t>
            </a:r>
          </a:p>
          <a:p>
            <a:endParaRPr lang="en-US" sz="2800" dirty="0"/>
          </a:p>
          <a:p>
            <a:r>
              <a:rPr lang="en-US" sz="4000" dirty="0" smtClean="0"/>
              <a:t>20%</a:t>
            </a:r>
            <a:r>
              <a:rPr lang="en-US" sz="2800" dirty="0" smtClean="0"/>
              <a:t> of respondents reported </a:t>
            </a:r>
            <a:r>
              <a:rPr lang="en-US" sz="2800" b="1" dirty="0" smtClean="0">
                <a:solidFill>
                  <a:schemeClr val="accent1"/>
                </a:solidFill>
              </a:rPr>
              <a:t>more than one suicide attempt</a:t>
            </a:r>
            <a:endParaRPr lang="en-US" sz="2800" b="1" dirty="0">
              <a:solidFill>
                <a:schemeClr val="accent1"/>
              </a:solidFill>
            </a:endParaRPr>
          </a:p>
        </p:txBody>
      </p:sp>
      <p:sp>
        <p:nvSpPr>
          <p:cNvPr id="53" name="Left Bracket 52"/>
          <p:cNvSpPr/>
          <p:nvPr/>
        </p:nvSpPr>
        <p:spPr>
          <a:xfrm>
            <a:off x="15925800" y="5562600"/>
            <a:ext cx="228600" cy="61722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Right Bracket 54"/>
          <p:cNvSpPr/>
          <p:nvPr/>
        </p:nvSpPr>
        <p:spPr>
          <a:xfrm>
            <a:off x="5943600" y="5715000"/>
            <a:ext cx="274319" cy="61722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11734800" y="14097000"/>
            <a:ext cx="9448800" cy="9571851"/>
          </a:xfrm>
          <a:prstGeom prst="rect">
            <a:avLst/>
          </a:prstGeom>
          <a:noFill/>
        </p:spPr>
        <p:txBody>
          <a:bodyPr wrap="square" rtlCol="0">
            <a:spAutoFit/>
          </a:bodyPr>
          <a:lstStyle/>
          <a:p>
            <a:r>
              <a:rPr lang="en-US" sz="2800" dirty="0"/>
              <a:t>The types of threats that now face this culture are dangerous. The physical loss is detrimental to the culture because with less people, the less power the people will have in control of their own land. It is especially upsetting, though, because the elders will soon die off, leaving behind no recollection of the traditions that makes their culture so unique. The youth that are attempting to take their own lives are rejecting their traditions, and so the traditions will simply die with the elders. Underlying threats affect the general mental stability of the people. Attempted suicide among the Inuit has caused incredible increases of depression, which then affects many aspects of daily life. Families suffer and become unstable, with missing links within their family as members take their own lives. Poverty increases as hope decreases, and increased accessibility to firearms threatens not only the owner of the weapon but also those around him or her. Alcohol abuse is an increasing threat, as is sexual, physical, and verbal abuse. Delinquent behavior is increasing dramatically, making overall safety of communities very low. The society as a whole is deteriorating on several fronts, making the survival of this culture very unlikely</a:t>
            </a:r>
            <a:r>
              <a:rPr lang="en-US" sz="2800" dirty="0" smtClean="0"/>
              <a:t>.</a:t>
            </a:r>
          </a:p>
          <a:p>
            <a:r>
              <a:rPr lang="en-US" sz="2800" dirty="0" smtClean="0"/>
              <a:t>(from “Suicide in Canada”)</a:t>
            </a:r>
            <a:endParaRPr lang="en-US" sz="2800" dirty="0"/>
          </a:p>
        </p:txBody>
      </p:sp>
      <p:sp>
        <p:nvSpPr>
          <p:cNvPr id="57" name="Frame 56"/>
          <p:cNvSpPr/>
          <p:nvPr/>
        </p:nvSpPr>
        <p:spPr>
          <a:xfrm>
            <a:off x="11353800" y="12344400"/>
            <a:ext cx="10210800" cy="11734800"/>
          </a:xfrm>
          <a:prstGeom prst="frame">
            <a:avLst>
              <a:gd name="adj1" fmla="val 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TextBox 57"/>
          <p:cNvSpPr txBox="1"/>
          <p:nvPr/>
        </p:nvSpPr>
        <p:spPr>
          <a:xfrm>
            <a:off x="6781800" y="12039600"/>
            <a:ext cx="5105400" cy="276999"/>
          </a:xfrm>
          <a:prstGeom prst="rect">
            <a:avLst/>
          </a:prstGeom>
          <a:noFill/>
        </p:spPr>
        <p:txBody>
          <a:bodyPr wrap="square" rtlCol="0">
            <a:spAutoFit/>
          </a:bodyPr>
          <a:lstStyle/>
          <a:p>
            <a:r>
              <a:rPr lang="en-US" sz="1200" dirty="0" smtClean="0"/>
              <a:t>(from “Polar Warming”)</a:t>
            </a:r>
            <a:endParaRPr lang="en-US" sz="1200" dirty="0"/>
          </a:p>
        </p:txBody>
      </p:sp>
      <p:sp>
        <p:nvSpPr>
          <p:cNvPr id="59" name="Frame 58"/>
          <p:cNvSpPr/>
          <p:nvPr/>
        </p:nvSpPr>
        <p:spPr>
          <a:xfrm>
            <a:off x="1752600" y="24536400"/>
            <a:ext cx="18592800" cy="5410200"/>
          </a:xfrm>
          <a:prstGeom prst="frame">
            <a:avLst>
              <a:gd name="adj1" fmla="val 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TextBox 60"/>
          <p:cNvSpPr txBox="1"/>
          <p:nvPr/>
        </p:nvSpPr>
        <p:spPr>
          <a:xfrm>
            <a:off x="7772400" y="25603200"/>
            <a:ext cx="6400800" cy="1077218"/>
          </a:xfrm>
          <a:prstGeom prst="rect">
            <a:avLst/>
          </a:prstGeom>
          <a:noFill/>
        </p:spPr>
        <p:txBody>
          <a:bodyPr wrap="square" rtlCol="0">
            <a:spAutoFit/>
          </a:bodyPr>
          <a:lstStyle/>
          <a:p>
            <a:pPr algn="ctr"/>
            <a:r>
              <a:rPr lang="en-US" sz="3200" dirty="0" smtClean="0"/>
              <a:t>Can this culture be saved from itself?</a:t>
            </a:r>
          </a:p>
          <a:p>
            <a:pPr algn="ctr"/>
            <a:endParaRPr lang="en-US" sz="3200" dirty="0"/>
          </a:p>
        </p:txBody>
      </p:sp>
      <p:sp>
        <p:nvSpPr>
          <p:cNvPr id="62" name="TextBox 61"/>
          <p:cNvSpPr txBox="1"/>
          <p:nvPr/>
        </p:nvSpPr>
        <p:spPr>
          <a:xfrm>
            <a:off x="2057400" y="26289000"/>
            <a:ext cx="17830800" cy="3970318"/>
          </a:xfrm>
          <a:prstGeom prst="rect">
            <a:avLst/>
          </a:prstGeom>
          <a:noFill/>
        </p:spPr>
        <p:txBody>
          <a:bodyPr wrap="square" rtlCol="0">
            <a:spAutoFit/>
          </a:bodyPr>
          <a:lstStyle/>
          <a:p>
            <a:pPr algn="ctr"/>
            <a:r>
              <a:rPr lang="en-US" sz="2800" dirty="0"/>
              <a:t>In this case, a solution is difficult to come by. However, what this culture needs is a serious boost in morale. The youth do not understand the uniqueness of their traditions, due to a lack of experience elsewhere. A general knowledge of the world that they want to be like so much would help them understand the benefits of their own lifestyles. It is unfortunate that globalization has so negatively affected </a:t>
            </a:r>
            <a:r>
              <a:rPr lang="en-US" sz="2800" dirty="0" smtClean="0"/>
              <a:t>them, as it has to many indigenous cultures. Exposure to drugs and such depression-based conditions spins the issue further out of control, and so both of these would need to be addressed in trying to alleviate this problem. A specific idea could be to provide funding to build a cultural center that can be used to help preserve the Inuit traditions. If enough funding was provided, the Inuit themselves could be hired to build this center, giving them a physical connection to a place that will hopefully later provide them with a cultural connection.</a:t>
            </a:r>
            <a:endParaRPr lang="en-US" sz="2800" dirty="0"/>
          </a:p>
          <a:p>
            <a:pPr algn="ctr"/>
            <a:endParaRPr lang="en-US" sz="2800" dirty="0"/>
          </a:p>
        </p:txBody>
      </p:sp>
      <p:sp>
        <p:nvSpPr>
          <p:cNvPr id="63" name="Right Bracket 62"/>
          <p:cNvSpPr/>
          <p:nvPr/>
        </p:nvSpPr>
        <p:spPr>
          <a:xfrm>
            <a:off x="21259800" y="5638800"/>
            <a:ext cx="274319" cy="61722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Left Bracket 63"/>
          <p:cNvSpPr/>
          <p:nvPr/>
        </p:nvSpPr>
        <p:spPr>
          <a:xfrm>
            <a:off x="457200" y="5867400"/>
            <a:ext cx="228600" cy="61722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TextBox 64"/>
          <p:cNvSpPr txBox="1"/>
          <p:nvPr/>
        </p:nvSpPr>
        <p:spPr>
          <a:xfrm>
            <a:off x="16154400" y="5791200"/>
            <a:ext cx="5257800" cy="5816977"/>
          </a:xfrm>
          <a:prstGeom prst="rect">
            <a:avLst/>
          </a:prstGeom>
          <a:noFill/>
        </p:spPr>
        <p:txBody>
          <a:bodyPr wrap="square" rtlCol="0">
            <a:spAutoFit/>
          </a:bodyPr>
          <a:lstStyle/>
          <a:p>
            <a:r>
              <a:rPr lang="en-US" sz="2800" dirty="0" smtClean="0"/>
              <a:t>In a study of Greenland Inuit between 15 and 30 who died of suicide,</a:t>
            </a:r>
          </a:p>
          <a:p>
            <a:endParaRPr lang="en-US" sz="2800" b="1" dirty="0">
              <a:solidFill>
                <a:schemeClr val="accent1"/>
              </a:solidFill>
            </a:endParaRPr>
          </a:p>
          <a:p>
            <a:r>
              <a:rPr lang="en-US" sz="4000" dirty="0" smtClean="0"/>
              <a:t>80% </a:t>
            </a:r>
            <a:r>
              <a:rPr lang="en-US" sz="2800" dirty="0" smtClean="0"/>
              <a:t>had evidence of a </a:t>
            </a:r>
            <a:r>
              <a:rPr lang="en-US" sz="2800" b="1" dirty="0" smtClean="0">
                <a:solidFill>
                  <a:schemeClr val="accent1"/>
                </a:solidFill>
              </a:rPr>
              <a:t>personal problem </a:t>
            </a:r>
            <a:r>
              <a:rPr lang="en-US" sz="2800" dirty="0" smtClean="0"/>
              <a:t>before death</a:t>
            </a:r>
          </a:p>
          <a:p>
            <a:endParaRPr lang="en-US" sz="2800" dirty="0"/>
          </a:p>
          <a:p>
            <a:r>
              <a:rPr lang="en-US" sz="4000" dirty="0" smtClean="0"/>
              <a:t>44% </a:t>
            </a:r>
            <a:r>
              <a:rPr lang="en-US" sz="2800" dirty="0" smtClean="0"/>
              <a:t>had </a:t>
            </a:r>
            <a:r>
              <a:rPr lang="en-US" sz="2800" b="1" dirty="0" smtClean="0">
                <a:solidFill>
                  <a:schemeClr val="accent1"/>
                </a:solidFill>
              </a:rPr>
              <a:t>attempted or spoken</a:t>
            </a:r>
            <a:r>
              <a:rPr lang="en-US" sz="2800" dirty="0" smtClean="0"/>
              <a:t> of suicide previously</a:t>
            </a:r>
          </a:p>
          <a:p>
            <a:endParaRPr lang="en-US" sz="2800" dirty="0"/>
          </a:p>
          <a:p>
            <a:r>
              <a:rPr lang="en-US" sz="4000" dirty="0" smtClean="0"/>
              <a:t>90% </a:t>
            </a:r>
            <a:r>
              <a:rPr lang="en-US" sz="2800" dirty="0" smtClean="0"/>
              <a:t>were </a:t>
            </a:r>
            <a:r>
              <a:rPr lang="en-US" sz="2800" b="1" dirty="0" smtClean="0">
                <a:solidFill>
                  <a:schemeClr val="accent1"/>
                </a:solidFill>
              </a:rPr>
              <a:t>intoxicated</a:t>
            </a:r>
            <a:r>
              <a:rPr lang="en-US" sz="2800" dirty="0" smtClean="0"/>
              <a:t> at the time of suicide</a:t>
            </a:r>
            <a:endParaRPr lang="en-US" sz="2800" dirty="0"/>
          </a:p>
        </p:txBody>
      </p:sp>
      <p:sp>
        <p:nvSpPr>
          <p:cNvPr id="66" name="TextBox 65"/>
          <p:cNvSpPr txBox="1"/>
          <p:nvPr/>
        </p:nvSpPr>
        <p:spPr>
          <a:xfrm>
            <a:off x="1219200" y="30425410"/>
            <a:ext cx="19507200" cy="2492990"/>
          </a:xfrm>
          <a:prstGeom prst="rect">
            <a:avLst/>
          </a:prstGeom>
          <a:noFill/>
        </p:spPr>
        <p:txBody>
          <a:bodyPr wrap="square" rtlCol="0">
            <a:spAutoFit/>
          </a:bodyPr>
          <a:lstStyle/>
          <a:p>
            <a:r>
              <a:rPr lang="en-US" sz="3200" dirty="0" smtClean="0"/>
              <a:t>Bibliography:</a:t>
            </a:r>
          </a:p>
          <a:p>
            <a:endParaRPr lang="en-US" sz="3200" dirty="0"/>
          </a:p>
          <a:p>
            <a:r>
              <a:rPr lang="en-US" sz="2000" dirty="0" smtClean="0"/>
              <a:t>Polar Warming. Canadian Inuit. Electronic document, 	</a:t>
            </a:r>
            <a:r>
              <a:rPr lang="en-US" sz="2000" dirty="0" smtClean="0">
                <a:hlinkClick r:id="rId3"/>
              </a:rPr>
              <a:t>http://www.polarwarming.ca/images/canadian_inuit_clip_image001.jpg</a:t>
            </a:r>
            <a:r>
              <a:rPr lang="en-US" sz="2000" dirty="0" smtClean="0"/>
              <a:t>, accessed May 3, 2011.</a:t>
            </a:r>
          </a:p>
          <a:p>
            <a:endParaRPr lang="en-US" sz="2000" dirty="0"/>
          </a:p>
          <a:p>
            <a:r>
              <a:rPr lang="en-US" sz="2000" dirty="0" err="1" smtClean="0"/>
              <a:t>Kirmayer</a:t>
            </a:r>
            <a:r>
              <a:rPr lang="en-US" sz="2000" dirty="0" smtClean="0"/>
              <a:t>, Laurence and Fletcher, Christopher. 1998. “Suicide among the Inuit of Canada,” </a:t>
            </a:r>
            <a:r>
              <a:rPr lang="en-US" sz="2000" u="sng" dirty="0" smtClean="0"/>
              <a:t>Suicide in Canada.</a:t>
            </a:r>
            <a:r>
              <a:rPr lang="en-US" sz="2000" dirty="0" smtClean="0"/>
              <a:t> University of 	Toronto Press Incorporated.</a:t>
            </a:r>
          </a:p>
          <a:p>
            <a:r>
              <a:rPr lang="en-US" sz="3200" dirty="0" smtClean="0"/>
              <a:t>	</a:t>
            </a:r>
            <a:endParaRPr lang="en-US" sz="3200" dirty="0"/>
          </a:p>
        </p:txBody>
      </p:sp>
      <p:sp>
        <p:nvSpPr>
          <p:cNvPr id="67" name="TextBox 66"/>
          <p:cNvSpPr txBox="1"/>
          <p:nvPr/>
        </p:nvSpPr>
        <p:spPr>
          <a:xfrm>
            <a:off x="1524000" y="11887200"/>
            <a:ext cx="3657600" cy="307777"/>
          </a:xfrm>
          <a:prstGeom prst="rect">
            <a:avLst/>
          </a:prstGeom>
          <a:noFill/>
        </p:spPr>
        <p:txBody>
          <a:bodyPr wrap="square" rtlCol="0">
            <a:spAutoFit/>
          </a:bodyPr>
          <a:lstStyle/>
          <a:p>
            <a:r>
              <a:rPr lang="en-US" sz="1400" dirty="0" smtClean="0"/>
              <a:t>(from “Suicide in Canada”)</a:t>
            </a:r>
            <a:endParaRPr lang="en-US" sz="1400" dirty="0"/>
          </a:p>
        </p:txBody>
      </p:sp>
      <p:sp>
        <p:nvSpPr>
          <p:cNvPr id="68" name="TextBox 67"/>
          <p:cNvSpPr txBox="1"/>
          <p:nvPr/>
        </p:nvSpPr>
        <p:spPr>
          <a:xfrm>
            <a:off x="17068800" y="11811000"/>
            <a:ext cx="3657600" cy="307777"/>
          </a:xfrm>
          <a:prstGeom prst="rect">
            <a:avLst/>
          </a:prstGeom>
          <a:noFill/>
        </p:spPr>
        <p:txBody>
          <a:bodyPr wrap="square" rtlCol="0">
            <a:spAutoFit/>
          </a:bodyPr>
          <a:lstStyle/>
          <a:p>
            <a:r>
              <a:rPr lang="en-US" sz="1400" dirty="0" smtClean="0"/>
              <a:t>(from “Suicide in Canada”)</a:t>
            </a:r>
            <a:endParaRPr lang="en-US" sz="1400" dirty="0"/>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TotalTime>
  <Words>842</Words>
  <Application>Microsoft Office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Gettysburg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sheeme01</dc:creator>
  <cp:lastModifiedBy>sheeme01</cp:lastModifiedBy>
  <cp:revision>28</cp:revision>
  <dcterms:created xsi:type="dcterms:W3CDTF">2011-05-06T00:45:07Z</dcterms:created>
  <dcterms:modified xsi:type="dcterms:W3CDTF">2011-05-06T04:49:49Z</dcterms:modified>
</cp:coreProperties>
</file>