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0" d="100"/>
          <a:sy n="30" d="100"/>
        </p:scale>
        <p:origin x="-12" y="-78"/>
      </p:cViewPr>
      <p:guideLst>
        <p:guide orient="horz" pos="6912"/>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F88CD-3D68-4E94-875B-BC15324223E0}" type="datetimeFigureOut">
              <a:rPr lang="en-US" smtClean="0"/>
              <a:pPr/>
              <a:t>5/12/2011</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32FFB-1E04-45A8-94BD-D3C6810F55B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3135020" rtl="0" eaLnBrk="1" latinLnBrk="0" hangingPunct="1">
      <a:defRPr sz="4100" kern="1200">
        <a:solidFill>
          <a:schemeClr val="tx1"/>
        </a:solidFill>
        <a:latin typeface="+mn-lt"/>
        <a:ea typeface="+mn-ea"/>
        <a:cs typeface="+mn-cs"/>
      </a:defRPr>
    </a:lvl1pPr>
    <a:lvl2pPr marL="1567510" algn="l" defTabSz="3135020" rtl="0" eaLnBrk="1" latinLnBrk="0" hangingPunct="1">
      <a:defRPr sz="4100" kern="1200">
        <a:solidFill>
          <a:schemeClr val="tx1"/>
        </a:solidFill>
        <a:latin typeface="+mn-lt"/>
        <a:ea typeface="+mn-ea"/>
        <a:cs typeface="+mn-cs"/>
      </a:defRPr>
    </a:lvl2pPr>
    <a:lvl3pPr marL="3135020" algn="l" defTabSz="3135020" rtl="0" eaLnBrk="1" latinLnBrk="0" hangingPunct="1">
      <a:defRPr sz="4100" kern="1200">
        <a:solidFill>
          <a:schemeClr val="tx1"/>
        </a:solidFill>
        <a:latin typeface="+mn-lt"/>
        <a:ea typeface="+mn-ea"/>
        <a:cs typeface="+mn-cs"/>
      </a:defRPr>
    </a:lvl3pPr>
    <a:lvl4pPr marL="4702531" algn="l" defTabSz="3135020" rtl="0" eaLnBrk="1" latinLnBrk="0" hangingPunct="1">
      <a:defRPr sz="4100" kern="1200">
        <a:solidFill>
          <a:schemeClr val="tx1"/>
        </a:solidFill>
        <a:latin typeface="+mn-lt"/>
        <a:ea typeface="+mn-ea"/>
        <a:cs typeface="+mn-cs"/>
      </a:defRPr>
    </a:lvl4pPr>
    <a:lvl5pPr marL="6270041" algn="l" defTabSz="3135020" rtl="0" eaLnBrk="1" latinLnBrk="0" hangingPunct="1">
      <a:defRPr sz="4100" kern="1200">
        <a:solidFill>
          <a:schemeClr val="tx1"/>
        </a:solidFill>
        <a:latin typeface="+mn-lt"/>
        <a:ea typeface="+mn-ea"/>
        <a:cs typeface="+mn-cs"/>
      </a:defRPr>
    </a:lvl5pPr>
    <a:lvl6pPr marL="7837551" algn="l" defTabSz="3135020" rtl="0" eaLnBrk="1" latinLnBrk="0" hangingPunct="1">
      <a:defRPr sz="4100" kern="1200">
        <a:solidFill>
          <a:schemeClr val="tx1"/>
        </a:solidFill>
        <a:latin typeface="+mn-lt"/>
        <a:ea typeface="+mn-ea"/>
        <a:cs typeface="+mn-cs"/>
      </a:defRPr>
    </a:lvl6pPr>
    <a:lvl7pPr marL="9405061" algn="l" defTabSz="3135020" rtl="0" eaLnBrk="1" latinLnBrk="0" hangingPunct="1">
      <a:defRPr sz="4100" kern="1200">
        <a:solidFill>
          <a:schemeClr val="tx1"/>
        </a:solidFill>
        <a:latin typeface="+mn-lt"/>
        <a:ea typeface="+mn-ea"/>
        <a:cs typeface="+mn-cs"/>
      </a:defRPr>
    </a:lvl7pPr>
    <a:lvl8pPr marL="10972571" algn="l" defTabSz="3135020" rtl="0" eaLnBrk="1" latinLnBrk="0" hangingPunct="1">
      <a:defRPr sz="4100" kern="1200">
        <a:solidFill>
          <a:schemeClr val="tx1"/>
        </a:solidFill>
        <a:latin typeface="+mn-lt"/>
        <a:ea typeface="+mn-ea"/>
        <a:cs typeface="+mn-cs"/>
      </a:defRPr>
    </a:lvl8pPr>
    <a:lvl9pPr marL="12540082" algn="l" defTabSz="3135020"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32FFB-1E04-45A8-94BD-D3C6810F55B0}"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2"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2"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D7DA3-B8D8-401A-9EE9-D6E4A0BBFA3F}" type="datetimeFigureOut">
              <a:rPr lang="en-US" smtClean="0"/>
              <a:pPr/>
              <a:t>5/12/2011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AA2A4-482E-44E4-B3D5-DD4D2177B02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B4FD7DA3-B8D8-401A-9EE9-D6E4A0BBFA3F}" type="datetimeFigureOut">
              <a:rPr lang="en-US" smtClean="0"/>
              <a:pPr/>
              <a:t>5/12/2011</a:t>
            </a:fld>
            <a:endParaRPr lang="en-US" dirty="0"/>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DA2AA2A4-482E-44E4-B3D5-DD4D2177B0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culturalsurvival.org/news/kenya/cultural-survival-releases-report-human-rights-violations-police-samburu-east-and-isiolo-" TargetMode="External"/><Relationship Id="rId13" Type="http://schemas.openxmlformats.org/officeDocument/2006/relationships/hyperlink" Target="http://diasporakenyan.se/category/human-rights/samburu-articles/page/2/" TargetMode="External"/><Relationship Id="rId3" Type="http://schemas.openxmlformats.org/officeDocument/2006/relationships/image" Target="../media/image1.jpeg"/><Relationship Id="rId7" Type="http://schemas.openxmlformats.org/officeDocument/2006/relationships/hyperlink" Target="http://2.bp.blogspot.com/_jWJOCio02kQ/SHO9xSZrO5I/AAAAAAAABdM/i32Xl0pn-u0/s400/Samburu+herders.jpg" TargetMode="External"/><Relationship Id="rId12" Type="http://schemas.openxmlformats.org/officeDocument/2006/relationships/hyperlink" Target="http://www.culturalsurvival.org/publications/cultural-survival-quarterly/kenya/when-police-are-perpetrators" TargetMode="External"/><Relationship Id="rId2" Type="http://schemas.openxmlformats.org/officeDocument/2006/relationships/notesSlide" Target="../notesSlides/notesSlide1.xml"/><Relationship Id="rId16" Type="http://schemas.openxmlformats.org/officeDocument/2006/relationships/hyperlink" Target="https://www.cia.gov/library/publications/the-world-factbook/photo_gallery/ke/photo_gallery_B1_ke_8.html"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hyperlink" Target="http://www.culturalsurvival.org/news/kenya/samburu-evicted-conservation-kenya" TargetMode="External"/><Relationship Id="rId5" Type="http://schemas.openxmlformats.org/officeDocument/2006/relationships/image" Target="../media/image3.jpeg"/><Relationship Id="rId15" Type="http://schemas.openxmlformats.org/officeDocument/2006/relationships/hyperlink" Target="http://kenyasomali.blogspot.com/2008_06_29_archive.html" TargetMode="External"/><Relationship Id="rId10" Type="http://schemas.openxmlformats.org/officeDocument/2006/relationships/hyperlink" Target="http://www.jstor.org/stable/656384" TargetMode="External"/><Relationship Id="rId4" Type="http://schemas.openxmlformats.org/officeDocument/2006/relationships/image" Target="../media/image2.gif"/><Relationship Id="rId9" Type="http://schemas.openxmlformats.org/officeDocument/2006/relationships/hyperlink" Target="http://www.jstor.org/stable/3805213" TargetMode="External"/><Relationship Id="rId14" Type="http://schemas.openxmlformats.org/officeDocument/2006/relationships/hyperlink" Target="http://diasporakenyan.se/2009/11/5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86600" y="1828800"/>
            <a:ext cx="17449800" cy="1524000"/>
          </a:xfrm>
          <a:ln>
            <a:solidFill>
              <a:schemeClr val="tx2">
                <a:lumMod val="40000"/>
                <a:lumOff val="60000"/>
              </a:schemeClr>
            </a:solidFill>
          </a:ln>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800" dirty="0" smtClean="0">
                <a:solidFill>
                  <a:schemeClr val="accent3">
                    <a:lumMod val="75000"/>
                  </a:schemeClr>
                </a:solidFill>
              </a:rPr>
              <a:t>Ryan Patterson</a:t>
            </a:r>
            <a:br>
              <a:rPr lang="en-US" sz="2800" dirty="0" smtClean="0">
                <a:solidFill>
                  <a:schemeClr val="accent3">
                    <a:lumMod val="75000"/>
                  </a:schemeClr>
                </a:solidFill>
              </a:rPr>
            </a:br>
            <a:r>
              <a:rPr lang="en-US" sz="2800" dirty="0" smtClean="0">
                <a:solidFill>
                  <a:schemeClr val="accent3">
                    <a:lumMod val="75000"/>
                  </a:schemeClr>
                </a:solidFill>
              </a:rPr>
              <a:t>Gettysburg College</a:t>
            </a:r>
            <a:br>
              <a:rPr lang="en-US" sz="2800" dirty="0" smtClean="0">
                <a:solidFill>
                  <a:schemeClr val="accent3">
                    <a:lumMod val="75000"/>
                  </a:schemeClr>
                </a:solidFill>
              </a:rPr>
            </a:br>
            <a:r>
              <a:rPr lang="en-US" sz="2800" dirty="0" smtClean="0">
                <a:solidFill>
                  <a:schemeClr val="accent3">
                    <a:lumMod val="75000"/>
                  </a:schemeClr>
                </a:solidFill>
              </a:rPr>
              <a:t>Anthropology 223: Indigenous Peoples, The Environment, and the Global Economy</a:t>
            </a:r>
            <a:endParaRPr lang="en-US" sz="2800" dirty="0">
              <a:solidFill>
                <a:schemeClr val="accent3">
                  <a:lumMod val="75000"/>
                </a:schemeClr>
              </a:solidFill>
            </a:endParaRPr>
          </a:p>
        </p:txBody>
      </p:sp>
      <p:sp>
        <p:nvSpPr>
          <p:cNvPr id="3" name="Subtitle 2"/>
          <p:cNvSpPr>
            <a:spLocks noGrp="1"/>
          </p:cNvSpPr>
          <p:nvPr>
            <p:ph type="subTitle" idx="1"/>
          </p:nvPr>
        </p:nvSpPr>
        <p:spPr>
          <a:xfrm>
            <a:off x="7086600" y="609600"/>
            <a:ext cx="17480280" cy="1219200"/>
          </a:xfrm>
          <a:solidFill>
            <a:schemeClr val="accent3">
              <a:tint val="50000"/>
              <a:satMod val="300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a:noAutofit/>
          </a:bodyPr>
          <a:lstStyle/>
          <a:p>
            <a:r>
              <a:rPr lang="en-US" sz="6000" dirty="0" smtClean="0">
                <a:solidFill>
                  <a:schemeClr val="tx1"/>
                </a:solidFill>
                <a:latin typeface="Calibri" pitchFamily="34" charset="0"/>
              </a:rPr>
              <a:t>Conservation, Raiding, and Kenya’s Samburu</a:t>
            </a:r>
            <a:endParaRPr lang="en-US" sz="6000" dirty="0">
              <a:solidFill>
                <a:schemeClr val="tx1"/>
              </a:solidFill>
              <a:latin typeface="Calibri" pitchFamily="34" charset="0"/>
            </a:endParaRPr>
          </a:p>
        </p:txBody>
      </p:sp>
      <p:sp>
        <p:nvSpPr>
          <p:cNvPr id="4" name="TextBox 3"/>
          <p:cNvSpPr txBox="1"/>
          <p:nvPr/>
        </p:nvSpPr>
        <p:spPr>
          <a:xfrm>
            <a:off x="457200" y="2286000"/>
            <a:ext cx="6553200" cy="6186309"/>
          </a:xfrm>
          <a:prstGeom prst="rect">
            <a:avLst/>
          </a:prstGeom>
          <a:noFill/>
          <a:ln>
            <a:solidFill>
              <a:schemeClr val="tx2">
                <a:lumMod val="40000"/>
                <a:lumOff val="60000"/>
              </a:schemeClr>
            </a:solidFill>
          </a:ln>
        </p:spPr>
        <p:txBody>
          <a:bodyPr wrap="square" rtlCol="0">
            <a:spAutoFit/>
          </a:bodyPr>
          <a:lstStyle/>
          <a:p>
            <a:pPr algn="ctr"/>
            <a:r>
              <a:rPr lang="en-US" sz="3600" b="1" dirty="0" smtClean="0">
                <a:solidFill>
                  <a:schemeClr val="accent3"/>
                </a:solidFill>
              </a:rPr>
              <a:t>Background</a:t>
            </a:r>
          </a:p>
          <a:p>
            <a:r>
              <a:rPr lang="en-US" sz="2400" dirty="0" smtClean="0"/>
              <a:t>The Samburu People of Kenya live in the dry plains and semi-deserts  North Central Kenya. They speak the Maa language which is shared by the </a:t>
            </a:r>
            <a:r>
              <a:rPr lang="en-US" sz="2400" dirty="0" smtClean="0"/>
              <a:t>Maasai</a:t>
            </a:r>
            <a:r>
              <a:rPr lang="en-US" sz="2400" dirty="0" smtClean="0"/>
              <a:t>. Currently their numbers are around 100,000 (Holtzman 2003). Historically, these people have been dependant on their cattle herds, supplemented by small animals such as goats and sheep. “Through </a:t>
            </a:r>
            <a:r>
              <a:rPr lang="en-US" sz="2400" dirty="0"/>
              <a:t>the centuries, the Samburu and their pastoralist neighbors have occasionally raided each other’s cattle to replenish their </a:t>
            </a:r>
            <a:r>
              <a:rPr lang="en-US" sz="2400" dirty="0" smtClean="0"/>
              <a:t>stocks…” Cultural Survival Quarterly. These raids typically did not end in bloodshed. However, with the influx of guns from surrounding countries and foreign dealers, raids have become increasingly violent triggering a response from the government</a:t>
            </a:r>
            <a:r>
              <a:rPr lang="en-US" sz="1800" dirty="0" smtClean="0"/>
              <a:t>. </a:t>
            </a:r>
            <a:r>
              <a:rPr lang="en-US" sz="1600" dirty="0"/>
              <a:t>	</a:t>
            </a:r>
          </a:p>
        </p:txBody>
      </p:sp>
      <p:sp>
        <p:nvSpPr>
          <p:cNvPr id="5" name="TextBox 4"/>
          <p:cNvSpPr txBox="1"/>
          <p:nvPr/>
        </p:nvSpPr>
        <p:spPr>
          <a:xfrm>
            <a:off x="24917400" y="2438400"/>
            <a:ext cx="7467600" cy="8586966"/>
          </a:xfrm>
          <a:prstGeom prst="rect">
            <a:avLst/>
          </a:prstGeom>
          <a:noFill/>
          <a:ln>
            <a:solidFill>
              <a:schemeClr val="tx2">
                <a:lumMod val="40000"/>
                <a:lumOff val="60000"/>
              </a:schemeClr>
            </a:solidFill>
          </a:ln>
        </p:spPr>
        <p:txBody>
          <a:bodyPr wrap="square" rtlCol="0">
            <a:spAutoFit/>
          </a:bodyPr>
          <a:lstStyle/>
          <a:p>
            <a:pPr algn="ctr"/>
            <a:r>
              <a:rPr lang="en-US" sz="3600" b="1" dirty="0" smtClean="0">
                <a:solidFill>
                  <a:schemeClr val="accent3"/>
                </a:solidFill>
              </a:rPr>
              <a:t>Threats</a:t>
            </a:r>
          </a:p>
          <a:p>
            <a:r>
              <a:rPr lang="en-US" sz="2000" dirty="0" smtClean="0"/>
              <a:t>The Samburu people have faced numerous threats from the government and outside agencies. In February of 2009, reports of abuses by Kenyan police on several Samburu villages surfaced. These stories included instances of </a:t>
            </a:r>
            <a:r>
              <a:rPr lang="en-US" sz="2000" dirty="0"/>
              <a:t>death, injury, disability, rape, displacement, terror, impoverishment, hunger, disease, and </a:t>
            </a:r>
            <a:r>
              <a:rPr lang="en-US" sz="2000" dirty="0" smtClean="0"/>
              <a:t>malnutrition. In response to intertribal violence, police began raiding villages and removing thousands of cattle from the indigenous Samburu. Under the intentions of retrieving stolen cattle, police action carried out by the government has caused violence and left villages without available resources, mainly cattle. Historically, these raids carried out by and against Samburu, were common practice. However, guns from dealers and rebels from other countries have increased the violence associated with this practice. Another problem is that government officials themselves may be instigating intertribal violence. “</a:t>
            </a:r>
            <a:r>
              <a:rPr lang="en-US" sz="2000" dirty="0"/>
              <a:t>Mohamed Kuti, member of Parliament for Isiolo District, who last year used his political influence to put 300 government-issued guns into the hands of his Somali and Borana constituents, knowing that they would be used against the </a:t>
            </a:r>
            <a:r>
              <a:rPr lang="en-US" sz="2000" dirty="0" smtClean="0"/>
              <a:t>Samburu” (Cultural Survival Quarterly). Also, Samburu people were pushed off of their land in November of 2010 in the name of conservation. In this instance, police physically, and in some cases violently, removed 300 families from ancestral homelands. Being labeled as “squatters” in the Kenyan Press, these people were removed so that the African Wildlife Foundation could use it for wildlife preservation. These removals were caught on tape by a British film crew who witnessed clubbing of elders and were themselves detained.</a:t>
            </a:r>
            <a:endParaRPr lang="en-US" sz="2000" dirty="0"/>
          </a:p>
        </p:txBody>
      </p:sp>
      <p:sp>
        <p:nvSpPr>
          <p:cNvPr id="6" name="TextBox 5"/>
          <p:cNvSpPr txBox="1"/>
          <p:nvPr/>
        </p:nvSpPr>
        <p:spPr>
          <a:xfrm>
            <a:off x="7620000" y="3505200"/>
            <a:ext cx="11430000" cy="2246769"/>
          </a:xfrm>
          <a:prstGeom prst="rect">
            <a:avLst/>
          </a:prstGeom>
          <a:noFill/>
        </p:spPr>
        <p:txBody>
          <a:bodyPr wrap="square" rtlCol="0">
            <a:spAutoFit/>
          </a:bodyPr>
          <a:lstStyle/>
          <a:p>
            <a:pPr algn="ctr"/>
            <a:r>
              <a:rPr lang="en-US" sz="2800" i="1" dirty="0">
                <a:solidFill>
                  <a:schemeClr val="tx2">
                    <a:lumMod val="60000"/>
                    <a:lumOff val="40000"/>
                  </a:schemeClr>
                </a:solidFill>
              </a:rPr>
              <a:t>“After the police attack, we women could not eat for three days; we just trembled. My children cried out in their sleep, and I couldn’t sleep at all. We heard a rumor that the police would come again, so we took our children out to the bush at night, hiding. I am more afraid of the police than of the wild animals</a:t>
            </a:r>
            <a:r>
              <a:rPr lang="en-US" sz="2800" i="1" dirty="0" smtClean="0">
                <a:solidFill>
                  <a:schemeClr val="tx2">
                    <a:lumMod val="60000"/>
                    <a:lumOff val="40000"/>
                  </a:schemeClr>
                </a:solidFill>
              </a:rPr>
              <a:t>.” </a:t>
            </a:r>
            <a:r>
              <a:rPr lang="en-US" sz="2800" i="1" dirty="0" smtClean="0"/>
              <a:t>-Village Elder (Cultural Survival Quarterly)</a:t>
            </a:r>
            <a:endParaRPr lang="en-US" sz="2800" i="1" dirty="0"/>
          </a:p>
        </p:txBody>
      </p:sp>
      <p:pic>
        <p:nvPicPr>
          <p:cNvPr id="1026" name="Picture 2" descr="C:\Users\ryan\Downloads\Police heli.jpg"/>
          <p:cNvPicPr>
            <a:picLocks noChangeAspect="1" noChangeArrowheads="1"/>
          </p:cNvPicPr>
          <p:nvPr/>
        </p:nvPicPr>
        <p:blipFill>
          <a:blip r:embed="rId3"/>
          <a:srcRect/>
          <a:stretch>
            <a:fillRect/>
          </a:stretch>
        </p:blipFill>
        <p:spPr bwMode="auto">
          <a:xfrm>
            <a:off x="19659600" y="3733800"/>
            <a:ext cx="4953000" cy="3714750"/>
          </a:xfrm>
          <a:prstGeom prst="rect">
            <a:avLst/>
          </a:prstGeom>
          <a:noFill/>
        </p:spPr>
      </p:pic>
      <p:sp>
        <p:nvSpPr>
          <p:cNvPr id="8" name="TextBox 7"/>
          <p:cNvSpPr txBox="1"/>
          <p:nvPr/>
        </p:nvSpPr>
        <p:spPr>
          <a:xfrm>
            <a:off x="19583400" y="7543800"/>
            <a:ext cx="5105400" cy="800219"/>
          </a:xfrm>
          <a:prstGeom prst="rect">
            <a:avLst/>
          </a:prstGeom>
          <a:noFill/>
        </p:spPr>
        <p:txBody>
          <a:bodyPr wrap="square" rtlCol="0">
            <a:spAutoFit/>
          </a:bodyPr>
          <a:lstStyle/>
          <a:p>
            <a:r>
              <a:rPr lang="en-US" sz="1600" b="1" dirty="0" smtClean="0"/>
              <a:t>Police helicopters carrying out raiding exercises in Kenya</a:t>
            </a:r>
          </a:p>
          <a:p>
            <a:r>
              <a:rPr lang="en-US" sz="1600" dirty="0" smtClean="0"/>
              <a:t>-From the website “Disapora Kenya”</a:t>
            </a:r>
          </a:p>
          <a:p>
            <a:endParaRPr lang="en-US" sz="1400" dirty="0"/>
          </a:p>
        </p:txBody>
      </p:sp>
      <p:pic>
        <p:nvPicPr>
          <p:cNvPr id="1028" name="Picture 4" descr="C:\Users\ryan\Downloads\kenya_district_map12-250x250 (1).gif"/>
          <p:cNvPicPr>
            <a:picLocks noChangeAspect="1" noChangeArrowheads="1"/>
          </p:cNvPicPr>
          <p:nvPr/>
        </p:nvPicPr>
        <p:blipFill>
          <a:blip r:embed="rId4"/>
          <a:srcRect/>
          <a:stretch>
            <a:fillRect/>
          </a:stretch>
        </p:blipFill>
        <p:spPr bwMode="auto">
          <a:xfrm>
            <a:off x="1219200" y="8839200"/>
            <a:ext cx="4876800" cy="4876800"/>
          </a:xfrm>
          <a:prstGeom prst="rect">
            <a:avLst/>
          </a:prstGeom>
          <a:noFill/>
        </p:spPr>
      </p:pic>
      <p:sp>
        <p:nvSpPr>
          <p:cNvPr id="10" name="TextBox 9"/>
          <p:cNvSpPr txBox="1"/>
          <p:nvPr/>
        </p:nvSpPr>
        <p:spPr>
          <a:xfrm>
            <a:off x="1752600" y="13639800"/>
            <a:ext cx="4038600" cy="830997"/>
          </a:xfrm>
          <a:prstGeom prst="rect">
            <a:avLst/>
          </a:prstGeom>
          <a:noFill/>
        </p:spPr>
        <p:txBody>
          <a:bodyPr wrap="square" rtlCol="0">
            <a:spAutoFit/>
          </a:bodyPr>
          <a:lstStyle/>
          <a:p>
            <a:r>
              <a:rPr lang="en-US" sz="1600" b="1" dirty="0" smtClean="0"/>
              <a:t>Map showing the Samburu district </a:t>
            </a:r>
          </a:p>
          <a:p>
            <a:r>
              <a:rPr lang="en-US" sz="1600" dirty="0" smtClean="0"/>
              <a:t>-From the website “Disapora Kenya”</a:t>
            </a:r>
          </a:p>
          <a:p>
            <a:endParaRPr lang="en-US" sz="1600" dirty="0"/>
          </a:p>
        </p:txBody>
      </p:sp>
      <p:pic>
        <p:nvPicPr>
          <p:cNvPr id="1029" name="Picture 5" descr="C:\Users\ryan\Downloads\KE_008.jpg"/>
          <p:cNvPicPr>
            <a:picLocks noChangeAspect="1" noChangeArrowheads="1"/>
          </p:cNvPicPr>
          <p:nvPr/>
        </p:nvPicPr>
        <p:blipFill>
          <a:blip r:embed="rId5"/>
          <a:srcRect/>
          <a:stretch>
            <a:fillRect/>
          </a:stretch>
        </p:blipFill>
        <p:spPr bwMode="auto">
          <a:xfrm>
            <a:off x="26746200" y="11353800"/>
            <a:ext cx="4991100" cy="6191250"/>
          </a:xfrm>
          <a:prstGeom prst="rect">
            <a:avLst/>
          </a:prstGeom>
          <a:noFill/>
        </p:spPr>
      </p:pic>
      <p:sp>
        <p:nvSpPr>
          <p:cNvPr id="12" name="TextBox 11"/>
          <p:cNvSpPr txBox="1"/>
          <p:nvPr/>
        </p:nvSpPr>
        <p:spPr>
          <a:xfrm>
            <a:off x="24993600" y="18364200"/>
            <a:ext cx="4648200" cy="338554"/>
          </a:xfrm>
          <a:prstGeom prst="rect">
            <a:avLst/>
          </a:prstGeom>
          <a:noFill/>
        </p:spPr>
        <p:txBody>
          <a:bodyPr wrap="square" rtlCol="0">
            <a:spAutoFit/>
          </a:bodyPr>
          <a:lstStyle/>
          <a:p>
            <a:endParaRPr lang="en-US" sz="1600" dirty="0"/>
          </a:p>
        </p:txBody>
      </p:sp>
      <p:sp>
        <p:nvSpPr>
          <p:cNvPr id="13" name="TextBox 12"/>
          <p:cNvSpPr txBox="1"/>
          <p:nvPr/>
        </p:nvSpPr>
        <p:spPr>
          <a:xfrm>
            <a:off x="7772400" y="12573000"/>
            <a:ext cx="5715000" cy="6186309"/>
          </a:xfrm>
          <a:prstGeom prst="rect">
            <a:avLst/>
          </a:prstGeom>
          <a:noFill/>
          <a:ln>
            <a:solidFill>
              <a:schemeClr val="tx2">
                <a:lumMod val="40000"/>
                <a:lumOff val="60000"/>
              </a:schemeClr>
            </a:solidFill>
          </a:ln>
        </p:spPr>
        <p:txBody>
          <a:bodyPr wrap="square" rtlCol="0">
            <a:spAutoFit/>
          </a:bodyPr>
          <a:lstStyle/>
          <a:p>
            <a:pPr algn="ctr"/>
            <a:r>
              <a:rPr lang="en-US" sz="3600" b="1" dirty="0" smtClean="0">
                <a:solidFill>
                  <a:schemeClr val="accent3"/>
                </a:solidFill>
              </a:rPr>
              <a:t>Solution</a:t>
            </a:r>
            <a:r>
              <a:rPr lang="en-US" sz="3600" b="1" dirty="0" smtClean="0">
                <a:solidFill>
                  <a:schemeClr val="accent3"/>
                </a:solidFill>
              </a:rPr>
              <a:t>?</a:t>
            </a:r>
          </a:p>
          <a:p>
            <a:r>
              <a:rPr lang="en-US" sz="2000" dirty="0" smtClean="0"/>
              <a:t>Samburu and conservation do not have to be at odds with </a:t>
            </a:r>
            <a:r>
              <a:rPr lang="en-US" sz="2000" dirty="0" smtClean="0"/>
              <a:t>each other. </a:t>
            </a:r>
            <a:r>
              <a:rPr lang="en-US" sz="2000" dirty="0" smtClean="0"/>
              <a:t>In fact, Samburu and </a:t>
            </a:r>
            <a:r>
              <a:rPr lang="en-US" sz="2000" dirty="0" smtClean="0"/>
              <a:t>Maasai </a:t>
            </a:r>
            <a:r>
              <a:rPr lang="en-US" sz="2000" dirty="0" smtClean="0"/>
              <a:t>have worked together to support the private farm called the Mayer’s farm which supports wildlife such as giraffe and zebra.  The Mayers </a:t>
            </a:r>
            <a:r>
              <a:rPr lang="en-US" sz="2000" dirty="0" smtClean="0"/>
              <a:t>originally </a:t>
            </a:r>
            <a:r>
              <a:rPr lang="en-US" sz="2000" dirty="0" smtClean="0"/>
              <a:t>sold almost all of their 6000 acres when </a:t>
            </a:r>
            <a:r>
              <a:rPr lang="en-US" sz="2000" dirty="0" smtClean="0"/>
              <a:t>B</a:t>
            </a:r>
            <a:r>
              <a:rPr lang="en-US" sz="2000" dirty="0" smtClean="0"/>
              <a:t>ritish </a:t>
            </a:r>
            <a:r>
              <a:rPr lang="en-US" sz="2000" dirty="0" smtClean="0"/>
              <a:t>colonial rule was ending. Instead of </a:t>
            </a:r>
            <a:r>
              <a:rPr lang="en-US" sz="2000" dirty="0" smtClean="0"/>
              <a:t>selling </a:t>
            </a:r>
            <a:r>
              <a:rPr lang="en-US" sz="2000" dirty="0" smtClean="0"/>
              <a:t>all of the land, the family decided to keep 250 acres “tucked into its own ecological niche in the rift valley” (Bruner and Kirshenblatt-Gimblett 1994: 441). Cattle from the </a:t>
            </a:r>
            <a:r>
              <a:rPr lang="en-US" sz="2000" dirty="0" smtClean="0"/>
              <a:t>Maasai </a:t>
            </a:r>
            <a:r>
              <a:rPr lang="en-US" sz="2000" dirty="0" smtClean="0"/>
              <a:t>are allowed to live in their own area on the farm. Much of the income that is received by the Samburu is used to increase their cattle herds back home. This combination of capital and conservation, indigenous and modern age, could be used by organizations such as the African Wildlife Fund. (Bruner and Kirshenblatt-Gimblett 1994: 441-445)</a:t>
            </a:r>
          </a:p>
          <a:p>
            <a:endParaRPr lang="en-US" sz="2000" dirty="0"/>
          </a:p>
        </p:txBody>
      </p:sp>
      <p:sp>
        <p:nvSpPr>
          <p:cNvPr id="14" name="TextBox 13"/>
          <p:cNvSpPr txBox="1"/>
          <p:nvPr/>
        </p:nvSpPr>
        <p:spPr>
          <a:xfrm>
            <a:off x="19202400" y="8382000"/>
            <a:ext cx="5334000" cy="2677656"/>
          </a:xfrm>
          <a:prstGeom prst="rect">
            <a:avLst/>
          </a:prstGeom>
          <a:noFill/>
        </p:spPr>
        <p:txBody>
          <a:bodyPr wrap="square" rtlCol="0">
            <a:spAutoFit/>
          </a:bodyPr>
          <a:lstStyle/>
          <a:p>
            <a:pPr algn="ctr"/>
            <a:r>
              <a:rPr lang="en-US" sz="2000" dirty="0" smtClean="0"/>
              <a:t> </a:t>
            </a:r>
            <a:r>
              <a:rPr lang="en-US" sz="2800" i="1" dirty="0" smtClean="0">
                <a:solidFill>
                  <a:schemeClr val="tx2">
                    <a:lumMod val="60000"/>
                    <a:lumOff val="40000"/>
                  </a:schemeClr>
                </a:solidFill>
              </a:rPr>
              <a:t>“They are </a:t>
            </a:r>
          </a:p>
          <a:p>
            <a:pPr algn="ctr"/>
            <a:r>
              <a:rPr lang="en-US" sz="2800" i="1" dirty="0" smtClean="0">
                <a:solidFill>
                  <a:schemeClr val="tx2">
                    <a:lumMod val="60000"/>
                    <a:lumOff val="40000"/>
                  </a:schemeClr>
                </a:solidFill>
              </a:rPr>
              <a:t>keenly aware, for instance, of threats to their grazing land </a:t>
            </a:r>
          </a:p>
          <a:p>
            <a:pPr algn="ctr"/>
            <a:r>
              <a:rPr lang="en-US" sz="2800" i="1" dirty="0" smtClean="0">
                <a:solidFill>
                  <a:schemeClr val="tx2">
                    <a:lumMod val="60000"/>
                    <a:lumOff val="40000"/>
                  </a:schemeClr>
                </a:solidFill>
              </a:rPr>
              <a:t>from expanding game  parks and  large-scale agriculture” </a:t>
            </a:r>
            <a:endParaRPr lang="en-US" sz="2800" i="1" dirty="0" smtClean="0">
              <a:solidFill>
                <a:schemeClr val="tx2">
                  <a:lumMod val="60000"/>
                  <a:lumOff val="40000"/>
                </a:schemeClr>
              </a:solidFill>
            </a:endParaRPr>
          </a:p>
          <a:p>
            <a:pPr algn="ctr"/>
            <a:r>
              <a:rPr lang="en-US" sz="2800" dirty="0" smtClean="0"/>
              <a:t>(</a:t>
            </a:r>
            <a:r>
              <a:rPr lang="en-US" sz="2800" dirty="0" smtClean="0"/>
              <a:t>Holtzman 2003: 138</a:t>
            </a:r>
            <a:r>
              <a:rPr lang="en-US" sz="2000" dirty="0" smtClean="0"/>
              <a:t>)</a:t>
            </a:r>
            <a:endParaRPr lang="en-US" sz="2000" dirty="0"/>
          </a:p>
        </p:txBody>
      </p:sp>
      <p:pic>
        <p:nvPicPr>
          <p:cNvPr id="1030" name="Picture 6" descr="C:\Users\ryan\Downloads\Samburu herders.jpg"/>
          <p:cNvPicPr>
            <a:picLocks noChangeAspect="1" noChangeArrowheads="1"/>
          </p:cNvPicPr>
          <p:nvPr/>
        </p:nvPicPr>
        <p:blipFill>
          <a:blip r:embed="rId6"/>
          <a:srcRect/>
          <a:stretch>
            <a:fillRect/>
          </a:stretch>
        </p:blipFill>
        <p:spPr bwMode="auto">
          <a:xfrm>
            <a:off x="7543800" y="6096000"/>
            <a:ext cx="5562600" cy="4463987"/>
          </a:xfrm>
          <a:prstGeom prst="rect">
            <a:avLst/>
          </a:prstGeom>
          <a:noFill/>
        </p:spPr>
      </p:pic>
      <p:sp>
        <p:nvSpPr>
          <p:cNvPr id="16" name="TextBox 15"/>
          <p:cNvSpPr txBox="1"/>
          <p:nvPr/>
        </p:nvSpPr>
        <p:spPr>
          <a:xfrm>
            <a:off x="7924800" y="10668000"/>
            <a:ext cx="3276600" cy="1384995"/>
          </a:xfrm>
          <a:prstGeom prst="rect">
            <a:avLst/>
          </a:prstGeom>
          <a:noFill/>
        </p:spPr>
        <p:txBody>
          <a:bodyPr wrap="square" rtlCol="0">
            <a:spAutoFit/>
          </a:bodyPr>
          <a:lstStyle/>
          <a:p>
            <a:r>
              <a:rPr lang="en-US" sz="1800" b="1" dirty="0" smtClean="0"/>
              <a:t>A Samburu herder with a boy and his cattle</a:t>
            </a:r>
          </a:p>
          <a:p>
            <a:r>
              <a:rPr lang="en-US" sz="1600" dirty="0" smtClean="0"/>
              <a:t>-From the website “The KenyaSomali Consortium”</a:t>
            </a:r>
            <a:endParaRPr lang="en-US" sz="1600" dirty="0" smtClean="0">
              <a:hlinkClick r:id="rId7"/>
            </a:endParaRPr>
          </a:p>
          <a:p>
            <a:endParaRPr lang="en-US" sz="1600" dirty="0" smtClean="0">
              <a:hlinkClick r:id="rId7"/>
            </a:endParaRPr>
          </a:p>
        </p:txBody>
      </p:sp>
      <p:sp>
        <p:nvSpPr>
          <p:cNvPr id="17" name="TextBox 16"/>
          <p:cNvSpPr txBox="1"/>
          <p:nvPr/>
        </p:nvSpPr>
        <p:spPr>
          <a:xfrm>
            <a:off x="13944600" y="5867400"/>
            <a:ext cx="5105400" cy="10187404"/>
          </a:xfrm>
          <a:prstGeom prst="rect">
            <a:avLst/>
          </a:prstGeom>
          <a:noFill/>
          <a:ln>
            <a:solidFill>
              <a:schemeClr val="tx2">
                <a:lumMod val="40000"/>
                <a:lumOff val="60000"/>
              </a:schemeClr>
            </a:solidFill>
          </a:ln>
        </p:spPr>
        <p:txBody>
          <a:bodyPr wrap="square" rtlCol="0">
            <a:spAutoFit/>
          </a:bodyPr>
          <a:lstStyle/>
          <a:p>
            <a:pPr algn="ctr"/>
            <a:r>
              <a:rPr lang="en-US" sz="3600" b="1" dirty="0" smtClean="0">
                <a:solidFill>
                  <a:schemeClr val="accent3"/>
                </a:solidFill>
              </a:rPr>
              <a:t>Who’s Helping?</a:t>
            </a:r>
          </a:p>
          <a:p>
            <a:r>
              <a:rPr lang="en-US" sz="2400" dirty="0" smtClean="0"/>
              <a:t>Cultural Survival Quarterly, a Transnational Advocacy Network whose aim is “partnering with indigenous peoples to defend their lands, languages, and cultures”, has raised awareness through their website which tells the stories of Samburu and people faced with similar situations. In response to the AWF’s statement that they were not only providing a conservation area but also would help generate development and sustainable livestock grazing, Cultural Survival wrote a letter asking AWF how these goals would be accomplished when their own organization was partly to blame for displacement of Samburu. After the 2009 police attacks, the advocacy network researched the stories coming out. “We </a:t>
            </a:r>
            <a:r>
              <a:rPr lang="en-US" sz="2400" dirty="0"/>
              <a:t>consolidated our findings in a report that we submitted to the Kenyan government, the United Nations, the U.S. State Department, and human rights </a:t>
            </a:r>
            <a:r>
              <a:rPr lang="en-US" sz="2400" dirty="0" smtClean="0"/>
              <a:t>organizations” (Cultural Survival Quarterly). </a:t>
            </a:r>
            <a:endParaRPr lang="en-US" sz="2400" dirty="0"/>
          </a:p>
        </p:txBody>
      </p:sp>
      <p:sp>
        <p:nvSpPr>
          <p:cNvPr id="18" name="TextBox 17"/>
          <p:cNvSpPr txBox="1"/>
          <p:nvPr/>
        </p:nvSpPr>
        <p:spPr>
          <a:xfrm>
            <a:off x="13639800" y="16306800"/>
            <a:ext cx="6248400" cy="4647426"/>
          </a:xfrm>
          <a:prstGeom prst="rect">
            <a:avLst/>
          </a:prstGeom>
          <a:noFill/>
          <a:ln>
            <a:solidFill>
              <a:schemeClr val="tx2">
                <a:lumMod val="40000"/>
                <a:lumOff val="60000"/>
              </a:schemeClr>
            </a:solidFill>
          </a:ln>
        </p:spPr>
        <p:txBody>
          <a:bodyPr wrap="square" rtlCol="0">
            <a:spAutoFit/>
          </a:bodyPr>
          <a:lstStyle/>
          <a:p>
            <a:pPr algn="ctr"/>
            <a:r>
              <a:rPr lang="en-US" sz="3200" b="1" dirty="0" smtClean="0">
                <a:solidFill>
                  <a:schemeClr val="accent3"/>
                </a:solidFill>
              </a:rPr>
              <a:t>How to find out more</a:t>
            </a:r>
          </a:p>
          <a:p>
            <a:r>
              <a:rPr lang="en-US" sz="2400" dirty="0" smtClean="0"/>
              <a:t>Cultural Survival’s report on the police attacks is available at </a:t>
            </a:r>
            <a:r>
              <a:rPr lang="en-US" sz="2400" dirty="0" smtClean="0">
                <a:hlinkClick r:id="rId8"/>
              </a:rPr>
              <a:t>http://www.culturalsurvival.org/news/kenya/cultural-survival-releases-report-human-rights-violations-police-samburu-east-and-isiolo-</a:t>
            </a:r>
            <a:r>
              <a:rPr lang="en-US" sz="2400" dirty="0" smtClean="0"/>
              <a:t> . This report involved interviews from eyewitnesses</a:t>
            </a:r>
            <a:r>
              <a:rPr lang="en-US" sz="2400" dirty="0"/>
              <a:t> </a:t>
            </a:r>
            <a:r>
              <a:rPr lang="en-US" sz="2400" dirty="0" smtClean="0"/>
              <a:t>and elders as well as responses from NGOs, relief workers, and government officials. The report was </a:t>
            </a:r>
            <a:r>
              <a:rPr lang="en-US" sz="2400" dirty="0" smtClean="0"/>
              <a:t>written </a:t>
            </a:r>
            <a:r>
              <a:rPr lang="en-US" sz="2400" dirty="0" smtClean="0"/>
              <a:t>by Paula Palmer and Chris Allan between February 2009 and January 2010. , </a:t>
            </a:r>
            <a:endParaRPr lang="en-US" sz="2400" dirty="0"/>
          </a:p>
        </p:txBody>
      </p:sp>
      <p:sp>
        <p:nvSpPr>
          <p:cNvPr id="19" name="TextBox 18"/>
          <p:cNvSpPr txBox="1"/>
          <p:nvPr/>
        </p:nvSpPr>
        <p:spPr>
          <a:xfrm>
            <a:off x="304800" y="14554200"/>
            <a:ext cx="9448800" cy="6678751"/>
          </a:xfrm>
          <a:prstGeom prst="rect">
            <a:avLst/>
          </a:prstGeom>
          <a:noFill/>
        </p:spPr>
        <p:txBody>
          <a:bodyPr wrap="square" rtlCol="0">
            <a:spAutoFit/>
          </a:bodyPr>
          <a:lstStyle/>
          <a:p>
            <a:pPr algn="ctr"/>
            <a:r>
              <a:rPr lang="en-US" sz="1600" dirty="0" smtClean="0"/>
              <a:t>Bibliography</a:t>
            </a:r>
          </a:p>
          <a:p>
            <a:r>
              <a:rPr lang="en-US" sz="1200" dirty="0" smtClean="0"/>
              <a:t>Holtzman, John D.</a:t>
            </a:r>
          </a:p>
          <a:p>
            <a:r>
              <a:rPr lang="en-US" sz="1200" dirty="0" smtClean="0"/>
              <a:t>   2003     In a Cup of Tea: Commodities and History among Samburu Pastoralists in Northern Kenya.</a:t>
            </a:r>
          </a:p>
          <a:p>
            <a:r>
              <a:rPr lang="en-US" sz="1200" i="1" dirty="0" smtClean="0"/>
              <a:t>American Ethnologist </a:t>
            </a:r>
            <a:r>
              <a:rPr lang="en-US" sz="1200" dirty="0" smtClean="0"/>
              <a:t>Vol</a:t>
            </a:r>
            <a:r>
              <a:rPr lang="en-US" sz="1200" dirty="0"/>
              <a:t>. 30, No. </a:t>
            </a:r>
            <a:r>
              <a:rPr lang="en-US" sz="1200" dirty="0" smtClean="0"/>
              <a:t>1: 136-155</a:t>
            </a:r>
            <a:endParaRPr lang="en-US" sz="1200" dirty="0"/>
          </a:p>
          <a:p>
            <a:r>
              <a:rPr lang="en-US" sz="1200" dirty="0" smtClean="0">
                <a:hlinkClick r:id="rId9"/>
              </a:rPr>
              <a:t>http</a:t>
            </a:r>
            <a:r>
              <a:rPr lang="en-US" sz="1200" dirty="0">
                <a:hlinkClick r:id="rId9"/>
              </a:rPr>
              <a:t>://</a:t>
            </a:r>
            <a:r>
              <a:rPr lang="en-US" sz="1200" dirty="0" smtClean="0">
                <a:hlinkClick r:id="rId9"/>
              </a:rPr>
              <a:t>www.jstor.org/stable/3805213</a:t>
            </a:r>
            <a:r>
              <a:rPr lang="en-US" sz="1200" dirty="0" smtClean="0"/>
              <a:t> </a:t>
            </a:r>
            <a:endParaRPr lang="en-US" sz="1200" dirty="0"/>
          </a:p>
          <a:p>
            <a:endParaRPr lang="en-US" sz="1200" dirty="0" smtClean="0"/>
          </a:p>
          <a:p>
            <a:r>
              <a:rPr lang="en-US" sz="1200" dirty="0" smtClean="0"/>
              <a:t>Bruner, Edward M. and Barbara Kirshenblatt-Gimblett</a:t>
            </a:r>
          </a:p>
          <a:p>
            <a:r>
              <a:rPr lang="en-US" sz="1200" dirty="0" smtClean="0"/>
              <a:t>    1994   Maasai </a:t>
            </a:r>
            <a:r>
              <a:rPr lang="en-US" sz="1200" dirty="0"/>
              <a:t>on the Lawn: Tourist Realism in East Africa</a:t>
            </a:r>
          </a:p>
          <a:p>
            <a:r>
              <a:rPr lang="en-US" sz="1200" i="1" dirty="0" smtClean="0"/>
              <a:t>Cultural Anthropology </a:t>
            </a:r>
            <a:r>
              <a:rPr lang="en-US" sz="1200" dirty="0" smtClean="0"/>
              <a:t>Vol</a:t>
            </a:r>
            <a:r>
              <a:rPr lang="en-US" sz="1200" dirty="0"/>
              <a:t>. 9, No. </a:t>
            </a:r>
            <a:r>
              <a:rPr lang="en-US" sz="1200" dirty="0" smtClean="0"/>
              <a:t>4: 435-470</a:t>
            </a:r>
            <a:endParaRPr lang="en-US" sz="1200" dirty="0"/>
          </a:p>
          <a:p>
            <a:r>
              <a:rPr lang="en-US" sz="1200" dirty="0" smtClean="0">
                <a:hlinkClick r:id="rId10"/>
              </a:rPr>
              <a:t>http</a:t>
            </a:r>
            <a:r>
              <a:rPr lang="en-US" sz="1200" dirty="0">
                <a:hlinkClick r:id="rId10"/>
              </a:rPr>
              <a:t>://</a:t>
            </a:r>
            <a:r>
              <a:rPr lang="en-US" sz="1200" dirty="0" smtClean="0">
                <a:hlinkClick r:id="rId10"/>
              </a:rPr>
              <a:t>www.jstor.org/stable/656384</a:t>
            </a:r>
            <a:endParaRPr lang="en-US" sz="1200" dirty="0" smtClean="0"/>
          </a:p>
          <a:p>
            <a:endParaRPr lang="en-US" sz="1200" dirty="0" smtClean="0"/>
          </a:p>
          <a:p>
            <a:r>
              <a:rPr lang="en-US" sz="1200" dirty="0" smtClean="0"/>
              <a:t>2010 Samburu Evicted for “Conservation” in Kenya. Cultural Survival Quarterly December, 2010.</a:t>
            </a:r>
          </a:p>
          <a:p>
            <a:r>
              <a:rPr lang="en-US" sz="1200" dirty="0"/>
              <a:t> </a:t>
            </a:r>
            <a:r>
              <a:rPr lang="en-US" sz="1200" dirty="0" smtClean="0"/>
              <a:t>             </a:t>
            </a:r>
            <a:r>
              <a:rPr lang="en-US" sz="1200" dirty="0" smtClean="0">
                <a:hlinkClick r:id="rId11"/>
              </a:rPr>
              <a:t>http://www.culturalsurvival.org/news/kenya/samburu-evicted-conservation-kenya</a:t>
            </a:r>
            <a:endParaRPr lang="en-US" sz="1200" dirty="0" smtClean="0"/>
          </a:p>
          <a:p>
            <a:endParaRPr lang="en-US" sz="1200" dirty="0"/>
          </a:p>
          <a:p>
            <a:r>
              <a:rPr lang="en-US" sz="1200" dirty="0" smtClean="0"/>
              <a:t>Palmer, Paula</a:t>
            </a:r>
            <a:endParaRPr lang="en-US" sz="1200" dirty="0"/>
          </a:p>
          <a:p>
            <a:r>
              <a:rPr lang="en-US" sz="1200" dirty="0" smtClean="0"/>
              <a:t>2009 When the Police are the Perpetrators. Cultural Survival Quarterly Spring 2010.</a:t>
            </a:r>
            <a:endParaRPr lang="en-US" sz="1200" dirty="0"/>
          </a:p>
          <a:p>
            <a:r>
              <a:rPr lang="en-US" sz="1200" dirty="0" smtClean="0"/>
              <a:t>              </a:t>
            </a:r>
            <a:r>
              <a:rPr lang="en-US" sz="1200" dirty="0" smtClean="0">
                <a:hlinkClick r:id="rId12"/>
              </a:rPr>
              <a:t>http://www.culturalsurvival.org/publications/cultural-survival-quarterly/kenya/when-police-are-perpetrators</a:t>
            </a:r>
            <a:r>
              <a:rPr lang="en-US" sz="1200" dirty="0" smtClean="0"/>
              <a:t> </a:t>
            </a:r>
            <a:endParaRPr lang="en-US" sz="1200" dirty="0"/>
          </a:p>
          <a:p>
            <a:endParaRPr lang="en-US" sz="1200" dirty="0" smtClean="0"/>
          </a:p>
          <a:p>
            <a:r>
              <a:rPr lang="en-US" sz="1200" dirty="0" smtClean="0"/>
              <a:t>2010    Disapora Kenya. Electronic Document.</a:t>
            </a:r>
          </a:p>
          <a:p>
            <a:r>
              <a:rPr lang="en-US" sz="1200" dirty="0" smtClean="0"/>
              <a:t>                </a:t>
            </a:r>
            <a:r>
              <a:rPr lang="en-US" sz="1200" dirty="0" smtClean="0">
                <a:hlinkClick r:id="rId13"/>
              </a:rPr>
              <a:t>http://diasporakenyan.se/category/human-rights/samburu-articles/page/2/</a:t>
            </a:r>
            <a:r>
              <a:rPr lang="en-US" sz="1200" dirty="0" smtClean="0"/>
              <a:t>, accessed May 6</a:t>
            </a:r>
            <a:r>
              <a:rPr lang="en-US" sz="1200" baseline="30000" dirty="0" smtClean="0"/>
              <a:t>th</a:t>
            </a:r>
            <a:r>
              <a:rPr lang="en-US" sz="1200" dirty="0" smtClean="0"/>
              <a:t>, 2011.</a:t>
            </a:r>
          </a:p>
          <a:p>
            <a:endParaRPr lang="en-US" sz="1200" dirty="0" smtClean="0"/>
          </a:p>
          <a:p>
            <a:r>
              <a:rPr lang="en-US" sz="1200" dirty="0" smtClean="0"/>
              <a:t>2009    Disapora Kenya. Electronic Document.</a:t>
            </a:r>
          </a:p>
          <a:p>
            <a:r>
              <a:rPr lang="en-US" sz="1200" dirty="0"/>
              <a:t> </a:t>
            </a:r>
            <a:r>
              <a:rPr lang="en-US" sz="1200" dirty="0" smtClean="0"/>
              <a:t>               </a:t>
            </a:r>
            <a:r>
              <a:rPr lang="en-US" sz="1200" dirty="0" smtClean="0">
                <a:hlinkClick r:id="rId14"/>
              </a:rPr>
              <a:t>http://diasporakenyan.se/2009/11/525/</a:t>
            </a:r>
            <a:r>
              <a:rPr lang="en-US" sz="1200" dirty="0" smtClean="0"/>
              <a:t>, accessed May 6</a:t>
            </a:r>
            <a:r>
              <a:rPr lang="en-US" sz="1200" baseline="30000" dirty="0" smtClean="0"/>
              <a:t>th</a:t>
            </a:r>
            <a:r>
              <a:rPr lang="en-US" sz="1200" dirty="0" smtClean="0"/>
              <a:t>, 2011.</a:t>
            </a:r>
          </a:p>
          <a:p>
            <a:endParaRPr lang="en-US" sz="1200" dirty="0"/>
          </a:p>
          <a:p>
            <a:pPr marL="228600" indent="-228600">
              <a:buAutoNum type="arabicPlain" startAt="2008"/>
            </a:pPr>
            <a:r>
              <a:rPr lang="en-US" sz="1200" dirty="0" smtClean="0"/>
              <a:t>    The KenyaSomali Consortium. Electronic Document.</a:t>
            </a:r>
          </a:p>
          <a:p>
            <a:pPr marL="228600" indent="-228600"/>
            <a:r>
              <a:rPr lang="en-US" sz="1200" dirty="0" smtClean="0"/>
              <a:t>                </a:t>
            </a:r>
            <a:r>
              <a:rPr lang="en-US" sz="1200" dirty="0" smtClean="0">
                <a:hlinkClick r:id="rId15"/>
              </a:rPr>
              <a:t>http://kenyasomali.blogspot.com/2008_06_29_archive.html</a:t>
            </a:r>
            <a:r>
              <a:rPr lang="en-US" sz="1200" dirty="0" smtClean="0"/>
              <a:t>  </a:t>
            </a:r>
          </a:p>
          <a:p>
            <a:pPr marL="228600" indent="-228600"/>
            <a:endParaRPr lang="en-US" sz="1200" dirty="0"/>
          </a:p>
          <a:p>
            <a:pPr marL="228600" indent="-228600">
              <a:buAutoNum type="arabicPlain" startAt="2011"/>
            </a:pPr>
            <a:r>
              <a:rPr lang="en-US" sz="1200" dirty="0" smtClean="0"/>
              <a:t>    CIA-The World Factbook. Electronic Document</a:t>
            </a:r>
          </a:p>
          <a:p>
            <a:pPr marL="228600" indent="-228600"/>
            <a:r>
              <a:rPr lang="en-US" sz="1200" dirty="0" smtClean="0"/>
              <a:t>                </a:t>
            </a:r>
            <a:r>
              <a:rPr lang="en-US" sz="1200" dirty="0" smtClean="0">
                <a:hlinkClick r:id="rId16"/>
              </a:rPr>
              <a:t>https://www.cia.gov/library/publications/the-world-factbook/photo_gallery/ke/photo_gallery_B1_ke_8.html</a:t>
            </a:r>
            <a:endParaRPr lang="en-US" sz="1200" dirty="0" smtClean="0"/>
          </a:p>
          <a:p>
            <a:pPr marL="228600" indent="-228600"/>
            <a:endParaRPr lang="en-US" sz="1200" dirty="0" smtClean="0"/>
          </a:p>
          <a:p>
            <a:endParaRPr lang="en-US" sz="1600" dirty="0"/>
          </a:p>
          <a:p>
            <a:endParaRPr lang="en-US" sz="1600" dirty="0" smtClean="0"/>
          </a:p>
          <a:p>
            <a:endParaRPr lang="en-US" sz="1600" dirty="0" smtClean="0"/>
          </a:p>
          <a:p>
            <a:endParaRPr lang="en-US" sz="1600" dirty="0"/>
          </a:p>
        </p:txBody>
      </p:sp>
      <p:sp>
        <p:nvSpPr>
          <p:cNvPr id="20" name="TextBox 19"/>
          <p:cNvSpPr txBox="1"/>
          <p:nvPr/>
        </p:nvSpPr>
        <p:spPr>
          <a:xfrm>
            <a:off x="26670000" y="17602200"/>
            <a:ext cx="5029200" cy="830997"/>
          </a:xfrm>
          <a:prstGeom prst="rect">
            <a:avLst/>
          </a:prstGeom>
          <a:noFill/>
        </p:spPr>
        <p:txBody>
          <a:bodyPr wrap="square" rtlCol="0">
            <a:spAutoFit/>
          </a:bodyPr>
          <a:lstStyle/>
          <a:p>
            <a:r>
              <a:rPr lang="en-US" sz="1600" b="1" dirty="0" smtClean="0"/>
              <a:t>Conservation organizations aim to protect animals like this rhino, and their environments, from destruction.</a:t>
            </a:r>
          </a:p>
          <a:p>
            <a:r>
              <a:rPr lang="en-US" sz="1600" dirty="0" smtClean="0"/>
              <a:t>-From the website “CIA World Factbook”</a:t>
            </a:r>
            <a:endParaRPr lang="en-US" sz="1600" dirty="0"/>
          </a:p>
        </p:txBody>
      </p:sp>
      <p:sp>
        <p:nvSpPr>
          <p:cNvPr id="23" name="TextBox 22"/>
          <p:cNvSpPr txBox="1"/>
          <p:nvPr/>
        </p:nvSpPr>
        <p:spPr>
          <a:xfrm>
            <a:off x="20116800" y="11506200"/>
            <a:ext cx="6019800" cy="8494633"/>
          </a:xfrm>
          <a:prstGeom prst="rect">
            <a:avLst/>
          </a:prstGeom>
          <a:noFill/>
          <a:ln>
            <a:solidFill>
              <a:schemeClr val="tx2">
                <a:lumMod val="40000"/>
                <a:lumOff val="60000"/>
              </a:schemeClr>
            </a:solidFill>
          </a:ln>
        </p:spPr>
        <p:txBody>
          <a:bodyPr wrap="square" rtlCol="0">
            <a:spAutoFit/>
          </a:bodyPr>
          <a:lstStyle/>
          <a:p>
            <a:pPr algn="ctr"/>
            <a:r>
              <a:rPr lang="en-US" sz="3600" b="1" dirty="0" smtClean="0">
                <a:solidFill>
                  <a:schemeClr val="accent3"/>
                </a:solidFill>
              </a:rPr>
              <a:t>Conceptual Question</a:t>
            </a:r>
          </a:p>
          <a:p>
            <a:r>
              <a:rPr lang="en-US" sz="1800" dirty="0" smtClean="0">
                <a:latin typeface="Arial Black" pitchFamily="34" charset="0"/>
              </a:rPr>
              <a:t>Does collaboration between indigenous peoples like the Samburu, Conservation Organizations, and Ranchers like the Mayers show agency by the indigenous people or simply manipulation by outside forces?</a:t>
            </a:r>
          </a:p>
          <a:p>
            <a:r>
              <a:rPr lang="en-US" sz="2400" dirty="0" smtClean="0"/>
              <a:t>The Samburu show agency through their cooperation with the Mayer family in the Rift Valley. Funds from Samburu workers go almost entirely to the maintenance and improvement of their cattle herds back home. This unity between ex-ranchers, indigenous peoples, and tourism is not merely manipulation but a symbiotic relationship with both sides benefitting. Also, Samburu have shown agency through the boomerang effect, reaching out to trans-advocacy networks like Cultural Survival in order to popularize their story of police raiding and unfair conservation acts by the AWF. In doing so, they increase their chances of receiving aid and support from outside of Kenya. </a:t>
            </a:r>
          </a:p>
          <a:p>
            <a:endParaRPr lang="en-US" sz="1800" dirty="0" smtClean="0"/>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1295</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Ryan Patterson Gettysburg College Anthropology 223: Indigenous Peoples, The Environment, and the Global Economy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dc:creator>
  <cp:lastModifiedBy>ryan</cp:lastModifiedBy>
  <cp:revision>80</cp:revision>
  <dcterms:created xsi:type="dcterms:W3CDTF">2011-05-10T22:38:46Z</dcterms:created>
  <dcterms:modified xsi:type="dcterms:W3CDTF">2011-05-13T02:59:34Z</dcterms:modified>
</cp:coreProperties>
</file>