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21945600" cy="32918400"/>
  <p:notesSz cx="6858000" cy="9144000"/>
  <p:defaultTextStyle>
    <a:defPPr>
      <a:defRPr lang="en-US"/>
    </a:defPPr>
    <a:lvl1pPr marL="0" algn="l" defTabSz="3134239" rtl="0" eaLnBrk="1" latinLnBrk="0" hangingPunct="1">
      <a:defRPr sz="6200" kern="1200">
        <a:solidFill>
          <a:schemeClr val="tx1"/>
        </a:solidFill>
        <a:latin typeface="+mn-lt"/>
        <a:ea typeface="+mn-ea"/>
        <a:cs typeface="+mn-cs"/>
      </a:defRPr>
    </a:lvl1pPr>
    <a:lvl2pPr marL="1567119" algn="l" defTabSz="3134239" rtl="0" eaLnBrk="1" latinLnBrk="0" hangingPunct="1">
      <a:defRPr sz="6200" kern="1200">
        <a:solidFill>
          <a:schemeClr val="tx1"/>
        </a:solidFill>
        <a:latin typeface="+mn-lt"/>
        <a:ea typeface="+mn-ea"/>
        <a:cs typeface="+mn-cs"/>
      </a:defRPr>
    </a:lvl2pPr>
    <a:lvl3pPr marL="3134239" algn="l" defTabSz="3134239" rtl="0" eaLnBrk="1" latinLnBrk="0" hangingPunct="1">
      <a:defRPr sz="6200" kern="1200">
        <a:solidFill>
          <a:schemeClr val="tx1"/>
        </a:solidFill>
        <a:latin typeface="+mn-lt"/>
        <a:ea typeface="+mn-ea"/>
        <a:cs typeface="+mn-cs"/>
      </a:defRPr>
    </a:lvl3pPr>
    <a:lvl4pPr marL="4701358" algn="l" defTabSz="3134239" rtl="0" eaLnBrk="1" latinLnBrk="0" hangingPunct="1">
      <a:defRPr sz="6200" kern="1200">
        <a:solidFill>
          <a:schemeClr val="tx1"/>
        </a:solidFill>
        <a:latin typeface="+mn-lt"/>
        <a:ea typeface="+mn-ea"/>
        <a:cs typeface="+mn-cs"/>
      </a:defRPr>
    </a:lvl4pPr>
    <a:lvl5pPr marL="6268477" algn="l" defTabSz="3134239" rtl="0" eaLnBrk="1" latinLnBrk="0" hangingPunct="1">
      <a:defRPr sz="6200" kern="1200">
        <a:solidFill>
          <a:schemeClr val="tx1"/>
        </a:solidFill>
        <a:latin typeface="+mn-lt"/>
        <a:ea typeface="+mn-ea"/>
        <a:cs typeface="+mn-cs"/>
      </a:defRPr>
    </a:lvl5pPr>
    <a:lvl6pPr marL="7835597" algn="l" defTabSz="3134239" rtl="0" eaLnBrk="1" latinLnBrk="0" hangingPunct="1">
      <a:defRPr sz="6200" kern="1200">
        <a:solidFill>
          <a:schemeClr val="tx1"/>
        </a:solidFill>
        <a:latin typeface="+mn-lt"/>
        <a:ea typeface="+mn-ea"/>
        <a:cs typeface="+mn-cs"/>
      </a:defRPr>
    </a:lvl6pPr>
    <a:lvl7pPr marL="9402716" algn="l" defTabSz="3134239" rtl="0" eaLnBrk="1" latinLnBrk="0" hangingPunct="1">
      <a:defRPr sz="6200" kern="1200">
        <a:solidFill>
          <a:schemeClr val="tx1"/>
        </a:solidFill>
        <a:latin typeface="+mn-lt"/>
        <a:ea typeface="+mn-ea"/>
        <a:cs typeface="+mn-cs"/>
      </a:defRPr>
    </a:lvl7pPr>
    <a:lvl8pPr marL="10969835" algn="l" defTabSz="3134239" rtl="0" eaLnBrk="1" latinLnBrk="0" hangingPunct="1">
      <a:defRPr sz="6200" kern="1200">
        <a:solidFill>
          <a:schemeClr val="tx1"/>
        </a:solidFill>
        <a:latin typeface="+mn-lt"/>
        <a:ea typeface="+mn-ea"/>
        <a:cs typeface="+mn-cs"/>
      </a:defRPr>
    </a:lvl8pPr>
    <a:lvl9pPr marL="12536955" algn="l" defTabSz="3134239"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94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2028" y="960"/>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CAE11A-EF11-4A95-BFF1-C27DEEC24774}" type="datetimeFigureOut">
              <a:rPr lang="en-US" smtClean="0"/>
              <a:t>5/8/2011</a:t>
            </a:fld>
            <a:endParaRPr lang="en-US"/>
          </a:p>
        </p:txBody>
      </p:sp>
      <p:sp>
        <p:nvSpPr>
          <p:cNvPr id="4" name="Slide Image Placeholder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89ABC8-A83E-4898-A299-F6C601C9FE64}" type="slidenum">
              <a:rPr lang="en-US" smtClean="0"/>
              <a:t>‹#›</a:t>
            </a:fld>
            <a:endParaRPr lang="en-US"/>
          </a:p>
        </p:txBody>
      </p:sp>
    </p:spTree>
    <p:extLst>
      <p:ext uri="{BB962C8B-B14F-4D97-AF65-F5344CB8AC3E}">
        <p14:creationId xmlns:p14="http://schemas.microsoft.com/office/powerpoint/2010/main" val="775263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89ABC8-A83E-4898-A299-F6C601C9FE64}" type="slidenum">
              <a:rPr lang="en-US" smtClean="0"/>
              <a:t>1</a:t>
            </a:fld>
            <a:endParaRPr lang="en-US"/>
          </a:p>
        </p:txBody>
      </p:sp>
    </p:spTree>
    <p:extLst>
      <p:ext uri="{BB962C8B-B14F-4D97-AF65-F5344CB8AC3E}">
        <p14:creationId xmlns:p14="http://schemas.microsoft.com/office/powerpoint/2010/main" val="1517556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1945600" cy="329184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313502" tIns="156751" rIns="313502" bIns="156751" rtlCol="0" anchor="ctr"/>
          <a:lstStyle/>
          <a:p>
            <a:pPr algn="ctr" eaLnBrk="1" latinLnBrk="0" hangingPunct="1"/>
            <a:endParaRPr kumimoji="0" lang="en-US"/>
          </a:p>
        </p:txBody>
      </p:sp>
      <p:sp useBgFill="1">
        <p:nvSpPr>
          <p:cNvPr id="13" name="Rounded Rectangle 12"/>
          <p:cNvSpPr/>
          <p:nvPr/>
        </p:nvSpPr>
        <p:spPr>
          <a:xfrm>
            <a:off x="156751" y="334826"/>
            <a:ext cx="21632093" cy="3212256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9" name="Subtitle 8"/>
          <p:cNvSpPr>
            <a:spLocks noGrp="1"/>
          </p:cNvSpPr>
          <p:nvPr>
            <p:ph type="subTitle" idx="1"/>
          </p:nvPr>
        </p:nvSpPr>
        <p:spPr>
          <a:xfrm>
            <a:off x="3108960" y="15361920"/>
            <a:ext cx="15361920" cy="7680960"/>
          </a:xfrm>
        </p:spPr>
        <p:txBody>
          <a:bodyPr/>
          <a:lstStyle>
            <a:lvl1pPr marL="0" indent="0" algn="ctr">
              <a:buNone/>
              <a:defRPr sz="8900">
                <a:solidFill>
                  <a:schemeClr val="tx2"/>
                </a:solidFill>
              </a:defRPr>
            </a:lvl1pPr>
            <a:lvl2pPr marL="1567510" indent="0" algn="ctr">
              <a:buNone/>
            </a:lvl2pPr>
            <a:lvl3pPr marL="3135020" indent="0" algn="ctr">
              <a:buNone/>
            </a:lvl3pPr>
            <a:lvl4pPr marL="4702531" indent="0" algn="ctr">
              <a:buNone/>
            </a:lvl4pPr>
            <a:lvl5pPr marL="6270041" indent="0" algn="ctr">
              <a:buNone/>
            </a:lvl5pPr>
            <a:lvl6pPr marL="7837551" indent="0" algn="ctr">
              <a:buNone/>
            </a:lvl6pPr>
            <a:lvl7pPr marL="9405061" indent="0" algn="ctr">
              <a:buNone/>
            </a:lvl7pPr>
            <a:lvl8pPr marL="10972571" indent="0" algn="ctr">
              <a:buNone/>
            </a:lvl8pPr>
            <a:lvl9pPr marL="12540082"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18320A5-CA2C-4AB4-9433-D2AAD6B6A6AC}" type="datetimeFigureOut">
              <a:rPr lang="en-US" smtClean="0"/>
              <a:t>5/7/2011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4800">
                <a:solidFill>
                  <a:srgbClr val="FFFFFF"/>
                </a:solidFill>
              </a:defRPr>
            </a:lvl1pPr>
          </a:lstStyle>
          <a:p>
            <a:fld id="{A276DAAF-4561-41D8-8CFF-8E03D70481C6}" type="slidenum">
              <a:rPr lang="en-US" smtClean="0"/>
              <a:t>‹#›</a:t>
            </a:fld>
            <a:endParaRPr lang="en-US"/>
          </a:p>
        </p:txBody>
      </p:sp>
      <p:sp>
        <p:nvSpPr>
          <p:cNvPr id="7" name="Rectangle 6"/>
          <p:cNvSpPr/>
          <p:nvPr/>
        </p:nvSpPr>
        <p:spPr>
          <a:xfrm>
            <a:off x="151036" y="6956657"/>
            <a:ext cx="21651689" cy="73312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10" name="Rectangle 9"/>
          <p:cNvSpPr/>
          <p:nvPr/>
        </p:nvSpPr>
        <p:spPr>
          <a:xfrm>
            <a:off x="151036" y="6704256"/>
            <a:ext cx="21651689" cy="578784"/>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11" name="Rectangle 10"/>
          <p:cNvSpPr/>
          <p:nvPr/>
        </p:nvSpPr>
        <p:spPr>
          <a:xfrm>
            <a:off x="151036" y="14287915"/>
            <a:ext cx="21651689" cy="530554"/>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8" name="Title 7"/>
          <p:cNvSpPr>
            <a:spLocks noGrp="1"/>
          </p:cNvSpPr>
          <p:nvPr>
            <p:ph type="ctrTitle"/>
          </p:nvPr>
        </p:nvSpPr>
        <p:spPr>
          <a:xfrm>
            <a:off x="1097280" y="7228466"/>
            <a:ext cx="19751040" cy="7056120"/>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8320A5-CA2C-4AB4-9433-D2AAD6B6A6AC}" type="datetimeFigureOut">
              <a:rPr lang="en-US" smtClean="0"/>
              <a:t>5/7/2011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6DAAF-4561-41D8-8CFF-8E03D70481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1318279"/>
            <a:ext cx="4828032" cy="2808732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2194560" y="1318274"/>
            <a:ext cx="13350240" cy="2808732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8320A5-CA2C-4AB4-9433-D2AAD6B6A6AC}" type="datetimeFigureOut">
              <a:rPr lang="en-US" smtClean="0"/>
              <a:t>5/7/2011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6DAAF-4561-41D8-8CFF-8E03D70481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8320A5-CA2C-4AB4-9433-D2AAD6B6A6AC}" type="datetimeFigureOut">
              <a:rPr lang="en-US" smtClean="0"/>
              <a:t>5/7/2011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6DAAF-4561-41D8-8CFF-8E03D70481C6}" type="slidenum">
              <a:rPr lang="en-US" smtClean="0"/>
              <a:t>‹#›</a:t>
            </a:fld>
            <a:endParaRPr lang="en-US"/>
          </a:p>
        </p:txBody>
      </p:sp>
      <p:sp>
        <p:nvSpPr>
          <p:cNvPr id="8" name="Content Placeholder 7"/>
          <p:cNvSpPr>
            <a:spLocks noGrp="1"/>
          </p:cNvSpPr>
          <p:nvPr>
            <p:ph sz="quarter" idx="1"/>
          </p:nvPr>
        </p:nvSpPr>
        <p:spPr>
          <a:xfrm>
            <a:off x="2194560" y="6949440"/>
            <a:ext cx="18653760" cy="21945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21945600" cy="329184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313502" tIns="156751" rIns="313502" bIns="156751" rtlCol="0" anchor="ctr"/>
          <a:lstStyle/>
          <a:p>
            <a:pPr algn="ctr" eaLnBrk="1" latinLnBrk="0" hangingPunct="1"/>
            <a:endParaRPr kumimoji="0" lang="en-US"/>
          </a:p>
        </p:txBody>
      </p:sp>
      <p:sp useBgFill="1">
        <p:nvSpPr>
          <p:cNvPr id="10" name="Rounded Rectangle 9"/>
          <p:cNvSpPr/>
          <p:nvPr/>
        </p:nvSpPr>
        <p:spPr>
          <a:xfrm>
            <a:off x="156751" y="334826"/>
            <a:ext cx="21632093" cy="3212256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2" name="Title 1"/>
          <p:cNvSpPr>
            <a:spLocks noGrp="1"/>
          </p:cNvSpPr>
          <p:nvPr>
            <p:ph type="title"/>
          </p:nvPr>
        </p:nvSpPr>
        <p:spPr>
          <a:xfrm>
            <a:off x="1733551" y="4572002"/>
            <a:ext cx="18653760" cy="6537960"/>
          </a:xfrm>
        </p:spPr>
        <p:txBody>
          <a:bodyPr anchor="b" anchorCtr="0"/>
          <a:lstStyle>
            <a:lvl1pPr algn="l">
              <a:buNone/>
              <a:defRPr sz="137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733551" y="12230102"/>
            <a:ext cx="18653760" cy="6423658"/>
          </a:xfrm>
        </p:spPr>
        <p:txBody>
          <a:bodyPr anchor="t" anchorCtr="0"/>
          <a:lstStyle>
            <a:lvl1pPr marL="0" indent="0">
              <a:buNone/>
              <a:defRPr sz="8200">
                <a:solidFill>
                  <a:schemeClr val="tx1">
                    <a:tint val="75000"/>
                  </a:schemeClr>
                </a:solidFill>
              </a:defRPr>
            </a:lvl1pPr>
            <a:lvl2pPr>
              <a:buNone/>
              <a:defRPr sz="6200">
                <a:solidFill>
                  <a:schemeClr val="tx1">
                    <a:tint val="75000"/>
                  </a:schemeClr>
                </a:solidFill>
              </a:defRPr>
            </a:lvl2pPr>
            <a:lvl3pPr>
              <a:buNone/>
              <a:defRPr sz="5500">
                <a:solidFill>
                  <a:schemeClr val="tx1">
                    <a:tint val="75000"/>
                  </a:schemeClr>
                </a:solidFill>
              </a:defRPr>
            </a:lvl3pPr>
            <a:lvl4pPr>
              <a:buNone/>
              <a:defRPr sz="4800">
                <a:solidFill>
                  <a:schemeClr val="tx1">
                    <a:tint val="75000"/>
                  </a:schemeClr>
                </a:solidFill>
              </a:defRPr>
            </a:lvl4pPr>
            <a:lvl5pPr>
              <a:buNone/>
              <a:defRPr sz="48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8320A5-CA2C-4AB4-9433-D2AAD6B6A6AC}" type="datetimeFigureOut">
              <a:rPr lang="en-US" smtClean="0"/>
              <a:t>5/7/2011</a:t>
            </a:fld>
            <a:endParaRPr lang="en-US"/>
          </a:p>
        </p:txBody>
      </p:sp>
      <p:sp>
        <p:nvSpPr>
          <p:cNvPr id="5" name="Footer Placeholder 4"/>
          <p:cNvSpPr>
            <a:spLocks noGrp="1"/>
          </p:cNvSpPr>
          <p:nvPr>
            <p:ph type="ftr" sz="quarter" idx="11"/>
          </p:nvPr>
        </p:nvSpPr>
        <p:spPr>
          <a:xfrm>
            <a:off x="1920240" y="29626560"/>
            <a:ext cx="9601200" cy="2194560"/>
          </a:xfrm>
        </p:spPr>
        <p:txBody>
          <a:bodyPr/>
          <a:lstStyle/>
          <a:p>
            <a:endParaRPr lang="en-US"/>
          </a:p>
        </p:txBody>
      </p:sp>
      <p:sp>
        <p:nvSpPr>
          <p:cNvPr id="7" name="Rectangle 6"/>
          <p:cNvSpPr/>
          <p:nvPr/>
        </p:nvSpPr>
        <p:spPr>
          <a:xfrm flipV="1">
            <a:off x="166590" y="11408784"/>
            <a:ext cx="21632436" cy="438912"/>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8" name="Rectangle 7"/>
          <p:cNvSpPr/>
          <p:nvPr/>
        </p:nvSpPr>
        <p:spPr>
          <a:xfrm>
            <a:off x="165952" y="11239083"/>
            <a:ext cx="21633074" cy="219451"/>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9" name="Rectangle 8"/>
          <p:cNvSpPr/>
          <p:nvPr/>
        </p:nvSpPr>
        <p:spPr>
          <a:xfrm>
            <a:off x="163936" y="11850624"/>
            <a:ext cx="21635090" cy="21945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6" name="Slide Number Placeholder 5"/>
          <p:cNvSpPr>
            <a:spLocks noGrp="1"/>
          </p:cNvSpPr>
          <p:nvPr>
            <p:ph type="sldNum" sz="quarter" idx="12"/>
          </p:nvPr>
        </p:nvSpPr>
        <p:spPr>
          <a:xfrm>
            <a:off x="351130" y="29802125"/>
            <a:ext cx="1097280" cy="2194560"/>
          </a:xfrm>
        </p:spPr>
        <p:txBody>
          <a:bodyPr/>
          <a:lstStyle/>
          <a:p>
            <a:fld id="{A276DAAF-4561-41D8-8CFF-8E03D70481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8320A5-CA2C-4AB4-9433-D2AAD6B6A6AC}" type="datetimeFigureOut">
              <a:rPr lang="en-US" smtClean="0"/>
              <a:t>5/7/2011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6DAAF-4561-41D8-8CFF-8E03D70481C6}" type="slidenum">
              <a:rPr lang="en-US" smtClean="0"/>
              <a:t>‹#›</a:t>
            </a:fld>
            <a:endParaRPr lang="en-US"/>
          </a:p>
        </p:txBody>
      </p:sp>
      <p:sp>
        <p:nvSpPr>
          <p:cNvPr id="9" name="Content Placeholder 8"/>
          <p:cNvSpPr>
            <a:spLocks noGrp="1"/>
          </p:cNvSpPr>
          <p:nvPr>
            <p:ph sz="quarter" idx="1"/>
          </p:nvPr>
        </p:nvSpPr>
        <p:spPr>
          <a:xfrm>
            <a:off x="2194560" y="6949440"/>
            <a:ext cx="8997696" cy="21945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11841480" y="6949440"/>
            <a:ext cx="8997696" cy="21945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0640"/>
            <a:ext cx="18653760" cy="54864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194560" y="6949440"/>
            <a:ext cx="8961120" cy="3657600"/>
          </a:xfrm>
          <a:noFill/>
          <a:ln w="12700" cap="sq" cmpd="sng" algn="ctr">
            <a:noFill/>
            <a:prstDash val="solid"/>
          </a:ln>
        </p:spPr>
        <p:txBody>
          <a:bodyPr lIns="313502" anchor="b" anchorCtr="0">
            <a:noAutofit/>
          </a:bodyPr>
          <a:lstStyle>
            <a:lvl1pPr marL="0" indent="0">
              <a:buNone/>
              <a:defRPr sz="8200" b="1">
                <a:solidFill>
                  <a:schemeClr val="accent1"/>
                </a:solidFill>
                <a:latin typeface="+mj-lt"/>
                <a:ea typeface="+mj-ea"/>
                <a:cs typeface="+mj-cs"/>
              </a:defRPr>
            </a:lvl1pPr>
            <a:lvl2pPr>
              <a:buNone/>
              <a:defRPr sz="6900" b="1"/>
            </a:lvl2pPr>
            <a:lvl3pPr>
              <a:buNone/>
              <a:defRPr sz="6200" b="1"/>
            </a:lvl3pPr>
            <a:lvl4pPr>
              <a:buNone/>
              <a:defRPr sz="5500" b="1"/>
            </a:lvl4pPr>
            <a:lvl5pPr>
              <a:buNone/>
              <a:defRPr sz="55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1887200" y="6949440"/>
            <a:ext cx="8961120" cy="3657600"/>
          </a:xfrm>
          <a:noFill/>
          <a:ln w="12700" cap="sq" cmpd="sng" algn="ctr">
            <a:noFill/>
            <a:prstDash val="solid"/>
          </a:ln>
        </p:spPr>
        <p:txBody>
          <a:bodyPr lIns="313502" anchor="b" anchorCtr="0">
            <a:noAutofit/>
          </a:bodyPr>
          <a:lstStyle>
            <a:lvl1pPr marL="0" indent="0">
              <a:buNone/>
              <a:defRPr sz="8200" b="1">
                <a:solidFill>
                  <a:schemeClr val="accent1"/>
                </a:solidFill>
                <a:latin typeface="+mj-lt"/>
                <a:ea typeface="+mj-ea"/>
                <a:cs typeface="+mj-cs"/>
              </a:defRPr>
            </a:lvl1pPr>
            <a:lvl2pPr>
              <a:buNone/>
              <a:defRPr sz="6900" b="1"/>
            </a:lvl2pPr>
            <a:lvl3pPr>
              <a:buNone/>
              <a:defRPr sz="6200" b="1"/>
            </a:lvl3pPr>
            <a:lvl4pPr>
              <a:buNone/>
              <a:defRPr sz="5500" b="1"/>
            </a:lvl4pPr>
            <a:lvl5pPr>
              <a:buNone/>
              <a:defRPr sz="55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18320A5-CA2C-4AB4-9433-D2AAD6B6A6AC}" type="datetimeFigureOut">
              <a:rPr lang="en-US" smtClean="0"/>
              <a:t>5/7/2011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6DAAF-4561-41D8-8CFF-8E03D70481C6}" type="slidenum">
              <a:rPr lang="en-US" smtClean="0"/>
              <a:t>‹#›</a:t>
            </a:fld>
            <a:endParaRPr lang="en-US"/>
          </a:p>
        </p:txBody>
      </p:sp>
      <p:sp>
        <p:nvSpPr>
          <p:cNvPr id="11" name="Content Placeholder 10"/>
          <p:cNvSpPr>
            <a:spLocks noGrp="1"/>
          </p:cNvSpPr>
          <p:nvPr>
            <p:ph sz="half" idx="2"/>
          </p:nvPr>
        </p:nvSpPr>
        <p:spPr>
          <a:xfrm>
            <a:off x="2194560" y="10789920"/>
            <a:ext cx="8961120" cy="1865376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11887200" y="10789920"/>
            <a:ext cx="8961120" cy="1865376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8320A5-CA2C-4AB4-9433-D2AAD6B6A6AC}" type="datetimeFigureOut">
              <a:rPr lang="en-US" smtClean="0"/>
              <a:t>5/7/2011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6DAAF-4561-41D8-8CFF-8E03D70481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320A5-CA2C-4AB4-9433-D2AAD6B6A6AC}" type="datetimeFigureOut">
              <a:rPr lang="en-US" smtClean="0"/>
              <a:t>5/7/2011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6DAAF-4561-41D8-8CFF-8E03D70481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21945600" cy="329184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useBgFill="1">
        <p:nvSpPr>
          <p:cNvPr id="9" name="Rounded Rectangle 8"/>
          <p:cNvSpPr/>
          <p:nvPr/>
        </p:nvSpPr>
        <p:spPr>
          <a:xfrm>
            <a:off x="153619" y="334824"/>
            <a:ext cx="21632093" cy="3212835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2" name="Title 1"/>
          <p:cNvSpPr>
            <a:spLocks noGrp="1"/>
          </p:cNvSpPr>
          <p:nvPr>
            <p:ph type="title"/>
          </p:nvPr>
        </p:nvSpPr>
        <p:spPr>
          <a:xfrm>
            <a:off x="2194560" y="1310640"/>
            <a:ext cx="18653760" cy="5486400"/>
          </a:xfrm>
        </p:spPr>
        <p:txBody>
          <a:bodyPr anchor="b" anchorCtr="0"/>
          <a:lstStyle>
            <a:lvl1pPr algn="l">
              <a:buNone/>
              <a:defRPr sz="137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2194560" y="7680960"/>
            <a:ext cx="4572000" cy="21579840"/>
          </a:xfrm>
        </p:spPr>
        <p:txBody>
          <a:bodyPr/>
          <a:lstStyle>
            <a:lvl1pPr marL="0" indent="0">
              <a:buNone/>
              <a:defRPr sz="6200"/>
            </a:lvl1pPr>
            <a:lvl2pPr>
              <a:buNone/>
              <a:defRPr sz="4100"/>
            </a:lvl2pPr>
            <a:lvl3pPr>
              <a:buNone/>
              <a:defRPr sz="3400"/>
            </a:lvl3pPr>
            <a:lvl4pPr>
              <a:buNone/>
              <a:defRPr sz="3100"/>
            </a:lvl4pPr>
            <a:lvl5pPr>
              <a:buNone/>
              <a:defRPr sz="31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8320A5-CA2C-4AB4-9433-D2AAD6B6A6AC}" type="datetimeFigureOut">
              <a:rPr lang="en-US" smtClean="0"/>
              <a:t>5/7/2011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6DAAF-4561-41D8-8CFF-8E03D70481C6}" type="slidenum">
              <a:rPr lang="en-US" smtClean="0"/>
              <a:t>‹#›</a:t>
            </a:fld>
            <a:endParaRPr lang="en-US"/>
          </a:p>
        </p:txBody>
      </p:sp>
      <p:sp>
        <p:nvSpPr>
          <p:cNvPr id="11" name="Content Placeholder 10"/>
          <p:cNvSpPr>
            <a:spLocks noGrp="1"/>
          </p:cNvSpPr>
          <p:nvPr>
            <p:ph sz="quarter" idx="1"/>
          </p:nvPr>
        </p:nvSpPr>
        <p:spPr>
          <a:xfrm>
            <a:off x="7132320" y="7680960"/>
            <a:ext cx="13716000" cy="2157984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0" y="23522640"/>
            <a:ext cx="17556480" cy="2506982"/>
          </a:xfrm>
        </p:spPr>
        <p:txBody>
          <a:bodyPr anchor="ctr">
            <a:noAutofit/>
          </a:bodyPr>
          <a:lstStyle>
            <a:lvl1pPr algn="l">
              <a:buNone/>
              <a:defRPr sz="96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2194560" y="26139960"/>
            <a:ext cx="17556480" cy="3291840"/>
          </a:xfrm>
        </p:spPr>
        <p:txBody>
          <a:bodyPr/>
          <a:lstStyle>
            <a:lvl1pPr marL="0" indent="0">
              <a:buFontTx/>
              <a:buNone/>
              <a:defRPr sz="5500"/>
            </a:lvl1pPr>
            <a:lvl2pPr>
              <a:defRPr sz="4100"/>
            </a:lvl2pPr>
            <a:lvl3pPr>
              <a:defRPr sz="3400"/>
            </a:lvl3pPr>
            <a:lvl4pPr>
              <a:defRPr sz="3100"/>
            </a:lvl4pPr>
            <a:lvl5pPr>
              <a:defRPr sz="31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8320A5-CA2C-4AB4-9433-D2AAD6B6A6AC}" type="datetimeFigureOut">
              <a:rPr lang="en-US" smtClean="0"/>
              <a:t>5/7/2011</a:t>
            </a:fld>
            <a:endParaRPr lang="en-US"/>
          </a:p>
        </p:txBody>
      </p:sp>
      <p:sp>
        <p:nvSpPr>
          <p:cNvPr id="6" name="Footer Placeholder 5"/>
          <p:cNvSpPr>
            <a:spLocks noGrp="1"/>
          </p:cNvSpPr>
          <p:nvPr>
            <p:ph type="ftr" sz="quarter" idx="11"/>
          </p:nvPr>
        </p:nvSpPr>
        <p:spPr>
          <a:xfrm>
            <a:off x="2194560" y="29626560"/>
            <a:ext cx="9326880" cy="2194560"/>
          </a:xfrm>
        </p:spPr>
        <p:txBody>
          <a:bodyPr/>
          <a:lstStyle/>
          <a:p>
            <a:endParaRPr lang="en-US"/>
          </a:p>
        </p:txBody>
      </p:sp>
      <p:sp>
        <p:nvSpPr>
          <p:cNvPr id="7" name="Slide Number Placeholder 6"/>
          <p:cNvSpPr>
            <a:spLocks noGrp="1"/>
          </p:cNvSpPr>
          <p:nvPr>
            <p:ph type="sldNum" sz="quarter" idx="12"/>
          </p:nvPr>
        </p:nvSpPr>
        <p:spPr>
          <a:xfrm>
            <a:off x="351130" y="29802125"/>
            <a:ext cx="1097280" cy="2194560"/>
          </a:xfrm>
        </p:spPr>
        <p:txBody>
          <a:bodyPr/>
          <a:lstStyle/>
          <a:p>
            <a:fld id="{A276DAAF-4561-41D8-8CFF-8E03D70481C6}" type="slidenum">
              <a:rPr lang="en-US" smtClean="0"/>
              <a:t>‹#›</a:t>
            </a:fld>
            <a:endParaRPr lang="en-US"/>
          </a:p>
        </p:txBody>
      </p:sp>
      <p:sp>
        <p:nvSpPr>
          <p:cNvPr id="11" name="Rectangle 10"/>
          <p:cNvSpPr/>
          <p:nvPr/>
        </p:nvSpPr>
        <p:spPr>
          <a:xfrm flipV="1">
            <a:off x="163937" y="22481064"/>
            <a:ext cx="21616416" cy="438912"/>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12" name="Rectangle 11"/>
          <p:cNvSpPr/>
          <p:nvPr/>
        </p:nvSpPr>
        <p:spPr>
          <a:xfrm>
            <a:off x="164420" y="22322278"/>
            <a:ext cx="21615934" cy="219451"/>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13" name="Rectangle 12"/>
          <p:cNvSpPr/>
          <p:nvPr/>
        </p:nvSpPr>
        <p:spPr>
          <a:xfrm>
            <a:off x="164425" y="22911477"/>
            <a:ext cx="21615929" cy="234274"/>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3" name="Picture Placeholder 2"/>
          <p:cNvSpPr>
            <a:spLocks noGrp="1"/>
          </p:cNvSpPr>
          <p:nvPr>
            <p:ph type="pic" idx="1"/>
          </p:nvPr>
        </p:nvSpPr>
        <p:spPr>
          <a:xfrm>
            <a:off x="163941" y="320042"/>
            <a:ext cx="21604495" cy="21991320"/>
          </a:xfrm>
          <a:prstGeom prst="round2SameRect">
            <a:avLst>
              <a:gd name="adj1" fmla="val 7101"/>
              <a:gd name="adj2" fmla="val 0"/>
            </a:avLst>
          </a:prstGeom>
          <a:solidFill>
            <a:schemeClr val="bg2"/>
          </a:solidFill>
          <a:ln w="6350">
            <a:solidFill>
              <a:schemeClr val="tx1"/>
            </a:solidFill>
          </a:ln>
        </p:spPr>
        <p:txBody>
          <a:bodyPr/>
          <a:lstStyle>
            <a:lvl1pPr marL="0" indent="0">
              <a:buNone/>
              <a:defRPr sz="110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21945600" cy="329184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313502" tIns="156751" rIns="313502" bIns="156751" rtlCol="0" anchor="ctr"/>
          <a:lstStyle/>
          <a:p>
            <a:pPr algn="ctr" eaLnBrk="1" latinLnBrk="0" hangingPunct="1"/>
            <a:endParaRPr kumimoji="0" lang="en-US"/>
          </a:p>
        </p:txBody>
      </p:sp>
      <p:sp useBgFill="1">
        <p:nvSpPr>
          <p:cNvPr id="8" name="Rounded Rectangle 7"/>
          <p:cNvSpPr/>
          <p:nvPr/>
        </p:nvSpPr>
        <p:spPr>
          <a:xfrm>
            <a:off x="153619" y="334824"/>
            <a:ext cx="21632093" cy="3212835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313502" tIns="156751" rIns="313502" bIns="156751" anchor="ctr"/>
          <a:lstStyle/>
          <a:p>
            <a:pPr algn="ctr" eaLnBrk="1" latinLnBrk="0" hangingPunct="1"/>
            <a:endParaRPr kumimoji="0" lang="en-US"/>
          </a:p>
        </p:txBody>
      </p:sp>
      <p:sp>
        <p:nvSpPr>
          <p:cNvPr id="22" name="Title Placeholder 21"/>
          <p:cNvSpPr>
            <a:spLocks noGrp="1"/>
          </p:cNvSpPr>
          <p:nvPr>
            <p:ph type="title"/>
          </p:nvPr>
        </p:nvSpPr>
        <p:spPr>
          <a:xfrm>
            <a:off x="2194560" y="1318262"/>
            <a:ext cx="18653760" cy="5486400"/>
          </a:xfrm>
          <a:prstGeom prst="rect">
            <a:avLst/>
          </a:prstGeom>
        </p:spPr>
        <p:txBody>
          <a:bodyPr lIns="313502" tIns="156751" rIns="313502" bIns="313502"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2194560" y="6949440"/>
            <a:ext cx="18653760" cy="21945600"/>
          </a:xfrm>
          <a:prstGeom prst="rect">
            <a:avLst/>
          </a:prstGeom>
        </p:spPr>
        <p:txBody>
          <a:bodyPr lIns="313502" tIns="156751" rIns="313502" bIns="156751">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14813280" y="29718000"/>
            <a:ext cx="5943600" cy="2286000"/>
          </a:xfrm>
          <a:prstGeom prst="rect">
            <a:avLst/>
          </a:prstGeom>
        </p:spPr>
        <p:txBody>
          <a:bodyPr lIns="313502" tIns="156751" rIns="313502" bIns="156751" anchor="ctr" anchorCtr="0"/>
          <a:lstStyle>
            <a:lvl1pPr algn="r" eaLnBrk="1" latinLnBrk="0" hangingPunct="1">
              <a:defRPr kumimoji="0" sz="4800">
                <a:solidFill>
                  <a:schemeClr val="tx2"/>
                </a:solidFill>
              </a:defRPr>
            </a:lvl1pPr>
          </a:lstStyle>
          <a:p>
            <a:fld id="{618320A5-CA2C-4AB4-9433-D2AAD6B6A6AC}" type="datetimeFigureOut">
              <a:rPr lang="en-US" smtClean="0"/>
              <a:t>5/7/2011</a:t>
            </a:fld>
            <a:endParaRPr lang="en-US"/>
          </a:p>
        </p:txBody>
      </p:sp>
      <p:sp>
        <p:nvSpPr>
          <p:cNvPr id="3" name="Footer Placeholder 2"/>
          <p:cNvSpPr>
            <a:spLocks noGrp="1"/>
          </p:cNvSpPr>
          <p:nvPr>
            <p:ph type="ftr" sz="quarter" idx="3"/>
          </p:nvPr>
        </p:nvSpPr>
        <p:spPr>
          <a:xfrm>
            <a:off x="2194560" y="29626560"/>
            <a:ext cx="9509760" cy="2194560"/>
          </a:xfrm>
          <a:prstGeom prst="rect">
            <a:avLst/>
          </a:prstGeom>
        </p:spPr>
        <p:txBody>
          <a:bodyPr lIns="313502" tIns="156751" rIns="313502" bIns="156751" anchor="ctr" anchorCtr="0"/>
          <a:lstStyle>
            <a:lvl1pPr eaLnBrk="1" latinLnBrk="0" hangingPunct="1">
              <a:defRPr kumimoji="0" sz="4800">
                <a:solidFill>
                  <a:schemeClr val="tx2"/>
                </a:solidFill>
              </a:defRPr>
            </a:lvl1pPr>
          </a:lstStyle>
          <a:p>
            <a:endParaRPr lang="en-US"/>
          </a:p>
        </p:txBody>
      </p:sp>
      <p:sp>
        <p:nvSpPr>
          <p:cNvPr id="23" name="Slide Number Placeholder 22"/>
          <p:cNvSpPr>
            <a:spLocks noGrp="1"/>
          </p:cNvSpPr>
          <p:nvPr>
            <p:ph type="sldNum" sz="quarter" idx="4"/>
          </p:nvPr>
        </p:nvSpPr>
        <p:spPr>
          <a:xfrm>
            <a:off x="351130" y="29809440"/>
            <a:ext cx="1097280" cy="2194560"/>
          </a:xfrm>
          <a:prstGeom prst="ellipse">
            <a:avLst/>
          </a:prstGeom>
          <a:solidFill>
            <a:schemeClr val="accent1"/>
          </a:solidFill>
        </p:spPr>
        <p:txBody>
          <a:bodyPr wrap="none" lIns="0" tIns="0" rIns="0" bIns="0" anchor="ctr" anchorCtr="1">
            <a:noAutofit/>
          </a:bodyPr>
          <a:lstStyle>
            <a:lvl1pPr algn="ctr" eaLnBrk="1" latinLnBrk="0" hangingPunct="1">
              <a:defRPr kumimoji="0" sz="4800">
                <a:solidFill>
                  <a:srgbClr val="FFFFFF"/>
                </a:solidFill>
                <a:latin typeface="+mj-lt"/>
                <a:ea typeface="+mj-ea"/>
                <a:cs typeface="+mj-cs"/>
              </a:defRPr>
            </a:lvl1pPr>
          </a:lstStyle>
          <a:p>
            <a:fld id="{A276DAAF-4561-41D8-8CFF-8E03D70481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13700" kern="1200">
          <a:solidFill>
            <a:schemeClr val="tx2"/>
          </a:solidFill>
          <a:latin typeface="+mj-lt"/>
          <a:ea typeface="+mj-ea"/>
          <a:cs typeface="+mj-cs"/>
        </a:defRPr>
      </a:lvl1pPr>
    </p:titleStyle>
    <p:bodyStyle>
      <a:lvl1pPr marL="940506" indent="-940506" algn="l" rtl="0" eaLnBrk="1" latinLnBrk="0" hangingPunct="1">
        <a:spcBef>
          <a:spcPts val="1989"/>
        </a:spcBef>
        <a:buClr>
          <a:schemeClr val="accent1"/>
        </a:buClr>
        <a:buSzPct val="85000"/>
        <a:buFont typeface="Wingdings 2"/>
        <a:buChar char=""/>
        <a:defRPr kumimoji="0" sz="8900" kern="1200">
          <a:solidFill>
            <a:schemeClr val="tx1"/>
          </a:solidFill>
          <a:latin typeface="+mn-lt"/>
          <a:ea typeface="+mn-ea"/>
          <a:cs typeface="+mn-cs"/>
        </a:defRPr>
      </a:lvl1pPr>
      <a:lvl2pPr marL="1881012" indent="-783755" algn="l" rtl="0" eaLnBrk="1" latinLnBrk="0" hangingPunct="1">
        <a:spcBef>
          <a:spcPts val="1269"/>
        </a:spcBef>
        <a:buClr>
          <a:schemeClr val="accent2"/>
        </a:buClr>
        <a:buSzPct val="85000"/>
        <a:buFont typeface="Wingdings 2"/>
        <a:buChar char=""/>
        <a:defRPr kumimoji="0" sz="8200" kern="1200">
          <a:solidFill>
            <a:schemeClr val="tx1"/>
          </a:solidFill>
          <a:latin typeface="+mn-lt"/>
          <a:ea typeface="+mn-ea"/>
          <a:cs typeface="+mn-cs"/>
        </a:defRPr>
      </a:lvl2pPr>
      <a:lvl3pPr marL="2821518" indent="-783755" algn="l" rtl="0" eaLnBrk="1" latinLnBrk="0" hangingPunct="1">
        <a:spcBef>
          <a:spcPts val="1269"/>
        </a:spcBef>
        <a:buClr>
          <a:schemeClr val="accent1">
            <a:tint val="60000"/>
          </a:schemeClr>
        </a:buClr>
        <a:buSzPct val="85000"/>
        <a:buFont typeface="Wingdings 2"/>
        <a:buChar char=""/>
        <a:defRPr kumimoji="0" sz="6900" kern="1200">
          <a:solidFill>
            <a:schemeClr val="tx1"/>
          </a:solidFill>
          <a:latin typeface="+mn-lt"/>
          <a:ea typeface="+mn-ea"/>
          <a:cs typeface="+mn-cs"/>
        </a:defRPr>
      </a:lvl3pPr>
      <a:lvl4pPr marL="3762024" indent="-783755" algn="l" rtl="0" eaLnBrk="1" latinLnBrk="0" hangingPunct="1">
        <a:spcBef>
          <a:spcPts val="1269"/>
        </a:spcBef>
        <a:buClr>
          <a:schemeClr val="accent3"/>
        </a:buClr>
        <a:buSzPct val="80000"/>
        <a:buFont typeface="Wingdings 2"/>
        <a:buChar char=""/>
        <a:defRPr kumimoji="0" sz="6900" kern="1200">
          <a:solidFill>
            <a:schemeClr val="tx1"/>
          </a:solidFill>
          <a:latin typeface="+mn-lt"/>
          <a:ea typeface="+mn-ea"/>
          <a:cs typeface="+mn-cs"/>
        </a:defRPr>
      </a:lvl4pPr>
      <a:lvl5pPr marL="4702531" indent="-783755" algn="l" rtl="0" eaLnBrk="1" latinLnBrk="0" hangingPunct="1">
        <a:spcBef>
          <a:spcPts val="1269"/>
        </a:spcBef>
        <a:buClr>
          <a:schemeClr val="accent3"/>
        </a:buClr>
        <a:buFontTx/>
        <a:buChar char="o"/>
        <a:defRPr kumimoji="0" sz="6900" kern="1200">
          <a:solidFill>
            <a:schemeClr val="tx1"/>
          </a:solidFill>
          <a:latin typeface="+mn-lt"/>
          <a:ea typeface="+mn-ea"/>
          <a:cs typeface="+mn-cs"/>
        </a:defRPr>
      </a:lvl5pPr>
      <a:lvl6pPr marL="5643037" indent="-783755" algn="l" rtl="0" eaLnBrk="1" latinLnBrk="0" hangingPunct="1">
        <a:spcBef>
          <a:spcPts val="1269"/>
        </a:spcBef>
        <a:buClr>
          <a:schemeClr val="accent3"/>
        </a:buClr>
        <a:buChar char="•"/>
        <a:defRPr kumimoji="0" sz="6200" kern="1200" baseline="0">
          <a:solidFill>
            <a:schemeClr val="tx1"/>
          </a:solidFill>
          <a:latin typeface="+mn-lt"/>
          <a:ea typeface="+mn-ea"/>
          <a:cs typeface="+mn-cs"/>
        </a:defRPr>
      </a:lvl6pPr>
      <a:lvl7pPr marL="6583543" indent="-783755" algn="l" rtl="0" eaLnBrk="1" latinLnBrk="0" hangingPunct="1">
        <a:spcBef>
          <a:spcPts val="1269"/>
        </a:spcBef>
        <a:buClr>
          <a:schemeClr val="accent2"/>
        </a:buClr>
        <a:buChar char="•"/>
        <a:defRPr kumimoji="0" sz="6200" kern="1200">
          <a:solidFill>
            <a:schemeClr val="tx1"/>
          </a:solidFill>
          <a:latin typeface="+mn-lt"/>
          <a:ea typeface="+mn-ea"/>
          <a:cs typeface="+mn-cs"/>
        </a:defRPr>
      </a:lvl7pPr>
      <a:lvl8pPr marL="7524049" indent="-783755" algn="l" rtl="0" eaLnBrk="1" latinLnBrk="0" hangingPunct="1">
        <a:spcBef>
          <a:spcPts val="1269"/>
        </a:spcBef>
        <a:buClr>
          <a:schemeClr val="accent1">
            <a:tint val="60000"/>
          </a:schemeClr>
        </a:buClr>
        <a:buChar char="•"/>
        <a:defRPr kumimoji="0" sz="6200" kern="1200">
          <a:solidFill>
            <a:schemeClr val="tx1"/>
          </a:solidFill>
          <a:latin typeface="+mn-lt"/>
          <a:ea typeface="+mn-ea"/>
          <a:cs typeface="+mn-cs"/>
        </a:defRPr>
      </a:lvl8pPr>
      <a:lvl9pPr marL="8464555" indent="-783755" algn="l" rtl="0" eaLnBrk="1" latinLnBrk="0" hangingPunct="1">
        <a:spcBef>
          <a:spcPts val="1269"/>
        </a:spcBef>
        <a:buClr>
          <a:schemeClr val="accent2">
            <a:tint val="60000"/>
          </a:schemeClr>
        </a:buClr>
        <a:buChar char="•"/>
        <a:defRPr kumimoji="0" sz="62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567510" algn="l" rtl="0" eaLnBrk="1" latinLnBrk="0" hangingPunct="1">
        <a:defRPr kumimoji="0" kern="1200">
          <a:solidFill>
            <a:schemeClr val="tx1"/>
          </a:solidFill>
          <a:latin typeface="+mn-lt"/>
          <a:ea typeface="+mn-ea"/>
          <a:cs typeface="+mn-cs"/>
        </a:defRPr>
      </a:lvl2pPr>
      <a:lvl3pPr marL="3135020" algn="l" rtl="0" eaLnBrk="1" latinLnBrk="0" hangingPunct="1">
        <a:defRPr kumimoji="0" kern="1200">
          <a:solidFill>
            <a:schemeClr val="tx1"/>
          </a:solidFill>
          <a:latin typeface="+mn-lt"/>
          <a:ea typeface="+mn-ea"/>
          <a:cs typeface="+mn-cs"/>
        </a:defRPr>
      </a:lvl3pPr>
      <a:lvl4pPr marL="4702531" algn="l" rtl="0" eaLnBrk="1" latinLnBrk="0" hangingPunct="1">
        <a:defRPr kumimoji="0" kern="1200">
          <a:solidFill>
            <a:schemeClr val="tx1"/>
          </a:solidFill>
          <a:latin typeface="+mn-lt"/>
          <a:ea typeface="+mn-ea"/>
          <a:cs typeface="+mn-cs"/>
        </a:defRPr>
      </a:lvl4pPr>
      <a:lvl5pPr marL="6270041" algn="l" rtl="0" eaLnBrk="1" latinLnBrk="0" hangingPunct="1">
        <a:defRPr kumimoji="0" kern="1200">
          <a:solidFill>
            <a:schemeClr val="tx1"/>
          </a:solidFill>
          <a:latin typeface="+mn-lt"/>
          <a:ea typeface="+mn-ea"/>
          <a:cs typeface="+mn-cs"/>
        </a:defRPr>
      </a:lvl5pPr>
      <a:lvl6pPr marL="7837551" algn="l" rtl="0" eaLnBrk="1" latinLnBrk="0" hangingPunct="1">
        <a:defRPr kumimoji="0" kern="1200">
          <a:solidFill>
            <a:schemeClr val="tx1"/>
          </a:solidFill>
          <a:latin typeface="+mn-lt"/>
          <a:ea typeface="+mn-ea"/>
          <a:cs typeface="+mn-cs"/>
        </a:defRPr>
      </a:lvl6pPr>
      <a:lvl7pPr marL="9405061" algn="l" rtl="0" eaLnBrk="1" latinLnBrk="0" hangingPunct="1">
        <a:defRPr kumimoji="0" kern="1200">
          <a:solidFill>
            <a:schemeClr val="tx1"/>
          </a:solidFill>
          <a:latin typeface="+mn-lt"/>
          <a:ea typeface="+mn-ea"/>
          <a:cs typeface="+mn-cs"/>
        </a:defRPr>
      </a:lvl7pPr>
      <a:lvl8pPr marL="10972571" algn="l" rtl="0" eaLnBrk="1" latinLnBrk="0" hangingPunct="1">
        <a:defRPr kumimoji="0" kern="1200">
          <a:solidFill>
            <a:schemeClr val="tx1"/>
          </a:solidFill>
          <a:latin typeface="+mn-lt"/>
          <a:ea typeface="+mn-ea"/>
          <a:cs typeface="+mn-cs"/>
        </a:defRPr>
      </a:lvl8pPr>
      <a:lvl9pPr marL="1254008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laminaccia.com/" TargetMode="External"/><Relationship Id="rId13" Type="http://schemas.openxmlformats.org/officeDocument/2006/relationships/hyperlink" Target="http://www.think-venezuela.net/english/p_delta.htm" TargetMode="External"/><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hyperlink" Target="http://www.think-venezuela.net/english/venezuela_pictures_orinocodelta.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http://www.fulldayturismo.com/show/pics2_gb.html" TargetMode="External"/><Relationship Id="rId5" Type="http://schemas.openxmlformats.org/officeDocument/2006/relationships/image" Target="../media/image4.png"/><Relationship Id="rId10" Type="http://schemas.openxmlformats.org/officeDocument/2006/relationships/hyperlink" Target="http://www.conservation.org/sites/celb/news/Pages/060304_conocophillips_biodiversity_action_plan.aspx" TargetMode="External"/><Relationship Id="rId4" Type="http://schemas.openxmlformats.org/officeDocument/2006/relationships/image" Target="../media/image3.jpeg"/><Relationship Id="rId9" Type="http://schemas.openxmlformats.org/officeDocument/2006/relationships/hyperlink" Target="http://newsimg.bbc.co.uk/media/images/42684000/jpg/_42684623_chavez_oil_ap203a.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81250" y="18897600"/>
            <a:ext cx="16497300" cy="2926080"/>
          </a:xfrm>
        </p:spPr>
        <p:txBody>
          <a:bodyPr>
            <a:normAutofit/>
          </a:bodyPr>
          <a:lstStyle/>
          <a:p>
            <a:r>
              <a:rPr lang="en-US" sz="2200" b="1" dirty="0">
                <a:solidFill>
                  <a:schemeClr val="tx1"/>
                </a:solidFill>
              </a:rPr>
              <a:t>Is it possible to drill without causing catastrophic environmental damage, even with the aid of environmental organizations</a:t>
            </a:r>
            <a:r>
              <a:rPr lang="en-US" sz="2200" b="1" dirty="0" smtClean="0">
                <a:solidFill>
                  <a:schemeClr val="tx1"/>
                </a:solidFill>
              </a:rPr>
              <a:t>?</a:t>
            </a:r>
            <a:r>
              <a:rPr lang="en-US" sz="2200" dirty="0">
                <a:solidFill>
                  <a:schemeClr val="tx1"/>
                </a:solidFill>
              </a:rPr>
              <a:t> </a:t>
            </a:r>
          </a:p>
          <a:p>
            <a:r>
              <a:rPr lang="en-US" sz="2200" dirty="0">
                <a:solidFill>
                  <a:schemeClr val="tx1"/>
                </a:solidFill>
              </a:rPr>
              <a:t>Oil firm Conoco Phillips has partnered with Conservation International to analyze the threat of oil work in the Orinoco River Delta, and have cooperated on a Biodiversity Action Plan that hopes to minimize the impact of oil extraction in the area while maintaining the rich aquatic biodiversity that the </a:t>
            </a:r>
            <a:r>
              <a:rPr lang="en-US" sz="2200" dirty="0" err="1">
                <a:solidFill>
                  <a:schemeClr val="tx1"/>
                </a:solidFill>
              </a:rPr>
              <a:t>Warao</a:t>
            </a:r>
            <a:r>
              <a:rPr lang="en-US" sz="2200" dirty="0">
                <a:solidFill>
                  <a:schemeClr val="tx1"/>
                </a:solidFill>
              </a:rPr>
              <a:t> rely on to </a:t>
            </a:r>
            <a:r>
              <a:rPr lang="en-US" sz="2200" dirty="0" smtClean="0">
                <a:solidFill>
                  <a:schemeClr val="tx1"/>
                </a:solidFill>
              </a:rPr>
              <a:t>survive(Conservation International).  </a:t>
            </a:r>
            <a:r>
              <a:rPr lang="en-US" sz="2200" dirty="0">
                <a:solidFill>
                  <a:schemeClr val="tx1"/>
                </a:solidFill>
              </a:rPr>
              <a:t>The company also plans to contribute to the local people by providing schools and supporting infrastructural development, but does the company school provide any improvement in the </a:t>
            </a:r>
            <a:r>
              <a:rPr lang="en-US" sz="2200" dirty="0" err="1">
                <a:solidFill>
                  <a:schemeClr val="tx1"/>
                </a:solidFill>
              </a:rPr>
              <a:t>Warao</a:t>
            </a:r>
            <a:r>
              <a:rPr lang="en-US" sz="2200" dirty="0">
                <a:solidFill>
                  <a:schemeClr val="tx1"/>
                </a:solidFill>
              </a:rPr>
              <a:t> life or just destroy their cultural independence? Furthermore,  is it possible to drill without causing catastrophic environmental damage, even with the aid of environmental organizations?</a:t>
            </a:r>
          </a:p>
          <a:p>
            <a:endParaRPr lang="en-US" dirty="0"/>
          </a:p>
        </p:txBody>
      </p:sp>
      <p:sp>
        <p:nvSpPr>
          <p:cNvPr id="2" name="Title 1"/>
          <p:cNvSpPr>
            <a:spLocks noGrp="1"/>
          </p:cNvSpPr>
          <p:nvPr>
            <p:ph type="ctrTitle"/>
          </p:nvPr>
        </p:nvSpPr>
        <p:spPr>
          <a:xfrm>
            <a:off x="1562100" y="533400"/>
            <a:ext cx="18211800" cy="1447800"/>
          </a:xfrm>
        </p:spPr>
        <p:txBody>
          <a:bodyPr>
            <a:normAutofit fontScale="90000"/>
          </a:bodyPr>
          <a:lstStyle/>
          <a:p>
            <a:pPr algn="ctr"/>
            <a:r>
              <a:rPr lang="en-US" sz="9600" dirty="0" smtClean="0">
                <a:solidFill>
                  <a:srgbClr val="D99417"/>
                </a:solidFill>
              </a:rPr>
              <a:t>The Orinoco Delta Blues</a:t>
            </a:r>
            <a:endParaRPr lang="en-US" sz="9600" dirty="0">
              <a:solidFill>
                <a:srgbClr val="D99417"/>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6714" y="8001000"/>
            <a:ext cx="8733172" cy="5667829"/>
          </a:xfrm>
          <a:prstGeom prst="rect">
            <a:avLst/>
          </a:prstGeom>
        </p:spPr>
      </p:pic>
      <p:pic>
        <p:nvPicPr>
          <p:cNvPr id="1026" name="Picture 2" descr="http://www.sailblogs.com/member/elshaddai/images/copy_of_002_scal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8001000"/>
            <a:ext cx="3810000" cy="2857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229350" y="1828800"/>
            <a:ext cx="8839200" cy="1015663"/>
          </a:xfrm>
          <a:prstGeom prst="rect">
            <a:avLst/>
          </a:prstGeom>
          <a:noFill/>
        </p:spPr>
        <p:txBody>
          <a:bodyPr wrap="square" rtlCol="0">
            <a:spAutoFit/>
          </a:bodyPr>
          <a:lstStyle/>
          <a:p>
            <a:pPr algn="ctr"/>
            <a:r>
              <a:rPr lang="en-US" sz="2000" dirty="0" smtClean="0"/>
              <a:t>Ryan Nelson</a:t>
            </a:r>
          </a:p>
          <a:p>
            <a:pPr algn="ctr"/>
            <a:r>
              <a:rPr lang="en-US" sz="2000" dirty="0" smtClean="0"/>
              <a:t>Gettysburg College</a:t>
            </a:r>
          </a:p>
          <a:p>
            <a:pPr algn="ctr"/>
            <a:r>
              <a:rPr lang="en-US" sz="2000" dirty="0" smtClean="0"/>
              <a:t>Anth223—Indigenous Peoples, the Environment and the Global Economy </a:t>
            </a:r>
            <a:endParaRPr lang="en-US" sz="2000" dirty="0"/>
          </a:p>
        </p:txBody>
      </p:sp>
      <p:sp>
        <p:nvSpPr>
          <p:cNvPr id="7" name="TextBox 6"/>
          <p:cNvSpPr txBox="1"/>
          <p:nvPr/>
        </p:nvSpPr>
        <p:spPr>
          <a:xfrm>
            <a:off x="914400" y="3276600"/>
            <a:ext cx="19050000" cy="3139321"/>
          </a:xfrm>
          <a:prstGeom prst="rect">
            <a:avLst/>
          </a:prstGeom>
          <a:noFill/>
        </p:spPr>
        <p:txBody>
          <a:bodyPr wrap="square" rtlCol="0">
            <a:spAutoFit/>
          </a:bodyPr>
          <a:lstStyle/>
          <a:p>
            <a:pPr algn="ctr"/>
            <a:r>
              <a:rPr lang="en-US" sz="2200" b="1" dirty="0" smtClean="0"/>
              <a:t>The </a:t>
            </a:r>
            <a:r>
              <a:rPr lang="en-US" sz="2200" b="1" dirty="0"/>
              <a:t>People of the Canoe</a:t>
            </a:r>
            <a:endParaRPr lang="en-US" sz="2200" dirty="0"/>
          </a:p>
          <a:p>
            <a:pPr algn="ctr"/>
            <a:r>
              <a:rPr lang="en-US" sz="2200" dirty="0"/>
              <a:t> </a:t>
            </a:r>
          </a:p>
          <a:p>
            <a:pPr algn="ctr"/>
            <a:r>
              <a:rPr lang="en-US" sz="2200" dirty="0" smtClean="0"/>
              <a:t>The </a:t>
            </a:r>
            <a:r>
              <a:rPr lang="en-US" sz="2200" dirty="0" err="1"/>
              <a:t>Warao</a:t>
            </a:r>
            <a:r>
              <a:rPr lang="en-US" sz="2200" dirty="0"/>
              <a:t> people have inhabited the Orinoco delta of eastern Venezuela for approximately 7,000 years, well before the Pre-Columbian period, and have been able to maintain a similar lifestyle on the rivers, lands and mangrove swamps that make up the Orinoco Delta into the modern era due to the remoteness and harshness of the terrains they inhabit.  The </a:t>
            </a:r>
            <a:r>
              <a:rPr lang="en-US" sz="2200" dirty="0" err="1"/>
              <a:t>Warao</a:t>
            </a:r>
            <a:r>
              <a:rPr lang="en-US" sz="2200" dirty="0"/>
              <a:t> are, by definition, river people (their name translates to People of the Canoe) and maintain a life more reliant upon their relation with the waterways than the land in between them.  The homes they build on the water’s edge are designed to withstand seasonal flooding and provide mooring for their canoes.  The </a:t>
            </a:r>
            <a:r>
              <a:rPr lang="en-US" sz="2200" dirty="0" err="1"/>
              <a:t>Warao</a:t>
            </a:r>
            <a:r>
              <a:rPr lang="en-US" sz="2200" dirty="0"/>
              <a:t> diet is almost entirely based on aquatic resources, with the exception of the sago they extract from palms trees, as all fauna are classified by their habitat, as subaquatic or subterranean, terrestrial, or aerial (arboreal); of these the </a:t>
            </a:r>
            <a:r>
              <a:rPr lang="en-US" sz="2200" dirty="0" err="1"/>
              <a:t>Warao</a:t>
            </a:r>
            <a:r>
              <a:rPr lang="en-US" sz="2200" dirty="0"/>
              <a:t> are bound by their system of beliefs to avoid killing terrestrial creatures unless absolutely necessary, and therefore rely mainly on the abundances provided in their wetland home. </a:t>
            </a:r>
            <a:endParaRPr lang="en-US" sz="2200" dirty="0" smtClean="0"/>
          </a:p>
          <a:p>
            <a:pPr algn="ctr"/>
            <a:r>
              <a:rPr lang="en-US" sz="2200" dirty="0" smtClean="0"/>
              <a:t>“Information from this section summarized from </a:t>
            </a:r>
            <a:r>
              <a:rPr lang="en-US" sz="2200" i="1" dirty="0" err="1" smtClean="0"/>
              <a:t>Warao</a:t>
            </a:r>
            <a:r>
              <a:rPr lang="en-US" sz="2200" i="1" dirty="0" smtClean="0"/>
              <a:t> Spiritual Ecology”</a:t>
            </a:r>
            <a:r>
              <a:rPr lang="en-US" sz="2200" dirty="0" smtClean="0"/>
              <a:t> </a:t>
            </a:r>
            <a:endParaRPr lang="en-US" sz="2200" dirty="0"/>
          </a:p>
        </p:txBody>
      </p:sp>
      <p:sp>
        <p:nvSpPr>
          <p:cNvPr id="9" name="Rectangle 8"/>
          <p:cNvSpPr/>
          <p:nvPr/>
        </p:nvSpPr>
        <p:spPr>
          <a:xfrm>
            <a:off x="2228850" y="15240000"/>
            <a:ext cx="16840200" cy="3477875"/>
          </a:xfrm>
          <a:prstGeom prst="rect">
            <a:avLst/>
          </a:prstGeom>
        </p:spPr>
        <p:txBody>
          <a:bodyPr wrap="square">
            <a:spAutoFit/>
          </a:bodyPr>
          <a:lstStyle/>
          <a:p>
            <a:pPr algn="ctr"/>
            <a:r>
              <a:rPr lang="en-US" sz="2200" b="1" dirty="0" smtClean="0"/>
              <a:t>The Struggle</a:t>
            </a:r>
          </a:p>
          <a:p>
            <a:pPr algn="ctr"/>
            <a:r>
              <a:rPr lang="en-US" sz="2200" dirty="0" smtClean="0"/>
              <a:t>The </a:t>
            </a:r>
            <a:r>
              <a:rPr lang="en-US" sz="2200" dirty="0" err="1" smtClean="0"/>
              <a:t>Warao</a:t>
            </a:r>
            <a:r>
              <a:rPr lang="en-US" sz="2200" dirty="0" smtClean="0"/>
              <a:t> people have been engaged in a constant struggle with the incursion of the modern world since the discovery of vast petroleum resources in the area.  While the </a:t>
            </a:r>
            <a:r>
              <a:rPr lang="en-US" sz="2200" dirty="0" err="1" smtClean="0"/>
              <a:t>Warao</a:t>
            </a:r>
            <a:r>
              <a:rPr lang="en-US" sz="2200" dirty="0" smtClean="0"/>
              <a:t> rapidly mobilized to protect their areas through political action the government has turned a blind eye to their pleas, and has for decades permitted oil exploration in the area by foreign groups such as British Petroleum and Conoco Phillips; as well as asserting claims on behalf of the national oil company </a:t>
            </a:r>
            <a:r>
              <a:rPr lang="en-US" sz="2200" dirty="0" err="1" smtClean="0"/>
              <a:t>Petroleos</a:t>
            </a:r>
            <a:r>
              <a:rPr lang="en-US" sz="2200" dirty="0" smtClean="0"/>
              <a:t> de Venezuela(</a:t>
            </a:r>
            <a:r>
              <a:rPr lang="en-US" sz="2200" dirty="0" err="1" smtClean="0"/>
              <a:t>Oilwatch</a:t>
            </a:r>
            <a:r>
              <a:rPr lang="en-US" sz="2200" dirty="0" smtClean="0"/>
              <a:t>).  Estimates of oil reserves in the Orinoco Oil Belt, mostly above the delta, suggest that as much at 1,300 billion barrels of oil may be extractable (USGS). Since drilling began by-products of the process and crude oil have spilled into the waterways the </a:t>
            </a:r>
            <a:r>
              <a:rPr lang="en-US" sz="2200" dirty="0" err="1" smtClean="0"/>
              <a:t>Warao</a:t>
            </a:r>
            <a:r>
              <a:rPr lang="en-US" sz="2200" dirty="0" smtClean="0"/>
              <a:t> depend upon, and the interactions between </a:t>
            </a:r>
            <a:r>
              <a:rPr lang="en-US" sz="2200" dirty="0" err="1" smtClean="0"/>
              <a:t>Warao</a:t>
            </a:r>
            <a:r>
              <a:rPr lang="en-US" sz="2200" dirty="0" smtClean="0"/>
              <a:t> and outsiders has brought about a massive increase in death due to unfamiliar diseases, most notably the </a:t>
            </a:r>
            <a:r>
              <a:rPr lang="en-US" sz="2200" dirty="0" err="1" smtClean="0"/>
              <a:t>Warao</a:t>
            </a:r>
            <a:r>
              <a:rPr lang="en-US" sz="2200" dirty="0" smtClean="0"/>
              <a:t> have recently seen Cholera epidemics, and the rate of Tuberculosis infection is believed to be unusually high (Briggs).  While the </a:t>
            </a:r>
            <a:r>
              <a:rPr lang="en-US" sz="2200" dirty="0" err="1" smtClean="0"/>
              <a:t>Warao</a:t>
            </a:r>
            <a:r>
              <a:rPr lang="en-US" sz="2200" dirty="0" smtClean="0"/>
              <a:t> can be seen as visibly suffering from disease, they also suffer from the damages of oil in their environment which has led to relocation to urban areas where they live in extreme poverty.   The threat only promises to grow, as the rich heavy oil reserves of the Orinoco promise further drilling, and the processing of tar sands for oil extraction threatens to boom in the area as well (Johnson).  </a:t>
            </a:r>
            <a:endParaRPr lang="en-US" sz="2200" dirty="0"/>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87800" y="8001000"/>
            <a:ext cx="3810000" cy="257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8325" y="11462970"/>
            <a:ext cx="3333750"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26012" y="10966966"/>
            <a:ext cx="193357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9772650" y="13792904"/>
            <a:ext cx="2781300" cy="369332"/>
          </a:xfrm>
          <a:prstGeom prst="rect">
            <a:avLst/>
          </a:prstGeom>
          <a:noFill/>
        </p:spPr>
        <p:txBody>
          <a:bodyPr wrap="square" rtlCol="0">
            <a:spAutoFit/>
          </a:bodyPr>
          <a:lstStyle/>
          <a:p>
            <a:r>
              <a:rPr lang="en-US" sz="1600" dirty="0" smtClean="0"/>
              <a:t>Think </a:t>
            </a:r>
            <a:r>
              <a:rPr lang="en-US" sz="1800" dirty="0" smtClean="0"/>
              <a:t>Venezuela: Delta Map</a:t>
            </a:r>
            <a:endParaRPr lang="en-US" dirty="0"/>
          </a:p>
        </p:txBody>
      </p:sp>
      <p:sp>
        <p:nvSpPr>
          <p:cNvPr id="13" name="TextBox 12"/>
          <p:cNvSpPr txBox="1"/>
          <p:nvPr/>
        </p:nvSpPr>
        <p:spPr>
          <a:xfrm>
            <a:off x="2381250" y="10935404"/>
            <a:ext cx="2247900" cy="369332"/>
          </a:xfrm>
          <a:prstGeom prst="rect">
            <a:avLst/>
          </a:prstGeom>
          <a:noFill/>
        </p:spPr>
        <p:txBody>
          <a:bodyPr wrap="square" rtlCol="0">
            <a:spAutoFit/>
          </a:bodyPr>
          <a:lstStyle/>
          <a:p>
            <a:r>
              <a:rPr lang="en-US" sz="1800" dirty="0" smtClean="0"/>
              <a:t>Think Venezuela: Photos</a:t>
            </a:r>
            <a:endParaRPr lang="en-US" sz="1800" dirty="0"/>
          </a:p>
        </p:txBody>
      </p:sp>
      <p:sp>
        <p:nvSpPr>
          <p:cNvPr id="14" name="TextBox 13"/>
          <p:cNvSpPr txBox="1"/>
          <p:nvPr/>
        </p:nvSpPr>
        <p:spPr>
          <a:xfrm>
            <a:off x="2590800" y="13701799"/>
            <a:ext cx="1733550" cy="369332"/>
          </a:xfrm>
          <a:prstGeom prst="rect">
            <a:avLst/>
          </a:prstGeom>
          <a:noFill/>
        </p:spPr>
        <p:txBody>
          <a:bodyPr wrap="square" rtlCol="0">
            <a:spAutoFit/>
          </a:bodyPr>
          <a:lstStyle/>
          <a:p>
            <a:r>
              <a:rPr lang="en-US" sz="1800" dirty="0" smtClean="0"/>
              <a:t>Full Day </a:t>
            </a:r>
            <a:r>
              <a:rPr lang="en-US" sz="1800" dirty="0" err="1" smtClean="0"/>
              <a:t>Turismo</a:t>
            </a:r>
            <a:endParaRPr lang="en-US" sz="1800" dirty="0"/>
          </a:p>
        </p:txBody>
      </p:sp>
      <p:sp>
        <p:nvSpPr>
          <p:cNvPr id="19" name="TextBox 18"/>
          <p:cNvSpPr txBox="1"/>
          <p:nvPr/>
        </p:nvSpPr>
        <p:spPr>
          <a:xfrm>
            <a:off x="17468849" y="10597634"/>
            <a:ext cx="2247900" cy="369332"/>
          </a:xfrm>
          <a:prstGeom prst="rect">
            <a:avLst/>
          </a:prstGeom>
          <a:noFill/>
        </p:spPr>
        <p:txBody>
          <a:bodyPr wrap="square" rtlCol="0">
            <a:spAutoFit/>
          </a:bodyPr>
          <a:lstStyle/>
          <a:p>
            <a:r>
              <a:rPr lang="en-US" sz="1800" dirty="0" smtClean="0"/>
              <a:t>Think Venezuela: Photos</a:t>
            </a:r>
            <a:endParaRPr lang="en-US" sz="1800" dirty="0"/>
          </a:p>
        </p:txBody>
      </p:sp>
      <p:sp>
        <p:nvSpPr>
          <p:cNvPr id="15" name="TextBox 14"/>
          <p:cNvSpPr txBox="1"/>
          <p:nvPr/>
        </p:nvSpPr>
        <p:spPr>
          <a:xfrm>
            <a:off x="17626012" y="13887028"/>
            <a:ext cx="1981200" cy="369332"/>
          </a:xfrm>
          <a:prstGeom prst="rect">
            <a:avLst/>
          </a:prstGeom>
          <a:noFill/>
        </p:spPr>
        <p:txBody>
          <a:bodyPr wrap="square" rtlCol="0">
            <a:spAutoFit/>
          </a:bodyPr>
          <a:lstStyle/>
          <a:p>
            <a:pPr algn="ctr"/>
            <a:r>
              <a:rPr lang="en-US" sz="1800" dirty="0" smtClean="0"/>
              <a:t>BBC News Images </a:t>
            </a:r>
            <a:endParaRPr lang="en-US" sz="1800" dirty="0"/>
          </a:p>
        </p:txBody>
      </p:sp>
      <p:sp>
        <p:nvSpPr>
          <p:cNvPr id="16" name="TextBox 15"/>
          <p:cNvSpPr txBox="1"/>
          <p:nvPr/>
        </p:nvSpPr>
        <p:spPr>
          <a:xfrm>
            <a:off x="2419350" y="21793200"/>
            <a:ext cx="16497300" cy="2431435"/>
          </a:xfrm>
          <a:prstGeom prst="rect">
            <a:avLst/>
          </a:prstGeom>
          <a:noFill/>
        </p:spPr>
        <p:txBody>
          <a:bodyPr wrap="square" rtlCol="0">
            <a:spAutoFit/>
          </a:bodyPr>
          <a:lstStyle/>
          <a:p>
            <a:pPr algn="ctr"/>
            <a:r>
              <a:rPr lang="en-US" sz="2200" b="1" dirty="0" smtClean="0"/>
              <a:t>In </a:t>
            </a:r>
            <a:r>
              <a:rPr lang="en-US" sz="2200" b="1" dirty="0"/>
              <a:t>the Media</a:t>
            </a:r>
          </a:p>
          <a:p>
            <a:r>
              <a:rPr lang="en-US" sz="2200" dirty="0"/>
              <a:t> </a:t>
            </a:r>
          </a:p>
          <a:p>
            <a:pPr algn="ctr"/>
            <a:r>
              <a:rPr lang="en-US" sz="2200" dirty="0"/>
              <a:t>The struggle of the </a:t>
            </a:r>
            <a:r>
              <a:rPr lang="en-US" sz="2200" dirty="0" err="1"/>
              <a:t>Warao</a:t>
            </a:r>
            <a:r>
              <a:rPr lang="en-US" sz="2200" dirty="0"/>
              <a:t>, and any real analysis of the Orinoco oil situation is difficult to find, perhaps due to the fact that these are thought to be the world’s largest oil deposits in a nation that has a history of hiding truths.  I have found one documentary however, an Italian documentary on Hugo Chavez that focuses on the human rights violations within his regime and does shine some light on the situation in the Orinoco.  The film is called “ La </a:t>
            </a:r>
            <a:r>
              <a:rPr lang="en-US" sz="2200" dirty="0" err="1"/>
              <a:t>Minaccia</a:t>
            </a:r>
            <a:r>
              <a:rPr lang="en-US" sz="2200" dirty="0"/>
              <a:t>”, meaning “The Threat” and was created by Luca </a:t>
            </a:r>
            <a:r>
              <a:rPr lang="en-US" sz="2200" dirty="0" err="1"/>
              <a:t>Bellino</a:t>
            </a:r>
            <a:r>
              <a:rPr lang="en-US" sz="2200" dirty="0"/>
              <a:t> and Silvia </a:t>
            </a:r>
            <a:r>
              <a:rPr lang="en-US" sz="2200" dirty="0" err="1"/>
              <a:t>Luzi</a:t>
            </a:r>
            <a:r>
              <a:rPr lang="en-US" sz="2200" dirty="0"/>
              <a:t> in 2007. </a:t>
            </a:r>
            <a:r>
              <a:rPr lang="en-US" sz="2200" dirty="0" smtClean="0"/>
              <a:t> </a:t>
            </a:r>
            <a:r>
              <a:rPr lang="en-US" sz="2200" dirty="0"/>
              <a:t>For more, or to order the film visit </a:t>
            </a:r>
            <a:r>
              <a:rPr lang="en-US" sz="2200" u="sng" dirty="0">
                <a:hlinkClick r:id="rId8"/>
              </a:rPr>
              <a:t>http://www.laminaccia.com/</a:t>
            </a:r>
            <a:endParaRPr lang="en-US" sz="2200" dirty="0"/>
          </a:p>
          <a:p>
            <a:endParaRPr lang="en-US" sz="2000" dirty="0"/>
          </a:p>
        </p:txBody>
      </p:sp>
      <p:sp>
        <p:nvSpPr>
          <p:cNvPr id="17" name="TextBox 16"/>
          <p:cNvSpPr txBox="1"/>
          <p:nvPr/>
        </p:nvSpPr>
        <p:spPr>
          <a:xfrm>
            <a:off x="990600" y="27212001"/>
            <a:ext cx="20345400" cy="5663089"/>
          </a:xfrm>
          <a:prstGeom prst="rect">
            <a:avLst/>
          </a:prstGeom>
          <a:noFill/>
        </p:spPr>
        <p:txBody>
          <a:bodyPr wrap="square" numCol="2" rtlCol="0">
            <a:spAutoFit/>
          </a:bodyPr>
          <a:lstStyle/>
          <a:p>
            <a:pPr algn="ctr"/>
            <a:r>
              <a:rPr lang="en-US" sz="2000" b="1" dirty="0" smtClean="0"/>
              <a:t>Bibliography</a:t>
            </a:r>
          </a:p>
          <a:p>
            <a:r>
              <a:rPr lang="en-US" sz="1800" dirty="0" smtClean="0"/>
              <a:t>BBC </a:t>
            </a:r>
            <a:r>
              <a:rPr lang="en-US" sz="1800" dirty="0"/>
              <a:t>News</a:t>
            </a:r>
          </a:p>
          <a:p>
            <a:r>
              <a:rPr lang="en-US" sz="1800" dirty="0"/>
              <a:t>2009 Associated Press Photo in </a:t>
            </a:r>
            <a:r>
              <a:rPr lang="en-US" sz="1800" i="1" dirty="0"/>
              <a:t>China in Huge Venezuela Oil Deal</a:t>
            </a:r>
            <a:r>
              <a:rPr lang="en-US" sz="1800" dirty="0"/>
              <a:t>, September 17, 2009.  Accessed May 6, 2011 at </a:t>
            </a:r>
            <a:r>
              <a:rPr lang="en-US" sz="1800" u="sng" dirty="0">
                <a:hlinkClick r:id="rId9"/>
              </a:rPr>
              <a:t>http://newsimg.bbc.co.uk/media/images/42684000/jpg/_42684623_chavez_oil_ap203a.jpg</a:t>
            </a:r>
            <a:endParaRPr lang="en-US" sz="1800" dirty="0"/>
          </a:p>
          <a:p>
            <a:endParaRPr lang="es-MX" sz="1800" dirty="0" smtClean="0"/>
          </a:p>
          <a:p>
            <a:r>
              <a:rPr lang="es-MX" sz="1800" dirty="0" err="1" smtClean="0"/>
              <a:t>Bellino</a:t>
            </a:r>
            <a:r>
              <a:rPr lang="es-MX" sz="1800" dirty="0"/>
              <a:t>, Luca and </a:t>
            </a:r>
            <a:r>
              <a:rPr lang="es-MX" sz="1800" dirty="0" err="1"/>
              <a:t>Luzi</a:t>
            </a:r>
            <a:r>
              <a:rPr lang="es-MX" sz="1800" dirty="0"/>
              <a:t>, Silvia, </a:t>
            </a:r>
            <a:r>
              <a:rPr lang="es-MX" sz="1800" dirty="0" err="1"/>
              <a:t>dirs</a:t>
            </a:r>
            <a:r>
              <a:rPr lang="es-MX" sz="1800" dirty="0"/>
              <a:t>.</a:t>
            </a:r>
            <a:endParaRPr lang="en-US" sz="1800" dirty="0"/>
          </a:p>
          <a:p>
            <a:r>
              <a:rPr lang="es-MX" sz="1800" dirty="0" smtClean="0"/>
              <a:t>2007 </a:t>
            </a:r>
            <a:r>
              <a:rPr lang="es-MX" sz="1800" dirty="0"/>
              <a:t>La </a:t>
            </a:r>
            <a:r>
              <a:rPr lang="es-MX" sz="1800" dirty="0" err="1"/>
              <a:t>Minaccia</a:t>
            </a:r>
            <a:r>
              <a:rPr lang="es-MX" sz="1800" dirty="0"/>
              <a:t>.  </a:t>
            </a:r>
            <a:r>
              <a:rPr lang="es-MX" sz="1800" dirty="0" err="1"/>
              <a:t>Suttvuess</a:t>
            </a:r>
            <a:r>
              <a:rPr lang="es-MX" sz="1800" dirty="0"/>
              <a:t> </a:t>
            </a:r>
            <a:r>
              <a:rPr lang="es-MX" sz="1800" dirty="0" err="1"/>
              <a:t>Produzioni</a:t>
            </a:r>
            <a:r>
              <a:rPr lang="es-MX" sz="1800" dirty="0"/>
              <a:t>. Rome</a:t>
            </a:r>
            <a:endParaRPr lang="en-US" sz="1800" dirty="0"/>
          </a:p>
          <a:p>
            <a:r>
              <a:rPr lang="es-MX" sz="1800" dirty="0"/>
              <a:t> </a:t>
            </a:r>
            <a:endParaRPr lang="es-MX" sz="1800" dirty="0" smtClean="0"/>
          </a:p>
          <a:p>
            <a:r>
              <a:rPr lang="en-US" sz="1800" dirty="0" smtClean="0"/>
              <a:t>Briggs</a:t>
            </a:r>
            <a:r>
              <a:rPr lang="en-US" sz="1800" dirty="0"/>
              <a:t>, Charles L.</a:t>
            </a:r>
          </a:p>
          <a:p>
            <a:r>
              <a:rPr lang="en-US" sz="1800" dirty="0"/>
              <a:t>2001 Modernity, Cultural Reasoning, and the Institutionalization of Social Inequality: </a:t>
            </a:r>
            <a:r>
              <a:rPr lang="en-US" sz="1800" dirty="0" err="1"/>
              <a:t>Racializing</a:t>
            </a:r>
            <a:r>
              <a:rPr lang="en-US" sz="1800" dirty="0"/>
              <a:t> Death in a Venezuelan Cholera Epidemic in </a:t>
            </a:r>
            <a:r>
              <a:rPr lang="en-US" sz="1800" i="1" dirty="0"/>
              <a:t>Comparative Studies in Society and History</a:t>
            </a:r>
            <a:r>
              <a:rPr lang="en-US" sz="1800" dirty="0"/>
              <a:t> Vol. 43, No. 4, pp. 665-700</a:t>
            </a:r>
          </a:p>
          <a:p>
            <a:r>
              <a:rPr lang="en-US" sz="1800" dirty="0"/>
              <a:t> </a:t>
            </a:r>
            <a:endParaRPr lang="en-US" sz="1800" dirty="0" smtClean="0"/>
          </a:p>
          <a:p>
            <a:r>
              <a:rPr lang="en-US" sz="1800" dirty="0" smtClean="0"/>
              <a:t>Conservation </a:t>
            </a:r>
            <a:r>
              <a:rPr lang="en-US" sz="1800" dirty="0"/>
              <a:t>International</a:t>
            </a:r>
          </a:p>
          <a:p>
            <a:r>
              <a:rPr lang="en-US" sz="1800" dirty="0"/>
              <a:t>2004 Conservation International and Conoco-Phillips Launch ‘Biodiversity Action Plan’ In Venezuela’s Gulf of </a:t>
            </a:r>
            <a:r>
              <a:rPr lang="en-US" sz="1800" dirty="0" err="1"/>
              <a:t>Paria</a:t>
            </a:r>
            <a:r>
              <a:rPr lang="en-US" sz="1800" dirty="0"/>
              <a:t>.  June 3, 2004</a:t>
            </a:r>
            <a:r>
              <a:rPr lang="en-US" sz="1800" dirty="0" smtClean="0"/>
              <a:t>.</a:t>
            </a:r>
          </a:p>
          <a:p>
            <a:r>
              <a:rPr lang="en-US" sz="1800" dirty="0" smtClean="0"/>
              <a:t> </a:t>
            </a:r>
            <a:r>
              <a:rPr lang="en-US" sz="1800" dirty="0"/>
              <a:t>Accessed May 6</a:t>
            </a:r>
            <a:r>
              <a:rPr lang="en-US" sz="1800" baseline="30000" dirty="0"/>
              <a:t>th</a:t>
            </a:r>
            <a:r>
              <a:rPr lang="en-US" sz="1800" dirty="0"/>
              <a:t> 2011 at </a:t>
            </a:r>
            <a:r>
              <a:rPr lang="en-US" sz="1800" u="sng" dirty="0">
                <a:hlinkClick r:id="rId10"/>
              </a:rPr>
              <a:t>http://</a:t>
            </a:r>
            <a:r>
              <a:rPr lang="en-US" sz="1800" u="sng" dirty="0" smtClean="0">
                <a:hlinkClick r:id="rId10"/>
              </a:rPr>
              <a:t>www.conservation.org/sites/celb/news/Pages/060304_conocophillips_biodiversity_action_plan.aspx</a:t>
            </a:r>
            <a:endParaRPr lang="en-US" sz="1800" dirty="0"/>
          </a:p>
          <a:p>
            <a:r>
              <a:rPr lang="en-US" sz="1800" dirty="0"/>
              <a:t> </a:t>
            </a:r>
            <a:endParaRPr lang="en-US" sz="1800" dirty="0" smtClean="0"/>
          </a:p>
          <a:p>
            <a:endParaRPr lang="en-US" sz="1800" dirty="0" smtClean="0"/>
          </a:p>
          <a:p>
            <a:endParaRPr lang="en-US" sz="1800" dirty="0"/>
          </a:p>
          <a:p>
            <a:endParaRPr lang="en-US" sz="1800" dirty="0" smtClean="0"/>
          </a:p>
          <a:p>
            <a:r>
              <a:rPr lang="en-US" sz="1800" dirty="0" smtClean="0"/>
              <a:t>Full </a:t>
            </a:r>
            <a:r>
              <a:rPr lang="en-US" sz="1800" dirty="0"/>
              <a:t>Day </a:t>
            </a:r>
            <a:r>
              <a:rPr lang="en-US" sz="1800" dirty="0" err="1"/>
              <a:t>Turismo</a:t>
            </a:r>
            <a:r>
              <a:rPr lang="en-US" sz="1800" dirty="0"/>
              <a:t> </a:t>
            </a:r>
          </a:p>
          <a:p>
            <a:r>
              <a:rPr lang="en-US" sz="1800" dirty="0"/>
              <a:t>Photograph.  Accessed May 8, 2011 at </a:t>
            </a:r>
            <a:r>
              <a:rPr lang="en-US" sz="1800" u="sng" dirty="0">
                <a:hlinkClick r:id="rId11"/>
              </a:rPr>
              <a:t>http://www.fulldayturismo.com/show/pics2_gb.html</a:t>
            </a:r>
            <a:endParaRPr lang="en-US" sz="1800" dirty="0"/>
          </a:p>
          <a:p>
            <a:endParaRPr lang="en-US" sz="1800" dirty="0" smtClean="0"/>
          </a:p>
          <a:p>
            <a:r>
              <a:rPr lang="en-US" sz="1800" dirty="0" err="1" smtClean="0"/>
              <a:t>Oilwatch</a:t>
            </a:r>
            <a:endParaRPr lang="en-US" sz="1800" dirty="0"/>
          </a:p>
          <a:p>
            <a:r>
              <a:rPr lang="en-US" sz="1800" dirty="0"/>
              <a:t>2005 Resistance, </a:t>
            </a:r>
            <a:r>
              <a:rPr lang="en-US" sz="1800" dirty="0" err="1"/>
              <a:t>Oilwatch</a:t>
            </a:r>
            <a:r>
              <a:rPr lang="en-US" sz="1800" dirty="0"/>
              <a:t> Network Bulletin August, Vol. 55.</a:t>
            </a:r>
          </a:p>
          <a:p>
            <a:r>
              <a:rPr lang="en-US" sz="1800" u="sng" dirty="0">
                <a:hlinkClick r:id="rId12"/>
              </a:rPr>
              <a:t>http://www.think-venezuela.net/english/venezuela_pictures_orinocodelta.htm</a:t>
            </a:r>
            <a:endParaRPr lang="en-US" sz="1800" dirty="0"/>
          </a:p>
          <a:p>
            <a:endParaRPr lang="en-US" sz="1800" dirty="0" smtClean="0"/>
          </a:p>
          <a:p>
            <a:r>
              <a:rPr lang="en-US" sz="1800" dirty="0" smtClean="0"/>
              <a:t>Think </a:t>
            </a:r>
            <a:r>
              <a:rPr lang="en-US" sz="1800" dirty="0"/>
              <a:t>Venezuela Online Tourism Directory</a:t>
            </a:r>
          </a:p>
          <a:p>
            <a:r>
              <a:rPr lang="en-US" sz="1800" dirty="0"/>
              <a:t>2002 Photos and Map, Think Venezuela CAV, Accessed May 7, 2011 at </a:t>
            </a:r>
            <a:endParaRPr lang="en-US" sz="1800" dirty="0" smtClean="0"/>
          </a:p>
          <a:p>
            <a:r>
              <a:rPr lang="en-US" sz="1800" dirty="0" smtClean="0">
                <a:hlinkClick r:id="rId13"/>
              </a:rPr>
              <a:t>http</a:t>
            </a:r>
            <a:r>
              <a:rPr lang="en-US" sz="1800" dirty="0">
                <a:hlinkClick r:id="rId13"/>
              </a:rPr>
              <a:t>://www.think-venezuela.net/english/p_delta.htm</a:t>
            </a:r>
            <a:endParaRPr lang="en-US" sz="1800" dirty="0"/>
          </a:p>
          <a:p>
            <a:endParaRPr lang="en-US" sz="1800" dirty="0" smtClean="0"/>
          </a:p>
          <a:p>
            <a:r>
              <a:rPr lang="en-US" sz="1800" dirty="0" smtClean="0"/>
              <a:t>USGS</a:t>
            </a:r>
            <a:endParaRPr lang="en-US" sz="1800" dirty="0"/>
          </a:p>
          <a:p>
            <a:r>
              <a:rPr lang="en-US" sz="1800" dirty="0"/>
              <a:t>2009 An Estimate of Recoverable Heavy Oil Resources </a:t>
            </a:r>
          </a:p>
          <a:p>
            <a:r>
              <a:rPr lang="en-US" sz="1800" dirty="0"/>
              <a:t>of the Orinoco Oil Belt, Venezuela.  August, Fact Sheet 3028</a:t>
            </a:r>
            <a:r>
              <a:rPr lang="en-US" sz="1800" dirty="0" smtClean="0"/>
              <a:t>.</a:t>
            </a:r>
            <a:endParaRPr lang="en-US" sz="1800" dirty="0"/>
          </a:p>
        </p:txBody>
      </p:sp>
      <p:sp>
        <p:nvSpPr>
          <p:cNvPr id="18" name="TextBox 17"/>
          <p:cNvSpPr txBox="1"/>
          <p:nvPr/>
        </p:nvSpPr>
        <p:spPr>
          <a:xfrm>
            <a:off x="2971800" y="24224635"/>
            <a:ext cx="15316200" cy="2462213"/>
          </a:xfrm>
          <a:prstGeom prst="rect">
            <a:avLst/>
          </a:prstGeom>
          <a:noFill/>
        </p:spPr>
        <p:txBody>
          <a:bodyPr wrap="square" rtlCol="0">
            <a:spAutoFit/>
          </a:bodyPr>
          <a:lstStyle/>
          <a:p>
            <a:pPr algn="ctr"/>
            <a:r>
              <a:rPr lang="en-US" sz="2200" b="1" dirty="0" smtClean="0"/>
              <a:t>The Future</a:t>
            </a:r>
          </a:p>
          <a:p>
            <a:pPr algn="ctr"/>
            <a:r>
              <a:rPr lang="en-US" sz="2200" dirty="0" smtClean="0"/>
              <a:t>The future looks dire for the </a:t>
            </a:r>
            <a:r>
              <a:rPr lang="en-US" sz="2200" dirty="0" err="1" smtClean="0"/>
              <a:t>Warao</a:t>
            </a:r>
            <a:r>
              <a:rPr lang="en-US" sz="2200" dirty="0" smtClean="0"/>
              <a:t>, as the scramble for that last great oil resources of the world shows the vast resources sitting just meters below their homeland, it seems that the global interests are aligned with the destruction of the Orinoco Delta.  In recent years the </a:t>
            </a:r>
            <a:r>
              <a:rPr lang="en-US" sz="2200" dirty="0" err="1" smtClean="0"/>
              <a:t>Warao</a:t>
            </a:r>
            <a:r>
              <a:rPr lang="en-US" sz="2200" dirty="0" smtClean="0"/>
              <a:t> have followed the lead of other indigenous groups in branching into the eco-tourism industry, as a last ditch effort of gaining support for the protection of their lands, however given the strength of the forces which they face it seems even this may be a short lived effort (Johnson). While many </a:t>
            </a:r>
            <a:r>
              <a:rPr lang="en-US" sz="2200" dirty="0" err="1" smtClean="0"/>
              <a:t>Warao</a:t>
            </a:r>
            <a:r>
              <a:rPr lang="en-US" sz="2200" dirty="0" smtClean="0"/>
              <a:t> have already been forced to flee to lives of poverty in the cities those remaining seem to have little hope to evade the devastation of their environment and the eventual death or impoverishment it will reap (Briggs). </a:t>
            </a:r>
            <a:endParaRPr lang="en-US" sz="2200" dirty="0"/>
          </a:p>
        </p:txBody>
      </p:sp>
    </p:spTree>
    <p:extLst>
      <p:ext uri="{BB962C8B-B14F-4D97-AF65-F5344CB8AC3E}">
        <p14:creationId xmlns:p14="http://schemas.microsoft.com/office/powerpoint/2010/main" val="2630530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4">
      <a:dk1>
        <a:sysClr val="windowText" lastClr="000000"/>
      </a:dk1>
      <a:lt1>
        <a:srgbClr val="FFFFFF"/>
      </a:lt1>
      <a:dk2>
        <a:srgbClr val="696464"/>
      </a:dk2>
      <a:lt2>
        <a:srgbClr val="E9E5DC"/>
      </a:lt2>
      <a:accent1>
        <a:srgbClr val="9CBBA0"/>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1222</TotalTime>
  <Words>526</Words>
  <Application>Microsoft Office PowerPoint</Application>
  <PresentationFormat>Custom</PresentationFormat>
  <Paragraphs>54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Equity</vt:lpstr>
      <vt:lpstr>The Orinoco Delta Blues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Oil</dc:title>
  <dc:creator>Ryan</dc:creator>
  <cp:lastModifiedBy>Ryan</cp:lastModifiedBy>
  <cp:revision>23</cp:revision>
  <dcterms:created xsi:type="dcterms:W3CDTF">2011-05-07T19:54:12Z</dcterms:created>
  <dcterms:modified xsi:type="dcterms:W3CDTF">2011-05-08T19:55:03Z</dcterms:modified>
</cp:coreProperties>
</file>