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918400" cy="219456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349" autoAdjust="0"/>
  </p:normalViewPr>
  <p:slideViewPr>
    <p:cSldViewPr>
      <p:cViewPr>
        <p:scale>
          <a:sx n="26" d="100"/>
          <a:sy n="26" d="100"/>
        </p:scale>
        <p:origin x="-474" y="-456"/>
      </p:cViewPr>
      <p:guideLst>
        <p:guide orient="horz" pos="6912"/>
        <p:guide pos="103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2"/>
            <a:ext cx="2798064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3C2C53-CDAA-4667-BC49-EAD0D66E84D3}" type="datetimeFigureOut">
              <a:rPr lang="en-US" smtClean="0"/>
              <a:pPr/>
              <a:t>5/6/2011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15F50-6CFA-4B14-BC53-51E3E3A145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3C2C53-CDAA-4667-BC49-EAD0D66E84D3}" type="datetimeFigureOut">
              <a:rPr lang="en-US" smtClean="0"/>
              <a:pPr/>
              <a:t>5/6/2011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15F50-6CFA-4B14-BC53-51E3E3A145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878843"/>
            <a:ext cx="7406640" cy="1872488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5920" y="878843"/>
            <a:ext cx="21671280" cy="187248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3C2C53-CDAA-4667-BC49-EAD0D66E84D3}" type="datetimeFigureOut">
              <a:rPr lang="en-US" smtClean="0"/>
              <a:pPr/>
              <a:t>5/6/2011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15F50-6CFA-4B14-BC53-51E3E3A145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3C2C53-CDAA-4667-BC49-EAD0D66E84D3}" type="datetimeFigureOut">
              <a:rPr lang="en-US" smtClean="0"/>
              <a:pPr/>
              <a:t>5/6/2011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15F50-6CFA-4B14-BC53-51E3E3A145F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14102082"/>
            <a:ext cx="2798064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7" y="9301483"/>
            <a:ext cx="27980640" cy="4800598"/>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3C2C53-CDAA-4667-BC49-EAD0D66E84D3}" type="datetimeFigureOut">
              <a:rPr lang="en-US" smtClean="0"/>
              <a:pPr/>
              <a:t>5/6/2011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15F50-6CFA-4B14-BC53-51E3E3A145F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5920" y="5120641"/>
            <a:ext cx="14538960" cy="1448308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733520" y="5120641"/>
            <a:ext cx="14538960" cy="1448308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3C2C53-CDAA-4667-BC49-EAD0D66E84D3}" type="datetimeFigureOut">
              <a:rPr lang="en-US" smtClean="0"/>
              <a:pPr/>
              <a:t>5/6/2011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15F50-6CFA-4B14-BC53-51E3E3A145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0" y="4912362"/>
            <a:ext cx="14544677" cy="2047238"/>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1645920" y="6959600"/>
            <a:ext cx="14544677" cy="1264412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2" y="4912362"/>
            <a:ext cx="14550390" cy="2047238"/>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16722092" y="6959600"/>
            <a:ext cx="14550390" cy="1264412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3C2C53-CDAA-4667-BC49-EAD0D66E84D3}" type="datetimeFigureOut">
              <a:rPr lang="en-US" smtClean="0"/>
              <a:pPr/>
              <a:t>5/6/2011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F15F50-6CFA-4B14-BC53-51E3E3A145F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3C2C53-CDAA-4667-BC49-EAD0D66E84D3}" type="datetimeFigureOut">
              <a:rPr lang="en-US" smtClean="0"/>
              <a:pPr/>
              <a:t>5/6/2011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F15F50-6CFA-4B14-BC53-51E3E3A145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3C2C53-CDAA-4667-BC49-EAD0D66E84D3}" type="datetimeFigureOut">
              <a:rPr lang="en-US" smtClean="0"/>
              <a:pPr/>
              <a:t>5/6/2011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F15F50-6CFA-4B14-BC53-51E3E3A145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7"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2870180" y="873761"/>
            <a:ext cx="18402300" cy="18729962"/>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2" y="4592321"/>
            <a:ext cx="10829927" cy="15011402"/>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3C2C53-CDAA-4667-BC49-EAD0D66E84D3}" type="datetimeFigureOut">
              <a:rPr lang="en-US" smtClean="0"/>
              <a:pPr/>
              <a:t>5/6/2011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15F50-6CFA-4B14-BC53-51E3E3A145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0"/>
            <a:ext cx="19751040" cy="1813562"/>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6452237" y="1960880"/>
            <a:ext cx="19751040" cy="1316736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Text Placeholder 3"/>
          <p:cNvSpPr>
            <a:spLocks noGrp="1"/>
          </p:cNvSpPr>
          <p:nvPr>
            <p:ph type="body" sz="half" idx="2"/>
          </p:nvPr>
        </p:nvSpPr>
        <p:spPr>
          <a:xfrm>
            <a:off x="6452237" y="17175482"/>
            <a:ext cx="19751040" cy="2575558"/>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3C2C53-CDAA-4667-BC49-EAD0D66E84D3}" type="datetimeFigureOut">
              <a:rPr lang="en-US" smtClean="0"/>
              <a:pPr/>
              <a:t>5/6/2011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15F50-6CFA-4B14-BC53-51E3E3A145F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2"/>
            <a:ext cx="29626560" cy="36576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5120641"/>
            <a:ext cx="29626560" cy="14483082"/>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20340322"/>
            <a:ext cx="7680960" cy="11684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473C2C53-CDAA-4667-BC49-EAD0D66E84D3}" type="datetimeFigureOut">
              <a:rPr lang="en-US" smtClean="0"/>
              <a:pPr/>
              <a:t>5/6/2011</a:t>
            </a:fld>
            <a:endParaRPr lang="en-US"/>
          </a:p>
        </p:txBody>
      </p:sp>
      <p:sp>
        <p:nvSpPr>
          <p:cNvPr id="5" name="Footer Placeholder 4"/>
          <p:cNvSpPr>
            <a:spLocks noGrp="1"/>
          </p:cNvSpPr>
          <p:nvPr>
            <p:ph type="ftr" sz="quarter" idx="3"/>
          </p:nvPr>
        </p:nvSpPr>
        <p:spPr>
          <a:xfrm>
            <a:off x="11247120" y="20340322"/>
            <a:ext cx="10424160" cy="11684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2"/>
            <a:ext cx="7680960" cy="11684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A9F15F50-6CFA-4B14-BC53-51E3E3A145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alpha val="75000"/>
          </a:schemeClr>
        </a:solidFill>
        <a:effectLst/>
      </p:bgPr>
    </p:bg>
    <p:spTree>
      <p:nvGrpSpPr>
        <p:cNvPr id="1" name=""/>
        <p:cNvGrpSpPr/>
        <p:nvPr/>
      </p:nvGrpSpPr>
      <p:grpSpPr>
        <a:xfrm>
          <a:off x="0" y="0"/>
          <a:ext cx="0" cy="0"/>
          <a:chOff x="0" y="0"/>
          <a:chExt cx="0" cy="0"/>
        </a:xfrm>
      </p:grpSpPr>
      <p:sp>
        <p:nvSpPr>
          <p:cNvPr id="4" name="TextBox 3"/>
          <p:cNvSpPr txBox="1"/>
          <p:nvPr/>
        </p:nvSpPr>
        <p:spPr>
          <a:xfrm>
            <a:off x="7696200" y="533400"/>
            <a:ext cx="18821400" cy="2893100"/>
          </a:xfrm>
          <a:prstGeom prst="rect">
            <a:avLst/>
          </a:prstGeom>
          <a:noFill/>
          <a:effectLst>
            <a:outerShdw blurRad="101600" dist="50800" dir="5400000" sx="200000" sy="200000" algn="ctr" rotWithShape="0">
              <a:schemeClr val="accent5">
                <a:lumMod val="40000"/>
                <a:lumOff val="60000"/>
              </a:schemeClr>
            </a:outerShdw>
          </a:effectLst>
        </p:spPr>
        <p:txBody>
          <a:bodyPr wrap="square" rtlCol="0">
            <a:spAutoFit/>
          </a:bodyPr>
          <a:lstStyle/>
          <a:p>
            <a:pPr algn="ctr"/>
            <a:r>
              <a:rPr lang="en-US" sz="9600" b="1" dirty="0" smtClean="0">
                <a:effectLst>
                  <a:outerShdw blurRad="863600" dist="50800" dir="5400000" sx="118000" sy="118000" algn="ctr" rotWithShape="0">
                    <a:schemeClr val="bg1"/>
                  </a:outerShdw>
                </a:effectLst>
              </a:rPr>
              <a:t>BAJAU  SEA  NOMADS</a:t>
            </a:r>
          </a:p>
          <a:p>
            <a:pPr algn="ctr"/>
            <a:r>
              <a:rPr lang="en-US" sz="2400" i="1" dirty="0" err="1" smtClean="0"/>
              <a:t>Bajau</a:t>
            </a:r>
            <a:r>
              <a:rPr lang="en-US" sz="2400" i="1" dirty="0" smtClean="0"/>
              <a:t> </a:t>
            </a:r>
            <a:r>
              <a:rPr lang="en-US" sz="2400" i="1" dirty="0" err="1" smtClean="0"/>
              <a:t>suka</a:t>
            </a:r>
            <a:r>
              <a:rPr lang="en-US" sz="2400" i="1" dirty="0" smtClean="0"/>
              <a:t> </a:t>
            </a:r>
            <a:r>
              <a:rPr lang="en-US" sz="2400" i="1" dirty="0" err="1" smtClean="0"/>
              <a:t>laut</a:t>
            </a:r>
            <a:r>
              <a:rPr lang="en-US" sz="2400" i="1" dirty="0" smtClean="0"/>
              <a:t> – </a:t>
            </a:r>
            <a:r>
              <a:rPr lang="en-US" sz="2400" dirty="0" smtClean="0"/>
              <a:t>The </a:t>
            </a:r>
            <a:r>
              <a:rPr lang="en-US" sz="2400" dirty="0" err="1" smtClean="0"/>
              <a:t>Bajau</a:t>
            </a:r>
            <a:r>
              <a:rPr lang="en-US" sz="2400" dirty="0" smtClean="0"/>
              <a:t> love the sea</a:t>
            </a:r>
          </a:p>
          <a:p>
            <a:pPr algn="ctr"/>
            <a:endParaRPr lang="en-US" sz="800" i="1" dirty="0" smtClean="0"/>
          </a:p>
          <a:p>
            <a:pPr algn="ctr"/>
            <a:r>
              <a:rPr lang="en-US" sz="1800" dirty="0" smtClean="0"/>
              <a:t>Preston </a:t>
            </a:r>
            <a:r>
              <a:rPr lang="en-US" sz="1800" dirty="0" err="1" smtClean="0"/>
              <a:t>Hartwick</a:t>
            </a:r>
            <a:endParaRPr lang="en-US" sz="1800" dirty="0" smtClean="0"/>
          </a:p>
          <a:p>
            <a:pPr algn="ctr"/>
            <a:r>
              <a:rPr lang="en-US" sz="1800" dirty="0" smtClean="0"/>
              <a:t>Gettysburg College</a:t>
            </a:r>
          </a:p>
          <a:p>
            <a:pPr algn="ctr"/>
            <a:r>
              <a:rPr lang="en-US" sz="1800" dirty="0" err="1" smtClean="0"/>
              <a:t>Anth</a:t>
            </a:r>
            <a:r>
              <a:rPr lang="en-US" sz="1800" dirty="0" smtClean="0"/>
              <a:t> 223 – Indigenous Peoples, the Environment, and the Global Economy</a:t>
            </a:r>
            <a:endParaRPr lang="en-US" sz="1800" dirty="0"/>
          </a:p>
        </p:txBody>
      </p:sp>
      <p:pic>
        <p:nvPicPr>
          <p:cNvPr id="5" name="Picture 4" descr="coraltriangleslick2_163279.jpg"/>
          <p:cNvPicPr>
            <a:picLocks noChangeAspect="1"/>
          </p:cNvPicPr>
          <p:nvPr/>
        </p:nvPicPr>
        <p:blipFill>
          <a:blip r:embed="rId2" cstate="print"/>
          <a:stretch>
            <a:fillRect/>
          </a:stretch>
        </p:blipFill>
        <p:spPr>
          <a:xfrm>
            <a:off x="24307800" y="533399"/>
            <a:ext cx="7970354" cy="6161955"/>
          </a:xfrm>
          <a:prstGeom prst="rect">
            <a:avLst/>
          </a:prstGeom>
          <a:effectLst>
            <a:outerShdw blurRad="381000" dist="50800" dir="5400000" algn="ctr" rotWithShape="0">
              <a:schemeClr val="accent5">
                <a:lumMod val="75000"/>
              </a:schemeClr>
            </a:outerShdw>
          </a:effectLst>
        </p:spPr>
      </p:pic>
      <p:sp>
        <p:nvSpPr>
          <p:cNvPr id="6" name="TextBox 5"/>
          <p:cNvSpPr txBox="1"/>
          <p:nvPr/>
        </p:nvSpPr>
        <p:spPr>
          <a:xfrm>
            <a:off x="26974800" y="6781800"/>
            <a:ext cx="3886200" cy="369332"/>
          </a:xfrm>
          <a:prstGeom prst="rect">
            <a:avLst/>
          </a:prstGeom>
          <a:noFill/>
        </p:spPr>
        <p:txBody>
          <a:bodyPr wrap="square" rtlCol="0">
            <a:spAutoFit/>
          </a:bodyPr>
          <a:lstStyle/>
          <a:p>
            <a:r>
              <a:rPr lang="en-US" sz="1800" dirty="0" smtClean="0"/>
              <a:t>From  the website: WWF</a:t>
            </a:r>
            <a:endParaRPr lang="en-US" sz="1800" dirty="0"/>
          </a:p>
        </p:txBody>
      </p:sp>
      <p:sp>
        <p:nvSpPr>
          <p:cNvPr id="7" name="TextBox 6"/>
          <p:cNvSpPr txBox="1"/>
          <p:nvPr/>
        </p:nvSpPr>
        <p:spPr>
          <a:xfrm>
            <a:off x="24155400" y="16306800"/>
            <a:ext cx="8077200" cy="5016758"/>
          </a:xfrm>
          <a:prstGeom prst="rect">
            <a:avLst/>
          </a:prstGeom>
          <a:solidFill>
            <a:schemeClr val="bg1"/>
          </a:solidFill>
          <a:effectLst>
            <a:outerShdw blurRad="381000" dist="50800" dir="5400000" algn="ctr" rotWithShape="0">
              <a:schemeClr val="accent5">
                <a:lumMod val="75000"/>
              </a:schemeClr>
            </a:outerShdw>
          </a:effectLst>
        </p:spPr>
        <p:txBody>
          <a:bodyPr wrap="square" rtlCol="0">
            <a:spAutoFit/>
          </a:bodyPr>
          <a:lstStyle/>
          <a:p>
            <a:r>
              <a:rPr lang="en-US" sz="4400" dirty="0" smtClean="0"/>
              <a:t>WORKS </a:t>
            </a:r>
            <a:r>
              <a:rPr lang="en-US" sz="4400" dirty="0" smtClean="0"/>
              <a:t>CITED</a:t>
            </a:r>
            <a:endParaRPr lang="en-US" sz="1200" dirty="0" smtClean="0"/>
          </a:p>
          <a:p>
            <a:pPr>
              <a:buFont typeface="Arial" pitchFamily="34" charset="0"/>
              <a:buChar char="•"/>
            </a:pPr>
            <a:r>
              <a:rPr lang="en-US" sz="2000" dirty="0" smtClean="0"/>
              <a:t> </a:t>
            </a:r>
            <a:r>
              <a:rPr lang="en-US" sz="1600" dirty="0" smtClean="0"/>
              <a:t>Coral Triangle </a:t>
            </a:r>
            <a:r>
              <a:rPr lang="en-US" sz="1600" dirty="0" smtClean="0"/>
              <a:t>map</a:t>
            </a:r>
            <a:r>
              <a:rPr lang="en-US" sz="1600" dirty="0" smtClean="0"/>
              <a:t>: &lt;http</a:t>
            </a:r>
            <a:r>
              <a:rPr lang="en-US" sz="1600" dirty="0" smtClean="0"/>
              <a:t>://</a:t>
            </a:r>
            <a:r>
              <a:rPr lang="en-US" sz="1600" dirty="0" smtClean="0"/>
              <a:t>frogandprincess.files.wordpress.com/2009/05/ coraltriangleslick2_163279.jpg&gt;</a:t>
            </a:r>
            <a:endParaRPr lang="en-US" sz="1600" dirty="0" smtClean="0"/>
          </a:p>
          <a:p>
            <a:pPr>
              <a:buFont typeface="Arial" pitchFamily="34" charset="0"/>
              <a:buChar char="•"/>
            </a:pPr>
            <a:r>
              <a:rPr lang="en-HK" sz="1600" dirty="0" smtClean="0"/>
              <a:t> “Coral Triangle: Protecting the Most Diverse Reefs On Earth.” The Nature Conservancy. 2011. &lt;http</a:t>
            </a:r>
            <a:r>
              <a:rPr lang="en-HK" sz="1600" dirty="0" smtClean="0"/>
              <a:t>://</a:t>
            </a:r>
            <a:r>
              <a:rPr lang="en-HK" sz="1600" dirty="0" smtClean="0"/>
              <a:t>www.nature.org/ourinitiatives/regions/ </a:t>
            </a:r>
            <a:r>
              <a:rPr lang="en-HK" sz="1600" dirty="0" err="1" smtClean="0"/>
              <a:t>asiaandthepacific</a:t>
            </a:r>
            <a:r>
              <a:rPr lang="en-HK" sz="1600" dirty="0" smtClean="0"/>
              <a:t>/</a:t>
            </a:r>
            <a:r>
              <a:rPr lang="en-HK" sz="1600" dirty="0" err="1" smtClean="0"/>
              <a:t>coraltriangle</a:t>
            </a:r>
            <a:r>
              <a:rPr lang="en-HK" sz="1600" dirty="0" smtClean="0"/>
              <a:t>/overview/index.htm&gt;</a:t>
            </a:r>
            <a:endParaRPr lang="en-HK" sz="1600" dirty="0" smtClean="0"/>
          </a:p>
          <a:p>
            <a:pPr>
              <a:buFont typeface="Arial" pitchFamily="34" charset="0"/>
              <a:buChar char="•"/>
            </a:pPr>
            <a:r>
              <a:rPr lang="en-US" sz="1600" dirty="0" smtClean="0"/>
              <a:t> </a:t>
            </a:r>
            <a:r>
              <a:rPr lang="en-US" sz="1600" dirty="0" err="1" smtClean="0"/>
              <a:t>Kemkins</a:t>
            </a:r>
            <a:r>
              <a:rPr lang="en-US" sz="1600" dirty="0" smtClean="0"/>
              <a:t>, </a:t>
            </a:r>
            <a:r>
              <a:rPr lang="en-US" sz="1600" dirty="0" err="1" smtClean="0"/>
              <a:t>Lotte</a:t>
            </a:r>
            <a:r>
              <a:rPr lang="en-US" sz="1600" dirty="0" smtClean="0"/>
              <a:t>. “Living On Boundaries: The </a:t>
            </a:r>
            <a:r>
              <a:rPr lang="en-US" sz="1600" dirty="0" err="1" smtClean="0"/>
              <a:t>Orang</a:t>
            </a:r>
            <a:r>
              <a:rPr lang="en-US" sz="1600" dirty="0" smtClean="0"/>
              <a:t> </a:t>
            </a:r>
            <a:r>
              <a:rPr lang="en-US" sz="1600" dirty="0" err="1" smtClean="0"/>
              <a:t>Bajo</a:t>
            </a:r>
            <a:r>
              <a:rPr lang="en-US" sz="1600" dirty="0" smtClean="0"/>
              <a:t> of </a:t>
            </a:r>
            <a:r>
              <a:rPr lang="en-US" sz="1600" dirty="0" err="1" smtClean="0"/>
              <a:t>Tiankun</a:t>
            </a:r>
            <a:r>
              <a:rPr lang="en-US" sz="1600" dirty="0" smtClean="0"/>
              <a:t> </a:t>
            </a:r>
            <a:r>
              <a:rPr lang="en-US" sz="1600" dirty="0" err="1" smtClean="0"/>
              <a:t>Laut</a:t>
            </a:r>
            <a:r>
              <a:rPr lang="en-US" sz="1600" dirty="0" smtClean="0"/>
              <a:t>, Indonesia.” University of Utrecht. 2009. http</a:t>
            </a:r>
            <a:r>
              <a:rPr lang="en-US" sz="1600" dirty="0" smtClean="0"/>
              <a:t>://</a:t>
            </a:r>
            <a:r>
              <a:rPr lang="en-US" sz="1600" dirty="0" smtClean="0"/>
              <a:t>igitur-archive.library.uu.nl/student-theses/2010-0303-200346/Kemkens%20Lotte.pdf</a:t>
            </a:r>
          </a:p>
          <a:p>
            <a:pPr>
              <a:buFont typeface="Arial" pitchFamily="34" charset="0"/>
              <a:buChar char="•"/>
            </a:pPr>
            <a:r>
              <a:rPr lang="en-US" sz="1600" dirty="0" smtClean="0"/>
              <a:t> </a:t>
            </a:r>
            <a:r>
              <a:rPr lang="en-US" sz="1600" dirty="0" err="1" smtClean="0"/>
              <a:t>Langenheim</a:t>
            </a:r>
            <a:r>
              <a:rPr lang="en-US" sz="1600" dirty="0" smtClean="0"/>
              <a:t>, Johnny.  “The Last of the Sea Nomads.”  The Guardian. Sep. </a:t>
            </a:r>
            <a:r>
              <a:rPr lang="en-US" sz="1600" dirty="0" smtClean="0"/>
              <a:t>18, 2010. http://</a:t>
            </a:r>
            <a:r>
              <a:rPr lang="en-US" sz="1600" dirty="0" smtClean="0"/>
              <a:t>www.guardian.co.uk/environment/2010/sep/18/last-sea-nomads</a:t>
            </a:r>
          </a:p>
          <a:p>
            <a:pPr>
              <a:buFont typeface="Arial" pitchFamily="34" charset="0"/>
              <a:buChar char="•"/>
            </a:pPr>
            <a:r>
              <a:rPr lang="en-US" sz="1600" dirty="0" smtClean="0"/>
              <a:t> Photograph by James Morgan</a:t>
            </a:r>
            <a:r>
              <a:rPr lang="en-US" sz="1600" dirty="0" smtClean="0"/>
              <a:t>. &lt;http://</a:t>
            </a:r>
            <a:r>
              <a:rPr lang="en-US" sz="1600" dirty="0" smtClean="0"/>
              <a:t>james.photoshelter.com/gallery-image/SULAWESI/ G0000msv8l6RdDIc/I0000M88T53krrlY&gt;</a:t>
            </a:r>
          </a:p>
          <a:p>
            <a:pPr>
              <a:buFont typeface="Arial" pitchFamily="34" charset="0"/>
              <a:buChar char="•"/>
            </a:pPr>
            <a:r>
              <a:rPr lang="en-US" sz="1600" dirty="0" smtClean="0"/>
              <a:t> </a:t>
            </a:r>
            <a:r>
              <a:rPr lang="en-US" sz="1600" dirty="0" err="1" smtClean="0"/>
              <a:t>Bajau</a:t>
            </a:r>
            <a:r>
              <a:rPr lang="en-US" sz="1600" dirty="0" smtClean="0"/>
              <a:t> </a:t>
            </a:r>
            <a:r>
              <a:rPr lang="en-US" sz="1600" dirty="0" smtClean="0"/>
              <a:t>village photograph </a:t>
            </a:r>
            <a:r>
              <a:rPr lang="en-US" sz="1600" dirty="0" smtClean="0"/>
              <a:t>&lt;http</a:t>
            </a:r>
            <a:r>
              <a:rPr lang="en-US" sz="1600" dirty="0" smtClean="0"/>
              <a:t>://</a:t>
            </a:r>
            <a:r>
              <a:rPr lang="en-US" sz="1600" dirty="0" smtClean="0"/>
              <a:t>www.bing.com/images/search?q=bajau+stilt+village&amp;view =</a:t>
            </a:r>
            <a:r>
              <a:rPr lang="en-US" sz="1600" dirty="0" err="1" smtClean="0"/>
              <a:t>detail&amp;id</a:t>
            </a:r>
            <a:r>
              <a:rPr lang="en-US" sz="1600" dirty="0" smtClean="0"/>
              <a:t>=955C00A8776A304E57F8D5357D457777FEE5C95C&amp;first=0&amp;FORM=IDFRIR&gt;</a:t>
            </a:r>
            <a:endParaRPr lang="en-US" sz="1600" dirty="0" smtClean="0"/>
          </a:p>
          <a:p>
            <a:pPr>
              <a:buFont typeface="Arial" pitchFamily="34" charset="0"/>
              <a:buChar char="•"/>
            </a:pPr>
            <a:r>
              <a:rPr lang="en-US" sz="1600" dirty="0" smtClean="0"/>
              <a:t> Waddington</a:t>
            </a:r>
            <a:r>
              <a:rPr lang="en-US" sz="1600" dirty="0" smtClean="0"/>
              <a:t>, R. (2003), The </a:t>
            </a:r>
            <a:r>
              <a:rPr lang="en-US" sz="1600" dirty="0" err="1" smtClean="0"/>
              <a:t>Bajau</a:t>
            </a:r>
            <a:r>
              <a:rPr lang="en-US" sz="1600" dirty="0" smtClean="0"/>
              <a:t>. The Peoples of the World Foundation. Retrieved May 6, 2011, from The Peoples of the World Foundation. </a:t>
            </a:r>
            <a:br>
              <a:rPr lang="en-US" sz="1600" dirty="0" smtClean="0"/>
            </a:br>
            <a:r>
              <a:rPr lang="en-US" sz="1600" dirty="0" smtClean="0"/>
              <a:t>&lt;http://www.peoplesoftheworld.org/text?people=Bajau&gt; </a:t>
            </a:r>
            <a:endParaRPr lang="en-US" sz="2000" dirty="0" smtClean="0"/>
          </a:p>
        </p:txBody>
      </p:sp>
      <p:sp>
        <p:nvSpPr>
          <p:cNvPr id="9" name="TextBox 8"/>
          <p:cNvSpPr txBox="1"/>
          <p:nvPr/>
        </p:nvSpPr>
        <p:spPr>
          <a:xfrm>
            <a:off x="18745200" y="3886200"/>
            <a:ext cx="4953000" cy="10248960"/>
          </a:xfrm>
          <a:prstGeom prst="rect">
            <a:avLst/>
          </a:prstGeom>
          <a:solidFill>
            <a:schemeClr val="bg1"/>
          </a:solidFill>
          <a:effectLst>
            <a:outerShdw blurRad="381000" dist="50800" dir="5400000" algn="ctr" rotWithShape="0">
              <a:schemeClr val="accent5">
                <a:lumMod val="75000"/>
              </a:schemeClr>
            </a:outerShdw>
          </a:effectLst>
        </p:spPr>
        <p:txBody>
          <a:bodyPr wrap="square" rtlCol="0">
            <a:spAutoFit/>
          </a:bodyPr>
          <a:lstStyle/>
          <a:p>
            <a:pPr>
              <a:buFont typeface="Arial" pitchFamily="34" charset="0"/>
              <a:buChar char="•"/>
            </a:pPr>
            <a:r>
              <a:rPr lang="en-US" sz="2000" dirty="0" smtClean="0"/>
              <a:t> </a:t>
            </a:r>
            <a:r>
              <a:rPr lang="en-US" sz="2000" dirty="0" smtClean="0"/>
              <a:t>“</a:t>
            </a:r>
            <a:r>
              <a:rPr lang="en-US" sz="2000" b="1" dirty="0" err="1" smtClean="0"/>
              <a:t>Bajau</a:t>
            </a:r>
            <a:r>
              <a:rPr lang="en-US" sz="2000" dirty="0" smtClean="0"/>
              <a:t>” is a term they were given, not one they call themselves. They are mostly organized in small </a:t>
            </a:r>
            <a:r>
              <a:rPr lang="en-US" sz="2000" b="1" dirty="0" smtClean="0"/>
              <a:t>egalitarian kinship groups </a:t>
            </a:r>
            <a:r>
              <a:rPr lang="en-US" sz="2000" dirty="0" smtClean="0"/>
              <a:t>and have little political structure. </a:t>
            </a:r>
          </a:p>
          <a:p>
            <a:endParaRPr lang="en-US" sz="2000" dirty="0" smtClean="0"/>
          </a:p>
          <a:p>
            <a:pPr>
              <a:buFont typeface="Arial" pitchFamily="34" charset="0"/>
              <a:buChar char="•"/>
            </a:pPr>
            <a:r>
              <a:rPr lang="en-US" sz="2000" dirty="0" smtClean="0"/>
              <a:t> They are</a:t>
            </a:r>
            <a:r>
              <a:rPr lang="en-US" sz="2000" b="1" dirty="0" smtClean="0"/>
              <a:t> expert fishermen, boat makers, free-divers, and sailors. </a:t>
            </a:r>
          </a:p>
          <a:p>
            <a:endParaRPr lang="en-US" sz="2000" b="1" dirty="0" smtClean="0"/>
          </a:p>
          <a:p>
            <a:pPr>
              <a:buFont typeface="Arial" pitchFamily="34" charset="0"/>
              <a:buChar char="•"/>
            </a:pPr>
            <a:r>
              <a:rPr lang="en-US" sz="2000" dirty="0" smtClean="0"/>
              <a:t> The </a:t>
            </a:r>
            <a:r>
              <a:rPr lang="en-US" sz="2000" dirty="0" err="1" smtClean="0"/>
              <a:t>Bajau</a:t>
            </a:r>
            <a:r>
              <a:rPr lang="en-US" sz="2000" dirty="0" smtClean="0"/>
              <a:t> have traditionally lived on</a:t>
            </a:r>
            <a:r>
              <a:rPr lang="en-US" sz="2000" b="1" dirty="0" smtClean="0"/>
              <a:t> </a:t>
            </a:r>
            <a:r>
              <a:rPr lang="en-US" sz="2000" b="1" dirty="0" err="1" smtClean="0"/>
              <a:t>lepa-lepa</a:t>
            </a:r>
            <a:r>
              <a:rPr lang="en-US" sz="2000" b="1" dirty="0" smtClean="0"/>
              <a:t> </a:t>
            </a:r>
            <a:r>
              <a:rPr lang="en-US" sz="2000" dirty="0" smtClean="0"/>
              <a:t>boats, narrow high-</a:t>
            </a:r>
            <a:r>
              <a:rPr lang="en-US" sz="2000" dirty="0" err="1" smtClean="0"/>
              <a:t>prowed</a:t>
            </a:r>
            <a:r>
              <a:rPr lang="en-US" sz="2000" dirty="0" smtClean="0"/>
              <a:t> vessels around five meters long and 1.5 meters wide, or on </a:t>
            </a:r>
            <a:r>
              <a:rPr lang="en-US" sz="2000" b="1" dirty="0" smtClean="0"/>
              <a:t>stilt</a:t>
            </a:r>
            <a:r>
              <a:rPr lang="en-US" sz="2000" dirty="0" smtClean="0"/>
              <a:t> </a:t>
            </a:r>
            <a:r>
              <a:rPr lang="en-US" sz="2000" b="1" dirty="0" smtClean="0"/>
              <a:t>villages</a:t>
            </a:r>
            <a:r>
              <a:rPr lang="en-US" sz="2000" dirty="0" smtClean="0"/>
              <a:t> built on the water. They used to come to land only to trade fish for supplies or to make new boats. Due to resettlement, there are </a:t>
            </a:r>
            <a:r>
              <a:rPr lang="en-US" sz="2000" b="1" dirty="0" smtClean="0"/>
              <a:t>only a few </a:t>
            </a:r>
            <a:r>
              <a:rPr lang="en-US" sz="2000" b="1" dirty="0" err="1" smtClean="0"/>
              <a:t>Bajau</a:t>
            </a:r>
            <a:r>
              <a:rPr lang="en-US" sz="2000" b="1" dirty="0" smtClean="0"/>
              <a:t> left who have lived their whole lives at sea</a:t>
            </a:r>
            <a:r>
              <a:rPr lang="en-US" sz="2000" dirty="0" smtClean="0"/>
              <a:t>. </a:t>
            </a:r>
          </a:p>
          <a:p>
            <a:endParaRPr lang="en-US" sz="2000" dirty="0" smtClean="0"/>
          </a:p>
          <a:p>
            <a:pPr>
              <a:buFont typeface="Arial" pitchFamily="34" charset="0"/>
              <a:buChar char="•"/>
            </a:pPr>
            <a:r>
              <a:rPr lang="en-US" sz="2000" dirty="0" smtClean="0"/>
              <a:t> The governments of the Philippines, Indonesia and Malaysia have tried to </a:t>
            </a:r>
            <a:r>
              <a:rPr lang="en-US" sz="2000" b="1" dirty="0" smtClean="0"/>
              <a:t>resettle the </a:t>
            </a:r>
            <a:r>
              <a:rPr lang="en-US" sz="2000" b="1" dirty="0" err="1" smtClean="0"/>
              <a:t>Bajau</a:t>
            </a:r>
            <a:r>
              <a:rPr lang="en-US" sz="2000" b="1" dirty="0" smtClean="0"/>
              <a:t>, mostly in the form of stilt villages</a:t>
            </a:r>
            <a:r>
              <a:rPr lang="en-US" sz="2000" dirty="0" smtClean="0"/>
              <a:t>. One of these villages, </a:t>
            </a:r>
            <a:r>
              <a:rPr lang="en-US" sz="2000" b="1" dirty="0" err="1" smtClean="0"/>
              <a:t>Torosiaje</a:t>
            </a:r>
            <a:r>
              <a:rPr lang="en-US" sz="2000" dirty="0" smtClean="0"/>
              <a:t>, is located a kilometer out to sea. </a:t>
            </a:r>
          </a:p>
          <a:p>
            <a:endParaRPr lang="en-US" sz="2000" dirty="0" smtClean="0"/>
          </a:p>
          <a:p>
            <a:pPr>
              <a:buFont typeface="Arial" pitchFamily="34" charset="0"/>
              <a:buChar char="•"/>
            </a:pPr>
            <a:r>
              <a:rPr lang="en-US" sz="2000" dirty="0" smtClean="0"/>
              <a:t> They currently make their livelihood selling fish for food consumption or by catching life reef fish for the aquarium trade. </a:t>
            </a:r>
          </a:p>
          <a:p>
            <a:endParaRPr lang="en-US" sz="2000" dirty="0" smtClean="0"/>
          </a:p>
          <a:p>
            <a:pPr>
              <a:buFont typeface="Arial" pitchFamily="34" charset="0"/>
              <a:buChar char="•"/>
            </a:pPr>
            <a:r>
              <a:rPr lang="en-US" sz="2000" dirty="0" smtClean="0"/>
              <a:t> Many </a:t>
            </a:r>
            <a:r>
              <a:rPr lang="en-US" sz="2000" dirty="0" err="1" smtClean="0"/>
              <a:t>Bajau</a:t>
            </a:r>
            <a:r>
              <a:rPr lang="en-US" sz="2000" dirty="0" smtClean="0"/>
              <a:t> practice a type of </a:t>
            </a:r>
            <a:r>
              <a:rPr lang="en-US" sz="2000" b="1" dirty="0" smtClean="0"/>
              <a:t>animism</a:t>
            </a:r>
            <a:r>
              <a:rPr lang="en-US" sz="2000" dirty="0" smtClean="0"/>
              <a:t> or </a:t>
            </a:r>
            <a:r>
              <a:rPr lang="en-US" sz="2000" b="1" dirty="0" smtClean="0"/>
              <a:t>folk Islam </a:t>
            </a:r>
            <a:r>
              <a:rPr lang="en-US" sz="2000" dirty="0" smtClean="0"/>
              <a:t>and may speak a variety of languages from the surrounding areas: </a:t>
            </a:r>
            <a:r>
              <a:rPr lang="en-US" sz="2000" dirty="0" err="1" smtClean="0"/>
              <a:t>Sama-Bajaw</a:t>
            </a:r>
            <a:r>
              <a:rPr lang="en-US" sz="2000" dirty="0" smtClean="0"/>
              <a:t> languages, Chabacano, Cebuano, Tagalog, Malay, Bahasa Sug, Bahasa Indonesia, </a:t>
            </a:r>
            <a:r>
              <a:rPr lang="en-US" sz="2000" dirty="0" smtClean="0"/>
              <a:t>English</a:t>
            </a:r>
            <a:endParaRPr lang="en-US" sz="2000" dirty="0" smtClean="0"/>
          </a:p>
        </p:txBody>
      </p:sp>
      <p:sp>
        <p:nvSpPr>
          <p:cNvPr id="10" name="TextBox 9"/>
          <p:cNvSpPr txBox="1"/>
          <p:nvPr/>
        </p:nvSpPr>
        <p:spPr>
          <a:xfrm>
            <a:off x="24688800" y="7543800"/>
            <a:ext cx="7239000" cy="8002191"/>
          </a:xfrm>
          <a:prstGeom prst="rect">
            <a:avLst/>
          </a:prstGeom>
          <a:solidFill>
            <a:schemeClr val="bg1"/>
          </a:solidFill>
          <a:effectLst>
            <a:outerShdw blurRad="381000" dist="50800" dir="5400000" algn="ctr" rotWithShape="0">
              <a:schemeClr val="accent5">
                <a:lumMod val="75000"/>
              </a:schemeClr>
            </a:outerShdw>
          </a:effectLst>
        </p:spPr>
        <p:txBody>
          <a:bodyPr wrap="square" rtlCol="0">
            <a:spAutoFit/>
          </a:bodyPr>
          <a:lstStyle/>
          <a:p>
            <a:pPr algn="ctr"/>
            <a:r>
              <a:rPr lang="en-US" sz="5400" b="1" dirty="0" smtClean="0"/>
              <a:t>THE CORAL TRIANGLE</a:t>
            </a:r>
          </a:p>
          <a:p>
            <a:endParaRPr lang="en-US" sz="2000" dirty="0"/>
          </a:p>
          <a:p>
            <a:pPr>
              <a:buFont typeface="Arial" pitchFamily="34" charset="0"/>
              <a:buChar char="•"/>
            </a:pPr>
            <a:r>
              <a:rPr lang="en-US" sz="2000" dirty="0"/>
              <a:t> </a:t>
            </a:r>
            <a:r>
              <a:rPr lang="en-US" sz="2000" dirty="0" smtClean="0"/>
              <a:t>The Bajau roam one of the most bio-diverse stretches of ocean in the  world, known as the </a:t>
            </a:r>
            <a:r>
              <a:rPr lang="en-US" sz="2000" b="1" dirty="0" smtClean="0"/>
              <a:t>Coral Triangle</a:t>
            </a:r>
            <a:r>
              <a:rPr lang="en-US" sz="2000" dirty="0" smtClean="0"/>
              <a:t>.</a:t>
            </a:r>
          </a:p>
          <a:p>
            <a:endParaRPr lang="en-US" sz="2000" dirty="0" smtClean="0"/>
          </a:p>
          <a:p>
            <a:pPr>
              <a:buFont typeface="Arial" pitchFamily="34" charset="0"/>
              <a:buChar char="•"/>
            </a:pPr>
            <a:r>
              <a:rPr lang="en-US" sz="2000" dirty="0" smtClean="0"/>
              <a:t> The coral reefs that comprise the Coral Triangle serve as nurseries, feeding  grounds and homes for nearly </a:t>
            </a:r>
            <a:r>
              <a:rPr lang="en-US" sz="2000" b="1" dirty="0" smtClean="0"/>
              <a:t>40% of the world’s reef fish </a:t>
            </a:r>
            <a:r>
              <a:rPr lang="en-US" sz="2000" dirty="0" smtClean="0"/>
              <a:t>species. This is the </a:t>
            </a:r>
            <a:r>
              <a:rPr lang="en-US" sz="2000" b="1" dirty="0" smtClean="0"/>
              <a:t>highest percentage of coral reef fish diversity  in the world.</a:t>
            </a:r>
          </a:p>
          <a:p>
            <a:pPr>
              <a:buFont typeface="Arial" pitchFamily="34" charset="0"/>
              <a:buChar char="•"/>
            </a:pPr>
            <a:endParaRPr lang="en-US" sz="2000" dirty="0" smtClean="0"/>
          </a:p>
          <a:p>
            <a:pPr>
              <a:buFont typeface="Arial" pitchFamily="34" charset="0"/>
              <a:buChar char="•"/>
            </a:pPr>
            <a:r>
              <a:rPr lang="en-US" sz="2000" dirty="0" smtClean="0"/>
              <a:t> The Coral Triangle also contains </a:t>
            </a:r>
            <a:r>
              <a:rPr lang="en-US" sz="2000" b="1" dirty="0" smtClean="0"/>
              <a:t>the highest percentage of coral diversity, almost 80% of the world’s coral species are found here.</a:t>
            </a:r>
          </a:p>
          <a:p>
            <a:endParaRPr lang="en-US" sz="2000" dirty="0" smtClean="0"/>
          </a:p>
          <a:p>
            <a:pPr>
              <a:buFont typeface="Arial" pitchFamily="34" charset="0"/>
              <a:buChar char="•"/>
            </a:pPr>
            <a:r>
              <a:rPr lang="en-US" sz="2000" dirty="0"/>
              <a:t> </a:t>
            </a:r>
            <a:r>
              <a:rPr lang="en-US" sz="2000" dirty="0" smtClean="0"/>
              <a:t>Around </a:t>
            </a:r>
            <a:r>
              <a:rPr lang="en-US" sz="2000" b="1" dirty="0" smtClean="0"/>
              <a:t>126 million people depend on the Coral Triangle for their livelihood</a:t>
            </a:r>
            <a:r>
              <a:rPr lang="en-US" sz="2000" dirty="0" smtClean="0"/>
              <a:t>, and the fish that are exported from this region feed millions more. Other benefits include </a:t>
            </a:r>
            <a:r>
              <a:rPr lang="en-US" sz="2000" b="1" dirty="0" smtClean="0"/>
              <a:t>tourism</a:t>
            </a:r>
            <a:r>
              <a:rPr lang="en-US" sz="2000" dirty="0" smtClean="0"/>
              <a:t> and </a:t>
            </a:r>
            <a:r>
              <a:rPr lang="en-US" sz="2000" b="1" dirty="0" smtClean="0"/>
              <a:t>export</a:t>
            </a:r>
            <a:r>
              <a:rPr lang="en-US" sz="2000" dirty="0" smtClean="0"/>
              <a:t> </a:t>
            </a:r>
            <a:r>
              <a:rPr lang="en-US" sz="2000" b="1" dirty="0" smtClean="0"/>
              <a:t>revenue</a:t>
            </a:r>
            <a:r>
              <a:rPr lang="en-US" sz="2000" dirty="0" smtClean="0"/>
              <a:t> and the buffer of coastal communities from tropical storms.</a:t>
            </a:r>
          </a:p>
          <a:p>
            <a:pPr>
              <a:buFont typeface="Arial" pitchFamily="34" charset="0"/>
              <a:buChar char="•"/>
            </a:pPr>
            <a:endParaRPr lang="en-US" sz="2000" dirty="0" smtClean="0"/>
          </a:p>
          <a:p>
            <a:pPr>
              <a:buFont typeface="Arial" pitchFamily="34" charset="0"/>
              <a:buChar char="•"/>
            </a:pPr>
            <a:r>
              <a:rPr lang="en-US" sz="2000" dirty="0" smtClean="0"/>
              <a:t> Scientists estimate that </a:t>
            </a:r>
            <a:r>
              <a:rPr lang="en-US" sz="2000" b="1" dirty="0" smtClean="0"/>
              <a:t>we could lose up to 70% of the planet’s coral reefs within the next 50 years.</a:t>
            </a:r>
          </a:p>
          <a:p>
            <a:pPr>
              <a:buFont typeface="Arial" pitchFamily="34" charset="0"/>
              <a:buChar char="•"/>
            </a:pPr>
            <a:endParaRPr lang="en-US" sz="2000" b="1" dirty="0" smtClean="0"/>
          </a:p>
          <a:p>
            <a:pPr>
              <a:buFont typeface="Arial" pitchFamily="34" charset="0"/>
              <a:buChar char="•"/>
            </a:pPr>
            <a:r>
              <a:rPr lang="en-US" sz="2000" dirty="0" smtClean="0"/>
              <a:t> The Nature Conservancy has </a:t>
            </a:r>
            <a:r>
              <a:rPr lang="en-US" sz="2000" b="1" dirty="0" smtClean="0"/>
              <a:t>the goal of protecting 15% of the Coral Triangle over the next decade</a:t>
            </a:r>
            <a:r>
              <a:rPr lang="en-US" sz="2000" dirty="0" smtClean="0"/>
              <a:t>. 2.6% is currently protected. </a:t>
            </a:r>
            <a:endParaRPr lang="en-US" sz="2000" b="1" dirty="0" smtClean="0"/>
          </a:p>
          <a:p>
            <a:pPr>
              <a:buFont typeface="Arial" pitchFamily="34" charset="0"/>
              <a:buChar char="•"/>
            </a:pPr>
            <a:endParaRPr lang="en-US" sz="2000" dirty="0" smtClean="0"/>
          </a:p>
        </p:txBody>
      </p:sp>
      <p:sp>
        <p:nvSpPr>
          <p:cNvPr id="8" name="TextBox 7"/>
          <p:cNvSpPr txBox="1"/>
          <p:nvPr/>
        </p:nvSpPr>
        <p:spPr>
          <a:xfrm>
            <a:off x="9296400" y="15163800"/>
            <a:ext cx="14020800" cy="5539978"/>
          </a:xfrm>
          <a:prstGeom prst="rect">
            <a:avLst/>
          </a:prstGeom>
          <a:solidFill>
            <a:schemeClr val="bg1"/>
          </a:solidFill>
          <a:effectLst>
            <a:outerShdw blurRad="381000" dist="50800" dir="5400000" algn="ctr" rotWithShape="0">
              <a:schemeClr val="accent5">
                <a:lumMod val="75000"/>
              </a:schemeClr>
            </a:outerShdw>
          </a:effectLst>
        </p:spPr>
        <p:txBody>
          <a:bodyPr wrap="square" rtlCol="0">
            <a:spAutoFit/>
          </a:bodyPr>
          <a:lstStyle/>
          <a:p>
            <a:pPr algn="ctr"/>
            <a:r>
              <a:rPr lang="en-US" sz="5400" b="1" dirty="0" smtClean="0"/>
              <a:t>THREATS TO THE BAJAU</a:t>
            </a:r>
          </a:p>
          <a:p>
            <a:endParaRPr lang="en-US" sz="2000" dirty="0" smtClean="0"/>
          </a:p>
          <a:p>
            <a:pPr>
              <a:buFont typeface="Arial" pitchFamily="34" charset="0"/>
              <a:buChar char="•"/>
            </a:pPr>
            <a:r>
              <a:rPr lang="en-US" sz="2000" dirty="0" smtClean="0"/>
              <a:t>  The main threat to the </a:t>
            </a:r>
            <a:r>
              <a:rPr lang="en-US" sz="2000" dirty="0" err="1" smtClean="0"/>
              <a:t>Bajau</a:t>
            </a:r>
            <a:r>
              <a:rPr lang="en-US" sz="2000" dirty="0" smtClean="0"/>
              <a:t> is the pressure of the </a:t>
            </a:r>
            <a:r>
              <a:rPr lang="en-US" sz="2000" b="1" dirty="0" smtClean="0"/>
              <a:t>fish trade</a:t>
            </a:r>
            <a:r>
              <a:rPr lang="en-US" sz="2000" dirty="0" smtClean="0"/>
              <a:t>. Forced to compete in an economic system that is relatively new to them, the </a:t>
            </a:r>
            <a:r>
              <a:rPr lang="en-US" sz="2000" dirty="0" err="1" smtClean="0"/>
              <a:t>Bajau</a:t>
            </a:r>
            <a:r>
              <a:rPr lang="en-US" sz="2000" dirty="0" smtClean="0"/>
              <a:t> often resort to </a:t>
            </a:r>
            <a:r>
              <a:rPr lang="en-US" sz="2000" b="1" dirty="0" smtClean="0"/>
              <a:t>unsustainable</a:t>
            </a:r>
            <a:r>
              <a:rPr lang="en-US" sz="2000" dirty="0" smtClean="0"/>
              <a:t> or</a:t>
            </a:r>
            <a:r>
              <a:rPr lang="en-US" sz="2000" b="1" dirty="0" smtClean="0"/>
              <a:t> illegal fishing methods</a:t>
            </a:r>
            <a:r>
              <a:rPr lang="en-US" sz="2000" dirty="0" smtClean="0"/>
              <a:t>, often without being aware of the consequences. </a:t>
            </a:r>
            <a:r>
              <a:rPr lang="en-US" sz="2000" b="1" dirty="0" smtClean="0"/>
              <a:t>Dynamite fishing </a:t>
            </a:r>
            <a:r>
              <a:rPr lang="en-US" sz="2000" dirty="0" smtClean="0"/>
              <a:t>may catch more fish in the short term, but it destroys the reefs, depleting fish stocks over time. Many </a:t>
            </a:r>
            <a:r>
              <a:rPr lang="en-US" sz="2000" dirty="0" err="1" smtClean="0"/>
              <a:t>Bajau</a:t>
            </a:r>
            <a:r>
              <a:rPr lang="en-US" sz="2000" dirty="0" smtClean="0"/>
              <a:t> have been killed or maimed while building homemade explosive devices. </a:t>
            </a:r>
            <a:r>
              <a:rPr lang="en-US" sz="2000" b="1" dirty="0" smtClean="0"/>
              <a:t>Cyanide</a:t>
            </a:r>
            <a:r>
              <a:rPr lang="en-US" sz="2000" dirty="0" smtClean="0"/>
              <a:t> or other </a:t>
            </a:r>
            <a:r>
              <a:rPr lang="en-US" sz="2000" b="1" dirty="0" smtClean="0"/>
              <a:t>poisons</a:t>
            </a:r>
            <a:r>
              <a:rPr lang="en-US" sz="2000" dirty="0" smtClean="0"/>
              <a:t> are used to capture live reef fish for the </a:t>
            </a:r>
            <a:r>
              <a:rPr lang="en-US" sz="2000" b="1" dirty="0" smtClean="0"/>
              <a:t>aquarium trade</a:t>
            </a:r>
            <a:r>
              <a:rPr lang="en-US" sz="2000" dirty="0" smtClean="0"/>
              <a:t>, which also kills the reefs that support the ecosystem.  The</a:t>
            </a:r>
            <a:r>
              <a:rPr lang="en-US" sz="2000" b="1" dirty="0" smtClean="0"/>
              <a:t> live fish trade </a:t>
            </a:r>
            <a:r>
              <a:rPr lang="en-US" sz="2000" dirty="0" smtClean="0"/>
              <a:t>is worth more than </a:t>
            </a:r>
            <a:r>
              <a:rPr lang="en-US" sz="2000" b="1" dirty="0" smtClean="0"/>
              <a:t>$800 million </a:t>
            </a:r>
            <a:r>
              <a:rPr lang="en-US" sz="2000" dirty="0" smtClean="0"/>
              <a:t>a year.</a:t>
            </a:r>
          </a:p>
          <a:p>
            <a:pPr>
              <a:buFont typeface="Arial" pitchFamily="34" charset="0"/>
              <a:buChar char="•"/>
            </a:pPr>
            <a:endParaRPr lang="en-US" sz="2000" dirty="0" smtClean="0"/>
          </a:p>
          <a:p>
            <a:pPr>
              <a:buFont typeface="Arial" pitchFamily="34" charset="0"/>
              <a:buChar char="•"/>
            </a:pPr>
            <a:r>
              <a:rPr lang="en-US" sz="2000" dirty="0" smtClean="0"/>
              <a:t> The </a:t>
            </a:r>
            <a:r>
              <a:rPr lang="en-US" sz="2000" dirty="0" err="1" smtClean="0"/>
              <a:t>Bajau</a:t>
            </a:r>
            <a:r>
              <a:rPr lang="en-US" sz="2000" dirty="0" smtClean="0"/>
              <a:t> are being forced into </a:t>
            </a:r>
            <a:r>
              <a:rPr lang="en-US" sz="2000" b="1" dirty="0" smtClean="0"/>
              <a:t>resettlement</a:t>
            </a:r>
            <a:r>
              <a:rPr lang="en-US" sz="2000" dirty="0" smtClean="0"/>
              <a:t>, prohibiting them from practicing their traditional lifestyle on the water. In the resettlement village of </a:t>
            </a:r>
            <a:r>
              <a:rPr lang="en-US" sz="2000" dirty="0" err="1" smtClean="0"/>
              <a:t>Tinakin</a:t>
            </a:r>
            <a:r>
              <a:rPr lang="en-US" sz="2000" dirty="0" smtClean="0"/>
              <a:t> </a:t>
            </a:r>
            <a:r>
              <a:rPr lang="en-US" sz="2000" dirty="0" err="1" smtClean="0"/>
              <a:t>Laut</a:t>
            </a:r>
            <a:r>
              <a:rPr lang="en-US" sz="2000" dirty="0" smtClean="0"/>
              <a:t>, </a:t>
            </a:r>
            <a:r>
              <a:rPr lang="en-US" sz="2000" b="1" dirty="0" smtClean="0"/>
              <a:t>75% of the households are below the poverty line</a:t>
            </a:r>
            <a:r>
              <a:rPr lang="en-US" sz="2000" dirty="0" smtClean="0"/>
              <a:t>. This leads to </a:t>
            </a:r>
            <a:r>
              <a:rPr lang="en-US" sz="2000" b="1" dirty="0" smtClean="0"/>
              <a:t>low education, health and living standards</a:t>
            </a:r>
            <a:r>
              <a:rPr lang="en-US" sz="2000" dirty="0" smtClean="0"/>
              <a:t>. Fishing is not economically sustainable for these communities. In one survey, </a:t>
            </a:r>
            <a:r>
              <a:rPr lang="en-US" sz="2000" b="1" dirty="0" smtClean="0"/>
              <a:t>no </a:t>
            </a:r>
            <a:r>
              <a:rPr lang="en-US" sz="2000" b="1" dirty="0" err="1" smtClean="0"/>
              <a:t>Bajau</a:t>
            </a:r>
            <a:r>
              <a:rPr lang="en-US" sz="2000" b="1" dirty="0" smtClean="0"/>
              <a:t> children said they wanted to become fishermen when they grow up</a:t>
            </a:r>
            <a:r>
              <a:rPr lang="en-US" sz="2000" dirty="0" smtClean="0"/>
              <a:t>.</a:t>
            </a:r>
          </a:p>
          <a:p>
            <a:pPr>
              <a:buFont typeface="Arial" pitchFamily="34" charset="0"/>
              <a:buChar char="•"/>
            </a:pPr>
            <a:endParaRPr lang="en-US" sz="2000" dirty="0" smtClean="0"/>
          </a:p>
          <a:p>
            <a:pPr>
              <a:buFont typeface="Arial" pitchFamily="34" charset="0"/>
              <a:buChar char="•"/>
            </a:pPr>
            <a:r>
              <a:rPr lang="en-US" sz="2000" dirty="0" smtClean="0"/>
              <a:t> There has been an</a:t>
            </a:r>
            <a:r>
              <a:rPr lang="en-US" sz="2000" b="1" dirty="0" smtClean="0"/>
              <a:t> internalization of outsider’s perception </a:t>
            </a:r>
            <a:r>
              <a:rPr lang="en-US" sz="2000" dirty="0" smtClean="0"/>
              <a:t>of their communities, and many resettled </a:t>
            </a:r>
            <a:r>
              <a:rPr lang="en-US" sz="2000" dirty="0" err="1" smtClean="0"/>
              <a:t>Bajau</a:t>
            </a:r>
            <a:r>
              <a:rPr lang="en-US" sz="2000" dirty="0" smtClean="0"/>
              <a:t> view those still living on boats as old-fashioned and lower in social status. </a:t>
            </a:r>
            <a:r>
              <a:rPr lang="en-US" sz="2000" b="1" dirty="0" smtClean="0"/>
              <a:t>Economic prosperity is now often the common goal, rather than subsistence fishing</a:t>
            </a:r>
            <a:r>
              <a:rPr lang="en-US" sz="2000" dirty="0" smtClean="0"/>
              <a:t>. Cultural </a:t>
            </a:r>
            <a:r>
              <a:rPr lang="en-US" sz="2000" b="1" dirty="0" smtClean="0"/>
              <a:t>traditions are disappearing </a:t>
            </a:r>
            <a:r>
              <a:rPr lang="en-US" sz="2000" dirty="0" smtClean="0"/>
              <a:t>as the younger generations leave life on the sea for land-based occupations.</a:t>
            </a:r>
          </a:p>
        </p:txBody>
      </p:sp>
      <p:sp>
        <p:nvSpPr>
          <p:cNvPr id="11" name="TextBox 10"/>
          <p:cNvSpPr txBox="1"/>
          <p:nvPr/>
        </p:nvSpPr>
        <p:spPr>
          <a:xfrm>
            <a:off x="1600200" y="18821400"/>
            <a:ext cx="6324600" cy="2554545"/>
          </a:xfrm>
          <a:prstGeom prst="rect">
            <a:avLst/>
          </a:prstGeom>
          <a:solidFill>
            <a:schemeClr val="bg1"/>
          </a:solidFill>
          <a:effectLst>
            <a:outerShdw blurRad="381000" dist="50800" dir="5400000" algn="ctr" rotWithShape="0">
              <a:schemeClr val="accent5">
                <a:lumMod val="75000"/>
              </a:schemeClr>
            </a:outerShdw>
          </a:effectLst>
        </p:spPr>
        <p:txBody>
          <a:bodyPr wrap="square" rtlCol="0">
            <a:spAutoFit/>
          </a:bodyPr>
          <a:lstStyle/>
          <a:p>
            <a:r>
              <a:rPr lang="en-US" sz="4000" b="1" dirty="0" smtClean="0"/>
              <a:t>DID YOU KNOW</a:t>
            </a:r>
            <a:r>
              <a:rPr lang="en-US" sz="4000" dirty="0" smtClean="0"/>
              <a:t>? </a:t>
            </a:r>
            <a:r>
              <a:rPr lang="en-US" sz="2000" dirty="0" err="1" smtClean="0"/>
              <a:t>Bajau</a:t>
            </a:r>
            <a:r>
              <a:rPr lang="en-US" sz="2000" dirty="0" smtClean="0"/>
              <a:t> fishermen are renowned for their free-diving abilities, </a:t>
            </a:r>
            <a:r>
              <a:rPr lang="en-US" sz="2000" b="1" dirty="0" smtClean="0"/>
              <a:t>plunging to depths of 30 meters</a:t>
            </a:r>
            <a:r>
              <a:rPr lang="en-US" sz="2000" dirty="0" smtClean="0"/>
              <a:t> or more, often wearing hand-carved wooden goggles and carrying homemade spear guns. In order to dive to greater depths, </a:t>
            </a:r>
            <a:r>
              <a:rPr lang="en-US" sz="2000" b="1" dirty="0" smtClean="0"/>
              <a:t>many young </a:t>
            </a:r>
            <a:r>
              <a:rPr lang="en-US" sz="2000" b="1" dirty="0" err="1" smtClean="0"/>
              <a:t>Bajau</a:t>
            </a:r>
            <a:r>
              <a:rPr lang="en-US" sz="2000" b="1" dirty="0" smtClean="0"/>
              <a:t> deliberately rupture their eardrums</a:t>
            </a:r>
            <a:r>
              <a:rPr lang="en-US" sz="2000" dirty="0" smtClean="0"/>
              <a:t>, causing high rates of deafness in their old age.</a:t>
            </a:r>
            <a:endParaRPr lang="en-US" sz="4000" dirty="0"/>
          </a:p>
        </p:txBody>
      </p:sp>
      <p:sp>
        <p:nvSpPr>
          <p:cNvPr id="13" name="TextBox 12"/>
          <p:cNvSpPr txBox="1"/>
          <p:nvPr/>
        </p:nvSpPr>
        <p:spPr>
          <a:xfrm>
            <a:off x="609600" y="609600"/>
            <a:ext cx="9448800" cy="12680394"/>
          </a:xfrm>
          <a:prstGeom prst="rect">
            <a:avLst/>
          </a:prstGeom>
          <a:solidFill>
            <a:schemeClr val="bg1"/>
          </a:solidFill>
          <a:effectLst>
            <a:outerShdw blurRad="381000" dist="50800" dir="5400000" algn="ctr" rotWithShape="0">
              <a:schemeClr val="accent5">
                <a:lumMod val="75000"/>
              </a:schemeClr>
            </a:outerShdw>
          </a:effectLst>
        </p:spPr>
        <p:txBody>
          <a:bodyPr wrap="square" rtlCol="0">
            <a:spAutoFit/>
          </a:bodyPr>
          <a:lstStyle/>
          <a:p>
            <a:pPr algn="ctr"/>
            <a:r>
              <a:rPr lang="en-US" sz="5400" b="1" dirty="0" smtClean="0"/>
              <a:t>CONCEPTUAL QUESTION</a:t>
            </a:r>
          </a:p>
          <a:p>
            <a:endParaRPr lang="en-US" sz="2000" dirty="0" smtClean="0"/>
          </a:p>
          <a:p>
            <a:pPr>
              <a:buFont typeface="Arial" pitchFamily="34" charset="0"/>
              <a:buChar char="•"/>
            </a:pPr>
            <a:r>
              <a:rPr lang="en-US" sz="2000" dirty="0" smtClean="0"/>
              <a:t> </a:t>
            </a:r>
            <a:r>
              <a:rPr lang="en-US" sz="2000" dirty="0" smtClean="0"/>
              <a:t> </a:t>
            </a:r>
            <a:r>
              <a:rPr lang="en-US" sz="2800" dirty="0" smtClean="0"/>
              <a:t>Is community based conservation the best approach  for the </a:t>
            </a:r>
            <a:r>
              <a:rPr lang="en-US" sz="2800" dirty="0" smtClean="0"/>
              <a:t>survival </a:t>
            </a:r>
            <a:r>
              <a:rPr lang="en-US" sz="2800" dirty="0" smtClean="0"/>
              <a:t>of the </a:t>
            </a:r>
            <a:r>
              <a:rPr lang="en-US" sz="2800" dirty="0" err="1" smtClean="0"/>
              <a:t>Bajau</a:t>
            </a:r>
            <a:r>
              <a:rPr lang="en-US" sz="2800" dirty="0" smtClean="0"/>
              <a:t> culture and the sustainability of the biologicall</a:t>
            </a:r>
            <a:r>
              <a:rPr lang="en-US" sz="2800" dirty="0" smtClean="0"/>
              <a:t>y rich </a:t>
            </a:r>
            <a:r>
              <a:rPr lang="en-US" sz="2800" dirty="0" smtClean="0"/>
              <a:t>Coral Triangle?</a:t>
            </a:r>
          </a:p>
          <a:p>
            <a:pPr>
              <a:buFont typeface="Arial" pitchFamily="34" charset="0"/>
              <a:buChar char="•"/>
            </a:pPr>
            <a:endParaRPr lang="en-US" sz="2800" dirty="0" smtClean="0"/>
          </a:p>
          <a:p>
            <a:pPr>
              <a:buFont typeface="Arial" pitchFamily="34" charset="0"/>
              <a:buChar char="•"/>
            </a:pPr>
            <a:r>
              <a:rPr lang="en-US" sz="2000" dirty="0" smtClean="0"/>
              <a:t> </a:t>
            </a:r>
            <a:r>
              <a:rPr lang="en-US" sz="1800" dirty="0" smtClean="0"/>
              <a:t>In Mark </a:t>
            </a:r>
            <a:r>
              <a:rPr lang="en-US" sz="1800" dirty="0" err="1" smtClean="0"/>
              <a:t>Dowie’s</a:t>
            </a:r>
            <a:r>
              <a:rPr lang="en-US" sz="1800" dirty="0" smtClean="0"/>
              <a:t> book, </a:t>
            </a:r>
            <a:r>
              <a:rPr lang="en-US" sz="1800" i="1" dirty="0" smtClean="0"/>
              <a:t>Conservation Refugees,</a:t>
            </a:r>
            <a:r>
              <a:rPr lang="en-US" sz="1800" dirty="0" smtClean="0"/>
              <a:t> he advocates a departure from the traditional fortress conservation models of the global conservation movement. The theory is - we can’t separate indigenous people from their </a:t>
            </a:r>
            <a:r>
              <a:rPr lang="en-US" sz="1800" dirty="0" smtClean="0"/>
              <a:t>environment in the name of conservation when those indigenous communities are often the very people who understand how to best interact with the environment in a sustainable way.  The </a:t>
            </a:r>
            <a:r>
              <a:rPr lang="en-US" sz="1800" dirty="0" err="1" smtClean="0"/>
              <a:t>Bajau</a:t>
            </a:r>
            <a:r>
              <a:rPr lang="en-US" sz="1800" dirty="0" smtClean="0"/>
              <a:t> have been roaming the seas of the Coral Triangle for centuries, but in the past few decades, this ecologically valuable environment has been subject to destructive fishing methods that threaten the survival of many of the world’s unique fish and coral species. So, wouldn’t the best method of conservation be to hand it over to the </a:t>
            </a:r>
            <a:r>
              <a:rPr lang="en-US" sz="1800" dirty="0" err="1" smtClean="0"/>
              <a:t>Bajau</a:t>
            </a:r>
            <a:r>
              <a:rPr lang="en-US" sz="1800" dirty="0" smtClean="0"/>
              <a:t>? Perhaps, but it may be too late for such a simple solution. Here are a few complications:</a:t>
            </a:r>
          </a:p>
          <a:p>
            <a:pPr>
              <a:buFont typeface="Arial" pitchFamily="34" charset="0"/>
              <a:buChar char="•"/>
            </a:pPr>
            <a:endParaRPr lang="en-US" sz="1800" dirty="0" smtClean="0"/>
          </a:p>
          <a:p>
            <a:pPr lvl="1">
              <a:buFont typeface="Arial" pitchFamily="34" charset="0"/>
              <a:buChar char="•"/>
            </a:pPr>
            <a:r>
              <a:rPr lang="en-US" sz="1800" dirty="0" smtClean="0"/>
              <a:t> </a:t>
            </a:r>
            <a:r>
              <a:rPr lang="en-US" sz="1800" dirty="0" smtClean="0"/>
              <a:t>Today, only a fraction of </a:t>
            </a:r>
            <a:r>
              <a:rPr lang="en-US" sz="1800" dirty="0" err="1" smtClean="0"/>
              <a:t>Bajau</a:t>
            </a:r>
            <a:r>
              <a:rPr lang="en-US" sz="1800" dirty="0" smtClean="0"/>
              <a:t> actually practice their traditional subsistence methods. Many communities have been resettled and are more concerned with obtaining economic prosperity than with practicing  their time-honored traditions of taking from the sea only what is a necessity. </a:t>
            </a:r>
            <a:r>
              <a:rPr lang="en-US" sz="1800" dirty="0" smtClean="0"/>
              <a:t>Outside development has shifted the approach the </a:t>
            </a:r>
            <a:r>
              <a:rPr lang="en-US" sz="1800" dirty="0" err="1" smtClean="0"/>
              <a:t>Bajau</a:t>
            </a:r>
            <a:r>
              <a:rPr lang="en-US" sz="1800" dirty="0" smtClean="0"/>
              <a:t> take towards the sea from one of reciprocity to one of profit.</a:t>
            </a:r>
          </a:p>
          <a:p>
            <a:pPr lvl="1">
              <a:buFont typeface="Arial" pitchFamily="34" charset="0"/>
              <a:buChar char="•"/>
            </a:pPr>
            <a:r>
              <a:rPr lang="en-US" sz="1800" dirty="0" smtClean="0"/>
              <a:t> </a:t>
            </a:r>
            <a:r>
              <a:rPr lang="en-US" sz="1800" dirty="0" smtClean="0"/>
              <a:t>The demands of the global fish trade and the lack of environmental education have increased the rate of unsustainable fishing methods, and without economic assistance the </a:t>
            </a:r>
            <a:r>
              <a:rPr lang="en-US" sz="1800" dirty="0" err="1" smtClean="0"/>
              <a:t>Bajau</a:t>
            </a:r>
            <a:r>
              <a:rPr lang="en-US" sz="1800" dirty="0" smtClean="0"/>
              <a:t> cannot practice sustainable techniques without experiencing extreme poverty and starvation. </a:t>
            </a:r>
          </a:p>
          <a:p>
            <a:pPr lvl="1">
              <a:buFont typeface="Arial" pitchFamily="34" charset="0"/>
              <a:buChar char="•"/>
            </a:pPr>
            <a:r>
              <a:rPr lang="en-US" sz="1800" dirty="0" smtClean="0"/>
              <a:t> </a:t>
            </a:r>
            <a:r>
              <a:rPr lang="en-US" sz="1800" dirty="0" smtClean="0"/>
              <a:t>The younger </a:t>
            </a:r>
            <a:r>
              <a:rPr lang="en-US" sz="1800" dirty="0" err="1" smtClean="0"/>
              <a:t>Bajau</a:t>
            </a:r>
            <a:r>
              <a:rPr lang="en-US" sz="1800" dirty="0" smtClean="0"/>
              <a:t> generation </a:t>
            </a:r>
            <a:r>
              <a:rPr lang="en-US" sz="1800" dirty="0" smtClean="0"/>
              <a:t>does </a:t>
            </a:r>
            <a:r>
              <a:rPr lang="en-US" sz="1800" dirty="0" smtClean="0"/>
              <a:t>not necessarily want to be fishermen. Many want to move to the cities and become doctors, lawyers or other professional occupations.  We have to be careful of the notion of the “ecologically noble savage” and not assume the </a:t>
            </a:r>
            <a:r>
              <a:rPr lang="en-US" sz="1800" dirty="0" err="1" smtClean="0"/>
              <a:t>Bajau</a:t>
            </a:r>
            <a:r>
              <a:rPr lang="en-US" sz="1800" dirty="0" smtClean="0"/>
              <a:t> want to remain in their historical lifestyle. </a:t>
            </a:r>
          </a:p>
          <a:p>
            <a:pPr lvl="1">
              <a:buFont typeface="Arial" pitchFamily="34" charset="0"/>
              <a:buChar char="•"/>
            </a:pPr>
            <a:endParaRPr lang="en-US" sz="1800" dirty="0" smtClean="0"/>
          </a:p>
          <a:p>
            <a:pPr>
              <a:buFont typeface="Arial" pitchFamily="34" charset="0"/>
              <a:buChar char="•"/>
            </a:pPr>
            <a:r>
              <a:rPr lang="en-US" sz="1800" dirty="0" smtClean="0"/>
              <a:t> </a:t>
            </a:r>
            <a:r>
              <a:rPr lang="en-US" sz="1800" dirty="0" smtClean="0"/>
              <a:t>So, what is the best approach? A purely community based model may not be feasible because of the rapid global forces that have already irreversibly altered the traditional </a:t>
            </a:r>
            <a:r>
              <a:rPr lang="en-US" sz="1800" dirty="0" err="1" smtClean="0"/>
              <a:t>Bajau</a:t>
            </a:r>
            <a:r>
              <a:rPr lang="en-US" sz="1800" dirty="0" smtClean="0"/>
              <a:t> lifestyle. A fortress based conservation model is also not sufficient because it will only push the </a:t>
            </a:r>
            <a:r>
              <a:rPr lang="en-US" sz="1800" dirty="0" err="1" smtClean="0"/>
              <a:t>Bajau</a:t>
            </a:r>
            <a:r>
              <a:rPr lang="en-US" sz="1800" dirty="0" smtClean="0"/>
              <a:t> further into poverty and may not actually help the environment. Therefore, an organization needs to be formed that will provide economic assistance to the </a:t>
            </a:r>
            <a:r>
              <a:rPr lang="en-US" sz="1800" dirty="0" err="1" smtClean="0"/>
              <a:t>Bajau</a:t>
            </a:r>
            <a:r>
              <a:rPr lang="en-US" sz="1800" dirty="0" smtClean="0"/>
              <a:t> so that destructive fishing methods can be stopped, and to provide the political support needed to ensure government sponsorship.  This is simply a general outline of the potential solution to my question and would require more specific research to propose a realistic strategy.  The </a:t>
            </a:r>
            <a:r>
              <a:rPr lang="en-US" sz="1800" dirty="0" err="1" smtClean="0"/>
              <a:t>Bajau</a:t>
            </a:r>
            <a:r>
              <a:rPr lang="en-US" sz="1800" dirty="0" smtClean="0"/>
              <a:t>, though increasingly removed from their historical environment, still claim a deep love and respect for the sea, and any plan to sustainably conserve the seas they inhabit would definitely require significant involvement from them.</a:t>
            </a:r>
            <a:endParaRPr lang="en-US" sz="1800" dirty="0"/>
          </a:p>
        </p:txBody>
      </p:sp>
      <p:pic>
        <p:nvPicPr>
          <p:cNvPr id="12" name="Picture 11" descr="boy-with-shark-006.jpg"/>
          <p:cNvPicPr>
            <a:picLocks noChangeAspect="1"/>
          </p:cNvPicPr>
          <p:nvPr/>
        </p:nvPicPr>
        <p:blipFill>
          <a:blip r:embed="rId3"/>
          <a:stretch>
            <a:fillRect/>
          </a:stretch>
        </p:blipFill>
        <p:spPr>
          <a:xfrm>
            <a:off x="1295400" y="13868400"/>
            <a:ext cx="7112000" cy="4267200"/>
          </a:xfrm>
          <a:prstGeom prst="rect">
            <a:avLst/>
          </a:prstGeom>
        </p:spPr>
      </p:pic>
      <p:pic>
        <p:nvPicPr>
          <p:cNvPr id="14" name="Picture 13" descr="5_.JPG"/>
          <p:cNvPicPr>
            <a:picLocks noChangeAspect="1"/>
          </p:cNvPicPr>
          <p:nvPr/>
        </p:nvPicPr>
        <p:blipFill>
          <a:blip r:embed="rId4"/>
          <a:stretch>
            <a:fillRect/>
          </a:stretch>
        </p:blipFill>
        <p:spPr>
          <a:xfrm>
            <a:off x="10363200" y="7543800"/>
            <a:ext cx="8028718" cy="6019800"/>
          </a:xfrm>
          <a:prstGeom prst="rect">
            <a:avLst/>
          </a:prstGeom>
        </p:spPr>
      </p:pic>
      <p:sp>
        <p:nvSpPr>
          <p:cNvPr id="15" name="TextBox 14"/>
          <p:cNvSpPr txBox="1"/>
          <p:nvPr/>
        </p:nvSpPr>
        <p:spPr>
          <a:xfrm>
            <a:off x="10744200" y="3962400"/>
            <a:ext cx="7543800" cy="3077766"/>
          </a:xfrm>
          <a:prstGeom prst="rect">
            <a:avLst/>
          </a:prstGeom>
          <a:solidFill>
            <a:schemeClr val="bg1"/>
          </a:solidFill>
          <a:effectLst>
            <a:outerShdw blurRad="381000" dist="50800" dir="5400000" algn="ctr" rotWithShape="0">
              <a:schemeClr val="accent5">
                <a:lumMod val="75000"/>
              </a:schemeClr>
            </a:outerShdw>
          </a:effectLst>
        </p:spPr>
        <p:txBody>
          <a:bodyPr wrap="square" rtlCol="0">
            <a:spAutoFit/>
          </a:bodyPr>
          <a:lstStyle/>
          <a:p>
            <a:pPr algn="ctr"/>
            <a:r>
              <a:rPr lang="en-US" sz="5400" b="1" dirty="0" smtClean="0"/>
              <a:t>BACKGROUND</a:t>
            </a:r>
            <a:endParaRPr lang="en-US" sz="2000" dirty="0" smtClean="0"/>
          </a:p>
          <a:p>
            <a:pPr>
              <a:buFont typeface="Arial" pitchFamily="34" charset="0"/>
              <a:buChar char="•"/>
            </a:pPr>
            <a:r>
              <a:rPr lang="en-US" sz="2000" dirty="0" smtClean="0"/>
              <a:t> </a:t>
            </a:r>
            <a:r>
              <a:rPr lang="en-US" sz="2000" dirty="0" smtClean="0"/>
              <a:t>Often described as </a:t>
            </a:r>
            <a:r>
              <a:rPr lang="en-US" sz="2000" b="1" dirty="0" smtClean="0"/>
              <a:t>“sea gypsies,” </a:t>
            </a:r>
            <a:r>
              <a:rPr lang="en-US" sz="2000" dirty="0" smtClean="0"/>
              <a:t>the </a:t>
            </a:r>
            <a:r>
              <a:rPr lang="en-US" sz="2000" dirty="0" err="1" smtClean="0"/>
              <a:t>Bajau</a:t>
            </a:r>
            <a:r>
              <a:rPr lang="en-US" sz="2000" dirty="0" smtClean="0"/>
              <a:t> are a loosely connected group of people  inhabiting the </a:t>
            </a:r>
            <a:r>
              <a:rPr lang="en-US" sz="2000" b="1" dirty="0" smtClean="0"/>
              <a:t>Coral</a:t>
            </a:r>
            <a:r>
              <a:rPr lang="en-US" sz="2000" dirty="0" smtClean="0"/>
              <a:t> </a:t>
            </a:r>
            <a:r>
              <a:rPr lang="en-US" sz="2000" b="1" dirty="0" smtClean="0"/>
              <a:t>Triangle</a:t>
            </a:r>
            <a:r>
              <a:rPr lang="en-US" sz="2000" dirty="0" smtClean="0"/>
              <a:t> off the southwestern coast of the </a:t>
            </a:r>
            <a:r>
              <a:rPr lang="en-US" sz="2000" b="1" dirty="0" smtClean="0"/>
              <a:t>Philippines</a:t>
            </a:r>
            <a:r>
              <a:rPr lang="en-US" sz="2000" dirty="0" smtClean="0"/>
              <a:t> and the seas that surround </a:t>
            </a:r>
            <a:r>
              <a:rPr lang="en-US" sz="2000" b="1" dirty="0" smtClean="0"/>
              <a:t>Malaysia</a:t>
            </a:r>
            <a:r>
              <a:rPr lang="en-US" sz="2000" dirty="0" smtClean="0"/>
              <a:t> and the  Indonesian island </a:t>
            </a:r>
            <a:r>
              <a:rPr lang="en-US" sz="2000" b="1" dirty="0" smtClean="0"/>
              <a:t>Sulawesi</a:t>
            </a:r>
            <a:r>
              <a:rPr lang="en-US" sz="2000" dirty="0" smtClean="0"/>
              <a:t>.</a:t>
            </a:r>
          </a:p>
          <a:p>
            <a:pPr>
              <a:buFont typeface="Arial" pitchFamily="34" charset="0"/>
              <a:buChar char="•"/>
            </a:pPr>
            <a:endParaRPr lang="en-US" sz="2000" dirty="0" smtClean="0"/>
          </a:p>
          <a:p>
            <a:pPr>
              <a:buFont typeface="Arial" pitchFamily="34" charset="0"/>
              <a:buChar char="•"/>
            </a:pPr>
            <a:r>
              <a:rPr lang="en-US" sz="2000" dirty="0" smtClean="0"/>
              <a:t> There are around </a:t>
            </a:r>
            <a:r>
              <a:rPr lang="en-US" sz="2000" b="1" dirty="0" smtClean="0"/>
              <a:t>467,000</a:t>
            </a:r>
            <a:r>
              <a:rPr lang="en-US" sz="2000" dirty="0" smtClean="0"/>
              <a:t>  </a:t>
            </a:r>
            <a:r>
              <a:rPr lang="en-US" sz="2000" dirty="0" err="1" smtClean="0"/>
              <a:t>Bajau</a:t>
            </a:r>
            <a:r>
              <a:rPr lang="en-US" sz="2000" dirty="0" smtClean="0"/>
              <a:t>, but only around </a:t>
            </a:r>
            <a:r>
              <a:rPr lang="en-US" sz="2000" b="1" dirty="0" smtClean="0"/>
              <a:t>10,000</a:t>
            </a:r>
            <a:r>
              <a:rPr lang="en-US" sz="2000" dirty="0" smtClean="0"/>
              <a:t> of them still live as sea nomads. </a:t>
            </a:r>
          </a:p>
        </p:txBody>
      </p:sp>
      <p:sp>
        <p:nvSpPr>
          <p:cNvPr id="16" name="TextBox 15"/>
          <p:cNvSpPr txBox="1"/>
          <p:nvPr/>
        </p:nvSpPr>
        <p:spPr>
          <a:xfrm>
            <a:off x="12954000" y="13639800"/>
            <a:ext cx="3657600" cy="369332"/>
          </a:xfrm>
          <a:prstGeom prst="rect">
            <a:avLst/>
          </a:prstGeom>
          <a:noFill/>
        </p:spPr>
        <p:txBody>
          <a:bodyPr wrap="square" rtlCol="0">
            <a:spAutoFit/>
          </a:bodyPr>
          <a:lstStyle/>
          <a:p>
            <a:r>
              <a:rPr lang="en-US" sz="1800" dirty="0" err="1" smtClean="0"/>
              <a:t>Bajau</a:t>
            </a:r>
            <a:r>
              <a:rPr lang="en-US" sz="1800" dirty="0" smtClean="0"/>
              <a:t> stilt village (see works cited) </a:t>
            </a:r>
            <a:endParaRPr lang="en-US" sz="1800" dirty="0"/>
          </a:p>
        </p:txBody>
      </p:sp>
      <p:sp>
        <p:nvSpPr>
          <p:cNvPr id="17" name="TextBox 16"/>
          <p:cNvSpPr txBox="1"/>
          <p:nvPr/>
        </p:nvSpPr>
        <p:spPr>
          <a:xfrm>
            <a:off x="2057400" y="18211800"/>
            <a:ext cx="5715000" cy="369332"/>
          </a:xfrm>
          <a:prstGeom prst="rect">
            <a:avLst/>
          </a:prstGeom>
          <a:noFill/>
        </p:spPr>
        <p:txBody>
          <a:bodyPr wrap="square" rtlCol="0">
            <a:spAutoFit/>
          </a:bodyPr>
          <a:lstStyle/>
          <a:p>
            <a:r>
              <a:rPr lang="en-US" sz="1800" dirty="0" err="1" smtClean="0"/>
              <a:t>Bajau</a:t>
            </a:r>
            <a:r>
              <a:rPr lang="en-US" sz="1800" dirty="0" smtClean="0"/>
              <a:t> boy playing with shark. Photograph by James Morgan </a:t>
            </a:r>
            <a:endParaRPr lang="en-US" sz="1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TotalTime>
  <Words>1492</Words>
  <Application>Microsoft Office PowerPoint</Application>
  <PresentationFormat>Custom</PresentationFormat>
  <Paragraphs>64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Gettysburg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hartpr01</dc:creator>
  <cp:lastModifiedBy>labload</cp:lastModifiedBy>
  <cp:revision>38</cp:revision>
  <dcterms:created xsi:type="dcterms:W3CDTF">2011-05-06T22:48:04Z</dcterms:created>
  <dcterms:modified xsi:type="dcterms:W3CDTF">2011-05-07T04:17:51Z</dcterms:modified>
</cp:coreProperties>
</file>