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39" autoAdjust="0"/>
  </p:normalViewPr>
  <p:slideViewPr>
    <p:cSldViewPr>
      <p:cViewPr>
        <p:scale>
          <a:sx n="30" d="100"/>
          <a:sy n="30" d="100"/>
        </p:scale>
        <p:origin x="-264" y="1068"/>
      </p:cViewPr>
      <p:guideLst>
        <p:guide orient="horz" pos="6912"/>
        <p:guide pos="10368"/>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A112EE-936B-43E9-9514-8C5F5427A489}" type="datetimeFigureOut">
              <a:rPr lang="en-US" smtClean="0"/>
              <a:t>5/7/2011</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7F5011-05F6-4153-886F-AF27FE82A2A8}" type="slidenum">
              <a:rPr lang="en-US" smtClean="0"/>
              <a:t>‹#›</a:t>
            </a:fld>
            <a:endParaRPr lang="en-US" dirty="0"/>
          </a:p>
        </p:txBody>
      </p:sp>
    </p:spTree>
    <p:extLst>
      <p:ext uri="{BB962C8B-B14F-4D97-AF65-F5344CB8AC3E}">
        <p14:creationId xmlns:p14="http://schemas.microsoft.com/office/powerpoint/2010/main" val="3782013910"/>
      </p:ext>
    </p:extLst>
  </p:cSld>
  <p:clrMap bg1="lt1" tx1="dk1" bg2="lt2" tx2="dk2" accent1="accent1" accent2="accent2" accent3="accent3" accent4="accent4" accent5="accent5" accent6="accent6" hlink="hlink" folHlink="folHlink"/>
  <p:notesStyle>
    <a:lvl1pPr marL="0" algn="l" defTabSz="3135020" rtl="0" eaLnBrk="1" latinLnBrk="0" hangingPunct="1">
      <a:defRPr sz="4100" kern="1200">
        <a:solidFill>
          <a:schemeClr val="tx1"/>
        </a:solidFill>
        <a:latin typeface="+mn-lt"/>
        <a:ea typeface="+mn-ea"/>
        <a:cs typeface="+mn-cs"/>
      </a:defRPr>
    </a:lvl1pPr>
    <a:lvl2pPr marL="1567510" algn="l" defTabSz="3135020" rtl="0" eaLnBrk="1" latinLnBrk="0" hangingPunct="1">
      <a:defRPr sz="4100" kern="1200">
        <a:solidFill>
          <a:schemeClr val="tx1"/>
        </a:solidFill>
        <a:latin typeface="+mn-lt"/>
        <a:ea typeface="+mn-ea"/>
        <a:cs typeface="+mn-cs"/>
      </a:defRPr>
    </a:lvl2pPr>
    <a:lvl3pPr marL="3135020" algn="l" defTabSz="3135020" rtl="0" eaLnBrk="1" latinLnBrk="0" hangingPunct="1">
      <a:defRPr sz="4100" kern="1200">
        <a:solidFill>
          <a:schemeClr val="tx1"/>
        </a:solidFill>
        <a:latin typeface="+mn-lt"/>
        <a:ea typeface="+mn-ea"/>
        <a:cs typeface="+mn-cs"/>
      </a:defRPr>
    </a:lvl3pPr>
    <a:lvl4pPr marL="4702531" algn="l" defTabSz="3135020" rtl="0" eaLnBrk="1" latinLnBrk="0" hangingPunct="1">
      <a:defRPr sz="4100" kern="1200">
        <a:solidFill>
          <a:schemeClr val="tx1"/>
        </a:solidFill>
        <a:latin typeface="+mn-lt"/>
        <a:ea typeface="+mn-ea"/>
        <a:cs typeface="+mn-cs"/>
      </a:defRPr>
    </a:lvl4pPr>
    <a:lvl5pPr marL="6270041" algn="l" defTabSz="3135020" rtl="0" eaLnBrk="1" latinLnBrk="0" hangingPunct="1">
      <a:defRPr sz="4100" kern="1200">
        <a:solidFill>
          <a:schemeClr val="tx1"/>
        </a:solidFill>
        <a:latin typeface="+mn-lt"/>
        <a:ea typeface="+mn-ea"/>
        <a:cs typeface="+mn-cs"/>
      </a:defRPr>
    </a:lvl5pPr>
    <a:lvl6pPr marL="7837551" algn="l" defTabSz="3135020" rtl="0" eaLnBrk="1" latinLnBrk="0" hangingPunct="1">
      <a:defRPr sz="4100" kern="1200">
        <a:solidFill>
          <a:schemeClr val="tx1"/>
        </a:solidFill>
        <a:latin typeface="+mn-lt"/>
        <a:ea typeface="+mn-ea"/>
        <a:cs typeface="+mn-cs"/>
      </a:defRPr>
    </a:lvl6pPr>
    <a:lvl7pPr marL="9405061" algn="l" defTabSz="3135020" rtl="0" eaLnBrk="1" latinLnBrk="0" hangingPunct="1">
      <a:defRPr sz="4100" kern="1200">
        <a:solidFill>
          <a:schemeClr val="tx1"/>
        </a:solidFill>
        <a:latin typeface="+mn-lt"/>
        <a:ea typeface="+mn-ea"/>
        <a:cs typeface="+mn-cs"/>
      </a:defRPr>
    </a:lvl7pPr>
    <a:lvl8pPr marL="10972571" algn="l" defTabSz="3135020" rtl="0" eaLnBrk="1" latinLnBrk="0" hangingPunct="1">
      <a:defRPr sz="4100" kern="1200">
        <a:solidFill>
          <a:schemeClr val="tx1"/>
        </a:solidFill>
        <a:latin typeface="+mn-lt"/>
        <a:ea typeface="+mn-ea"/>
        <a:cs typeface="+mn-cs"/>
      </a:defRPr>
    </a:lvl8pPr>
    <a:lvl9pPr marL="12540082" algn="l" defTabSz="3135020"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F5011-05F6-4153-886F-AF27FE82A2A8}" type="slidenum">
              <a:rPr lang="en-US" smtClean="0"/>
              <a:t>1</a:t>
            </a:fld>
            <a:endParaRPr lang="en-US" dirty="0"/>
          </a:p>
        </p:txBody>
      </p:sp>
    </p:spTree>
    <p:extLst>
      <p:ext uri="{BB962C8B-B14F-4D97-AF65-F5344CB8AC3E}">
        <p14:creationId xmlns:p14="http://schemas.microsoft.com/office/powerpoint/2010/main" val="3446015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3570105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389079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410781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591832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3696812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1954055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68411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95885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1606007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1"/>
            <a:ext cx="18402300" cy="1872996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1"/>
            <a:ext cx="10829927" cy="150114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212585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dirty="0"/>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8FEF9-3A11-43F8-833D-4D26556D1F82}" type="datetimeFigureOut">
              <a:rPr lang="en-US" smtClean="0"/>
              <a:t>5/7/2011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5349BB-507D-4414-B471-74B9E0B28153}" type="slidenum">
              <a:rPr lang="en-US" smtClean="0"/>
              <a:t>‹#›</a:t>
            </a:fld>
            <a:endParaRPr lang="en-US" dirty="0"/>
          </a:p>
        </p:txBody>
      </p:sp>
    </p:spTree>
    <p:extLst>
      <p:ext uri="{BB962C8B-B14F-4D97-AF65-F5344CB8AC3E}">
        <p14:creationId xmlns:p14="http://schemas.microsoft.com/office/powerpoint/2010/main" val="404497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1"/>
            <a:ext cx="29626560" cy="1448308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3DF8FEF9-3A11-43F8-833D-4D26556D1F82}" type="datetimeFigureOut">
              <a:rPr lang="en-US" smtClean="0"/>
              <a:t>5/7/2011</a:t>
            </a:fld>
            <a:endParaRPr lang="en-US" dirty="0"/>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F25349BB-507D-4414-B471-74B9E0B28153}" type="slidenum">
              <a:rPr lang="en-US" smtClean="0"/>
              <a:t>‹#›</a:t>
            </a:fld>
            <a:endParaRPr lang="en-US" dirty="0"/>
          </a:p>
        </p:txBody>
      </p:sp>
    </p:spTree>
    <p:extLst>
      <p:ext uri="{BB962C8B-B14F-4D97-AF65-F5344CB8AC3E}">
        <p14:creationId xmlns:p14="http://schemas.microsoft.com/office/powerpoint/2010/main" val="221735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aclas.org/journal/essays-xv/essays-xv-stolle-mcallister" TargetMode="External"/><Relationship Id="rId3" Type="http://schemas.openxmlformats.org/officeDocument/2006/relationships/hyperlink" Target="http://www.bestday.com/Cuernavaca/Attractions" TargetMode="External"/><Relationship Id="rId7" Type="http://schemas.openxmlformats.org/officeDocument/2006/relationships/hyperlink" Target="http://roundworldproductions.com/Site/We_Dont_Play_Golf_Here.html" TargetMode="External"/><Relationship Id="rId12"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eb.ebscohost.com/ehost" TargetMode="External"/><Relationship Id="rId11" Type="http://schemas.openxmlformats.org/officeDocument/2006/relationships/image" Target="../media/image1.jpg"/><Relationship Id="rId5" Type="http://schemas.openxmlformats.org/officeDocument/2006/relationships/hyperlink" Target="http://www.britannica.com/EBchecked/topic/401786/Nahua" TargetMode="External"/><Relationship Id="rId10" Type="http://schemas.openxmlformats.org/officeDocument/2006/relationships/hyperlink" Target="http://www.utwatch.org/archives/subtex/young2_issue8.html?/archives/subtex/index.html" TargetMode="External"/><Relationship Id="rId4" Type="http://schemas.openxmlformats.org/officeDocument/2006/relationships/hyperlink" Target="http://www.bestrealestateplanet.com/go/en/viewProperty--PropertyID--823--location--North-America--type--Villas----property--Secluded-Modern-Colonial-Style-Villa-In-Tepozteco-Mountains--page.html#images" TargetMode="External"/><Relationship Id="rId9" Type="http://schemas.openxmlformats.org/officeDocument/2006/relationships/hyperlink" Target="http://www.sonoma.edu/anthropology/wahrhaftig/stateofcultur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09800" y="381000"/>
            <a:ext cx="28272828" cy="2431435"/>
          </a:xfrm>
          <a:prstGeom prst="rect">
            <a:avLst/>
          </a:prstGeom>
          <a:noFill/>
          <a:ln>
            <a:solidFill>
              <a:srgbClr val="00B050"/>
            </a:solidFill>
          </a:ln>
        </p:spPr>
        <p:txBody>
          <a:bodyPr wrap="square" rtlCol="0" anchor="ctr">
            <a:spAutoFit/>
          </a:bodyPr>
          <a:lstStyle/>
          <a:p>
            <a:pPr algn="ctr"/>
            <a:r>
              <a:rPr lang="en-US" sz="3800" b="1" dirty="0" smtClean="0"/>
              <a:t>Mexican Golf </a:t>
            </a:r>
            <a:r>
              <a:rPr lang="en-US" sz="3800" b="1" dirty="0" smtClean="0"/>
              <a:t>Course Causes </a:t>
            </a:r>
            <a:r>
              <a:rPr lang="en-US" sz="3800" b="1" dirty="0" smtClean="0"/>
              <a:t>Protests Over Destruction of Precious Water Resources</a:t>
            </a:r>
          </a:p>
          <a:p>
            <a:pPr algn="ctr"/>
            <a:r>
              <a:rPr lang="en-US" sz="3800" b="1" dirty="0" smtClean="0"/>
              <a:t>Nicole Dibble</a:t>
            </a:r>
          </a:p>
          <a:p>
            <a:pPr algn="ctr"/>
            <a:r>
              <a:rPr lang="en-US" sz="3800" b="1" dirty="0" smtClean="0"/>
              <a:t>Gettysburg College</a:t>
            </a:r>
          </a:p>
          <a:p>
            <a:pPr algn="ctr"/>
            <a:r>
              <a:rPr lang="en-US" sz="3800" b="1" dirty="0" smtClean="0"/>
              <a:t>ANTH 223-Indigenous Peoples, the Environment, and the Global Economy</a:t>
            </a:r>
            <a:endParaRPr lang="en-US" sz="3800" b="1" dirty="0"/>
          </a:p>
        </p:txBody>
      </p:sp>
      <p:sp>
        <p:nvSpPr>
          <p:cNvPr id="11" name="TextBox 10"/>
          <p:cNvSpPr txBox="1"/>
          <p:nvPr/>
        </p:nvSpPr>
        <p:spPr>
          <a:xfrm>
            <a:off x="977461" y="16409802"/>
            <a:ext cx="17691539" cy="4862870"/>
          </a:xfrm>
          <a:prstGeom prst="rect">
            <a:avLst/>
          </a:prstGeom>
          <a:noFill/>
          <a:ln>
            <a:solidFill>
              <a:schemeClr val="accent1"/>
            </a:solidFill>
          </a:ln>
        </p:spPr>
        <p:txBody>
          <a:bodyPr wrap="square" rtlCol="0">
            <a:spAutoFit/>
          </a:bodyPr>
          <a:lstStyle/>
          <a:p>
            <a:pPr algn="ctr"/>
            <a:r>
              <a:rPr lang="en-US" sz="1000" b="1" dirty="0" smtClean="0"/>
              <a:t>References Cited</a:t>
            </a:r>
          </a:p>
          <a:p>
            <a:r>
              <a:rPr lang="en-US" sz="1000" dirty="0" smtClean="0"/>
              <a:t>Attractions in Cuernavaca, Mexico: What to do and where to go.  Electronic document, </a:t>
            </a:r>
            <a:r>
              <a:rPr lang="en-US" sz="1000" u="sng" dirty="0" smtClean="0">
                <a:hlinkClick r:id="rId3"/>
              </a:rPr>
              <a:t>http://www.bestday.com/Cuernavaca/Attractions</a:t>
            </a:r>
            <a:r>
              <a:rPr lang="en-US" sz="1000" dirty="0" smtClean="0"/>
              <a:t>, accessed May 6, 2011.</a:t>
            </a:r>
            <a:endParaRPr lang="en-US" sz="1000" b="1" dirty="0" smtClean="0"/>
          </a:p>
          <a:p>
            <a:r>
              <a:rPr lang="en-US" sz="1000" dirty="0" smtClean="0">
                <a:effectLst/>
              </a:rPr>
              <a:t/>
            </a:r>
            <a:br>
              <a:rPr lang="en-US" sz="1000" dirty="0" smtClean="0">
                <a:effectLst/>
              </a:rPr>
            </a:br>
            <a:r>
              <a:rPr lang="en-US" sz="1000" dirty="0" smtClean="0"/>
              <a:t>Best Real Estate Planet.</a:t>
            </a:r>
            <a:endParaRPr lang="en-US" sz="1000" dirty="0" smtClean="0">
              <a:effectLst/>
            </a:endParaRPr>
          </a:p>
          <a:p>
            <a:r>
              <a:rPr lang="en-US" sz="1000" dirty="0" smtClean="0"/>
              <a:t>             2008</a:t>
            </a:r>
            <a:r>
              <a:rPr lang="en-US" sz="1000" b="1" dirty="0" smtClean="0"/>
              <a:t>   </a:t>
            </a:r>
            <a:r>
              <a:rPr lang="en-US" sz="1000" dirty="0" smtClean="0"/>
              <a:t>Secluded Modern Colonial Style Villa In </a:t>
            </a:r>
            <a:r>
              <a:rPr lang="en-US" sz="1000" dirty="0" err="1" smtClean="0"/>
              <a:t>Tepozteco</a:t>
            </a:r>
            <a:r>
              <a:rPr lang="en-US" sz="1000" dirty="0" smtClean="0"/>
              <a:t> Mountains.  Electronic document, </a:t>
            </a:r>
            <a:r>
              <a:rPr lang="en-US" sz="1000" u="sng" dirty="0" smtClean="0">
                <a:hlinkClick r:id="rId4"/>
              </a:rPr>
              <a:t>http://www.bestrealestateplanet.com/go/en/viewProperty--PropertyID--823--location--North-America--type--Villas----property--Secluded-Modern-Colonial-Style-Villa-In-Tepozteco-Mountains--</a:t>
            </a:r>
            <a:r>
              <a:rPr lang="en-US" sz="1000" u="sng" dirty="0" smtClean="0">
                <a:hlinkClick r:id="rId4"/>
              </a:rPr>
              <a:t>page.html#images</a:t>
            </a:r>
            <a:r>
              <a:rPr lang="en-US" sz="1000" dirty="0" smtClean="0"/>
              <a:t>, </a:t>
            </a:r>
            <a:r>
              <a:rPr lang="en-US" sz="1000" dirty="0" smtClean="0"/>
              <a:t>accessed </a:t>
            </a:r>
            <a:r>
              <a:rPr lang="en-US" sz="1000" dirty="0" smtClean="0"/>
              <a:t>May 6, 2011</a:t>
            </a:r>
            <a:r>
              <a:rPr lang="en-US" sz="1000" dirty="0" smtClean="0"/>
              <a:t>.</a:t>
            </a:r>
          </a:p>
          <a:p>
            <a:endParaRPr lang="en-US" sz="1000" dirty="0" smtClean="0"/>
          </a:p>
          <a:p>
            <a:r>
              <a:rPr lang="en-US" sz="1000" dirty="0" err="1" smtClean="0"/>
              <a:t>Encyclopædia</a:t>
            </a:r>
            <a:r>
              <a:rPr lang="en-US" sz="1000" dirty="0" smtClean="0"/>
              <a:t> </a:t>
            </a:r>
            <a:r>
              <a:rPr lang="en-US" sz="1000" dirty="0"/>
              <a:t>Britannica </a:t>
            </a:r>
            <a:r>
              <a:rPr lang="en-US" sz="1000" dirty="0" smtClean="0"/>
              <a:t>Online</a:t>
            </a:r>
          </a:p>
          <a:p>
            <a:r>
              <a:rPr lang="en-US" sz="1000" dirty="0"/>
              <a:t> </a:t>
            </a:r>
            <a:r>
              <a:rPr lang="en-US" sz="1000" dirty="0" smtClean="0"/>
              <a:t>            2011 Nahua.  Electronic Document,  </a:t>
            </a:r>
            <a:r>
              <a:rPr lang="en-US" sz="1000" dirty="0" smtClean="0">
                <a:hlinkClick r:id="rId5"/>
              </a:rPr>
              <a:t>http://www.britannica.com/EBchecked/topic/401786/Nahua</a:t>
            </a:r>
            <a:r>
              <a:rPr lang="en-US" sz="1000" dirty="0" smtClean="0"/>
              <a:t>, accessed May 6, 2011.</a:t>
            </a:r>
            <a:endParaRPr lang="en-US" sz="1000" b="1" dirty="0" smtClean="0"/>
          </a:p>
          <a:p>
            <a:r>
              <a:rPr lang="en-US" sz="1000" dirty="0" smtClean="0"/>
              <a:t> G. S.</a:t>
            </a:r>
          </a:p>
          <a:p>
            <a:r>
              <a:rPr lang="en-US" sz="1000" dirty="0" smtClean="0"/>
              <a:t>             1996  Mexico's `Golf War' is not over.  Earth Island Journal.  Vol. 11, Issue 4.  Electronic Document.  </a:t>
            </a:r>
            <a:r>
              <a:rPr lang="en-US" sz="1000" u="sng" dirty="0" smtClean="0">
                <a:hlinkClick r:id="rId6"/>
              </a:rPr>
              <a:t>http://web.ebscohost.com/ehost</a:t>
            </a:r>
            <a:r>
              <a:rPr lang="en-US" sz="1000" dirty="0" smtClean="0"/>
              <a:t>, accessed May 5, 2011.</a:t>
            </a:r>
          </a:p>
          <a:p>
            <a:r>
              <a:rPr lang="en-US" sz="1000" dirty="0" smtClean="0"/>
              <a:t> </a:t>
            </a:r>
          </a:p>
          <a:p>
            <a:r>
              <a:rPr lang="en-US" sz="1000" dirty="0" smtClean="0"/>
              <a:t>Johansen, Bruce E.</a:t>
            </a:r>
            <a:endParaRPr lang="en-US" sz="1000" dirty="0" smtClean="0">
              <a:effectLst/>
            </a:endParaRPr>
          </a:p>
          <a:p>
            <a:r>
              <a:rPr lang="en-US" sz="1000" dirty="0" smtClean="0"/>
              <a:t>            2003   Indigenous Peoples and Environmental </a:t>
            </a:r>
            <a:r>
              <a:rPr lang="en-US" sz="1000" dirty="0" smtClean="0"/>
              <a:t>Issues</a:t>
            </a:r>
            <a:r>
              <a:rPr lang="en-US" sz="1000" dirty="0" smtClean="0"/>
              <a:t>: An Encyclopedia.</a:t>
            </a:r>
            <a:r>
              <a:rPr lang="en-US" sz="1000" b="1" dirty="0" smtClean="0"/>
              <a:t>  </a:t>
            </a:r>
            <a:r>
              <a:rPr lang="en-US" sz="1000" dirty="0" smtClean="0"/>
              <a:t>Westport, Conn.: Greenwood Press.</a:t>
            </a:r>
          </a:p>
          <a:p>
            <a:endParaRPr lang="en-US" sz="1000" dirty="0" smtClean="0">
              <a:effectLst/>
            </a:endParaRPr>
          </a:p>
          <a:p>
            <a:r>
              <a:rPr lang="en-US" sz="1000" dirty="0" smtClean="0">
                <a:effectLst/>
              </a:rPr>
              <a:t>Landau, Saul</a:t>
            </a:r>
          </a:p>
          <a:p>
            <a:r>
              <a:rPr lang="en-US" sz="1000" dirty="0" smtClean="0"/>
              <a:t>            2007  </a:t>
            </a:r>
            <a:r>
              <a:rPr lang="en-US" sz="1000" dirty="0" smtClean="0">
                <a:effectLst/>
              </a:rPr>
              <a:t>“WE DON’T PLAY GOLF HERE -- and other stories of globalization” .  Electronic document. </a:t>
            </a:r>
            <a:r>
              <a:rPr lang="en-US" sz="1000" dirty="0" smtClean="0">
                <a:effectLst/>
                <a:hlinkClick r:id="rId7"/>
              </a:rPr>
              <a:t>http://roundworldproductions.com/Site/We_Dont_Play_Golf_Here.html</a:t>
            </a:r>
            <a:r>
              <a:rPr lang="en-US" sz="1000" dirty="0" smtClean="0">
                <a:effectLst/>
              </a:rPr>
              <a:t>, accessed May 5, 2011.</a:t>
            </a:r>
          </a:p>
          <a:p>
            <a:endParaRPr lang="en-US" sz="1000" dirty="0" smtClean="0"/>
          </a:p>
          <a:p>
            <a:r>
              <a:rPr lang="en-US" sz="1000" b="0" dirty="0" err="1" smtClean="0">
                <a:effectLst/>
              </a:rPr>
              <a:t>Stolle</a:t>
            </a:r>
            <a:r>
              <a:rPr lang="en-US" sz="1000" b="0" dirty="0" smtClean="0">
                <a:effectLst/>
              </a:rPr>
              <a:t>-McAllister, John.</a:t>
            </a:r>
            <a:endParaRPr lang="en-US" sz="1000" dirty="0" smtClean="0">
              <a:effectLst/>
            </a:endParaRPr>
          </a:p>
          <a:p>
            <a:r>
              <a:rPr lang="en-US" sz="1000" b="0" dirty="0" smtClean="0">
                <a:effectLst/>
              </a:rPr>
              <a:t>                       Social Movements and Hybrid Cultural Formations: </a:t>
            </a:r>
            <a:r>
              <a:rPr lang="en-US" sz="1000" b="0" dirty="0" err="1" smtClean="0">
                <a:effectLst/>
              </a:rPr>
              <a:t>Tepoztl</a:t>
            </a:r>
            <a:r>
              <a:rPr lang="en-US" sz="1000" dirty="0" err="1" smtClean="0"/>
              <a:t>án’s</a:t>
            </a:r>
            <a:r>
              <a:rPr lang="en-US" sz="1000" dirty="0" smtClean="0"/>
              <a:t> “No Al Golf.”  Electronic Document, </a:t>
            </a:r>
            <a:r>
              <a:rPr lang="en-US" sz="1000" u="sng" dirty="0" smtClean="0">
                <a:hlinkClick r:id="rId8"/>
              </a:rPr>
              <a:t>http://www.maclas.org/journal/essays-xv/essays- xv-</a:t>
            </a:r>
            <a:r>
              <a:rPr lang="en-US" sz="1000" u="sng" dirty="0" err="1" smtClean="0">
                <a:hlinkClick r:id="rId8"/>
              </a:rPr>
              <a:t>stolle</a:t>
            </a:r>
            <a:r>
              <a:rPr lang="en-US" sz="1000" u="sng" dirty="0" smtClean="0">
                <a:hlinkClick r:id="rId8"/>
              </a:rPr>
              <a:t>-</a:t>
            </a:r>
            <a:r>
              <a:rPr lang="en-US" sz="1000" u="sng" dirty="0" err="1" smtClean="0">
                <a:hlinkClick r:id="rId8"/>
              </a:rPr>
              <a:t>mcallister</a:t>
            </a:r>
            <a:r>
              <a:rPr lang="en-US" sz="1000" b="1" dirty="0" smtClean="0"/>
              <a:t>,</a:t>
            </a:r>
            <a:r>
              <a:rPr lang="en-US" sz="1000" dirty="0" smtClean="0"/>
              <a:t> accessed May 5, 2011.</a:t>
            </a:r>
            <a:endParaRPr lang="en-US" sz="1000" dirty="0" smtClean="0">
              <a:effectLst/>
            </a:endParaRPr>
          </a:p>
          <a:p>
            <a:endParaRPr lang="en-US" sz="1000" dirty="0" smtClean="0"/>
          </a:p>
          <a:p>
            <a:r>
              <a:rPr lang="en-US" sz="1000" b="0" dirty="0" err="1" smtClean="0">
                <a:effectLst/>
              </a:rPr>
              <a:t>Wahrhaftig</a:t>
            </a:r>
            <a:r>
              <a:rPr lang="en-US" sz="1000" b="0" dirty="0" smtClean="0">
                <a:effectLst/>
              </a:rPr>
              <a:t>, Albert L. </a:t>
            </a:r>
            <a:endParaRPr lang="en-US" sz="1000" dirty="0" smtClean="0">
              <a:effectLst/>
            </a:endParaRPr>
          </a:p>
          <a:p>
            <a:r>
              <a:rPr lang="en-US" sz="1000" b="0" dirty="0" smtClean="0">
                <a:effectLst/>
              </a:rPr>
              <a:t>                        Las </a:t>
            </a:r>
            <a:r>
              <a:rPr lang="en-US" sz="1000" b="0" dirty="0" err="1" smtClean="0">
                <a:effectLst/>
              </a:rPr>
              <a:t>Portadas</a:t>
            </a:r>
            <a:r>
              <a:rPr lang="en-US" sz="1000" b="0" dirty="0" smtClean="0">
                <a:effectLst/>
              </a:rPr>
              <a:t> de </a:t>
            </a:r>
            <a:r>
              <a:rPr lang="en-US" sz="1000" b="0" dirty="0" err="1" smtClean="0">
                <a:effectLst/>
              </a:rPr>
              <a:t>Semillas</a:t>
            </a:r>
            <a:r>
              <a:rPr lang="en-US" sz="1000" b="0" dirty="0" smtClean="0">
                <a:effectLst/>
              </a:rPr>
              <a:t>:</a:t>
            </a:r>
            <a:r>
              <a:rPr lang="en-US" sz="1000" b="1" dirty="0" smtClean="0"/>
              <a:t> </a:t>
            </a:r>
            <a:r>
              <a:rPr lang="en-US" sz="1000" b="0" dirty="0" smtClean="0">
                <a:effectLst/>
              </a:rPr>
              <a:t>Annual State of the Culture Representations in </a:t>
            </a:r>
            <a:r>
              <a:rPr lang="en-US" sz="1000" b="0" dirty="0" err="1" smtClean="0">
                <a:effectLst/>
              </a:rPr>
              <a:t>Tepoztlán</a:t>
            </a:r>
            <a:r>
              <a:rPr lang="en-US" sz="1000" b="0" dirty="0" smtClean="0">
                <a:effectLst/>
              </a:rPr>
              <a:t>, Mexico.  Electronic document, </a:t>
            </a:r>
            <a:r>
              <a:rPr lang="en-US" sz="1000" u="sng" dirty="0" smtClean="0">
                <a:hlinkClick r:id="rId9"/>
              </a:rPr>
              <a:t>http://www.sonoma.edu/anthropology/wahrhaftig/stateofculture.html</a:t>
            </a:r>
            <a:r>
              <a:rPr lang="en-US" sz="1000" b="1" dirty="0" smtClean="0">
                <a:effectLst/>
              </a:rPr>
              <a:t>, </a:t>
            </a:r>
            <a:r>
              <a:rPr lang="en-US" sz="1000" b="0" dirty="0" smtClean="0">
                <a:effectLst/>
              </a:rPr>
              <a:t>accessed May 6, 2011</a:t>
            </a:r>
            <a:r>
              <a:rPr lang="en-US" sz="1000" b="0" dirty="0" smtClean="0">
                <a:effectLst/>
              </a:rPr>
              <a:t>.</a:t>
            </a:r>
          </a:p>
          <a:p>
            <a:endParaRPr lang="en-US" sz="1000" b="0" dirty="0" smtClean="0">
              <a:effectLst/>
            </a:endParaRPr>
          </a:p>
          <a:p>
            <a:r>
              <a:rPr lang="en-US" sz="1000" dirty="0" err="1"/>
              <a:t>Wahrhaftig</a:t>
            </a:r>
            <a:r>
              <a:rPr lang="en-US" sz="1000" dirty="0"/>
              <a:t>, Albert L. </a:t>
            </a:r>
          </a:p>
          <a:p>
            <a:r>
              <a:rPr lang="en-US" sz="1000" dirty="0" smtClean="0"/>
              <a:t>                        Talking Walls: The Iconography of </a:t>
            </a:r>
            <a:r>
              <a:rPr lang="en-US" sz="1000" dirty="0" err="1" smtClean="0"/>
              <a:t>Tepoztecan</a:t>
            </a:r>
            <a:r>
              <a:rPr lang="en-US" sz="1000" dirty="0" smtClean="0"/>
              <a:t> Resistance.  </a:t>
            </a:r>
            <a:r>
              <a:rPr lang="en-US" sz="1000" dirty="0"/>
              <a:t>Electronic document</a:t>
            </a:r>
            <a:r>
              <a:rPr lang="en-US" sz="1000" dirty="0" smtClean="0"/>
              <a:t>, </a:t>
            </a:r>
            <a:r>
              <a:rPr lang="en-US" sz="1000" u="sng" dirty="0">
                <a:solidFill>
                  <a:srgbClr val="0070C0"/>
                </a:solidFill>
              </a:rPr>
              <a:t>http://www.sonoma.edu/anthropology/wahrhaftig/TalkingWalls.html</a:t>
            </a:r>
            <a:r>
              <a:rPr lang="en-US" sz="1000" b="1" dirty="0" smtClean="0"/>
              <a:t>, </a:t>
            </a:r>
            <a:r>
              <a:rPr lang="en-US" sz="1000" dirty="0"/>
              <a:t>accessed May 6, 2011.</a:t>
            </a:r>
            <a:endParaRPr lang="en-US" sz="1000" b="1" dirty="0"/>
          </a:p>
          <a:p>
            <a:endParaRPr lang="en-US" sz="1000" b="1" dirty="0" smtClean="0"/>
          </a:p>
          <a:p>
            <a:r>
              <a:rPr lang="en-US" sz="1000" dirty="0" smtClean="0"/>
              <a:t>Young, Elliot</a:t>
            </a:r>
            <a:br>
              <a:rPr lang="en-US" sz="1000" dirty="0" smtClean="0"/>
            </a:br>
            <a:r>
              <a:rPr lang="en-US" sz="1000" dirty="0" smtClean="0"/>
              <a:t>            1995    Golf Kills/</a:t>
            </a:r>
            <a:r>
              <a:rPr lang="en-US" sz="1000" dirty="0" err="1" smtClean="0"/>
              <a:t>Tepoztlan</a:t>
            </a:r>
            <a:r>
              <a:rPr lang="en-US" sz="1000" dirty="0" smtClean="0"/>
              <a:t> Lives.  UT Watch (sub) TEX, October/November 1995: Volume 1, Issue #8.  Electronic Document,</a:t>
            </a:r>
          </a:p>
          <a:p>
            <a:r>
              <a:rPr lang="en-US" sz="1000" dirty="0"/>
              <a:t> </a:t>
            </a:r>
            <a:r>
              <a:rPr lang="en-US" sz="1000" dirty="0" smtClean="0"/>
              <a:t>                        </a:t>
            </a:r>
            <a:r>
              <a:rPr lang="en-US" sz="1000" dirty="0" smtClean="0">
                <a:hlinkClick r:id="rId10"/>
              </a:rPr>
              <a:t>http://www.utwatch.org/archives/subtex/young2_issue8.html?/archives/subtex/index.html</a:t>
            </a:r>
            <a:r>
              <a:rPr lang="en-US" sz="1000" dirty="0" smtClean="0"/>
              <a:t>, accessed May 4, 2011.</a:t>
            </a:r>
          </a:p>
          <a:p>
            <a:endParaRPr lang="en-US" sz="1000" dirty="0"/>
          </a:p>
          <a:p>
            <a:r>
              <a:rPr lang="en-US" sz="1000" b="0" dirty="0" smtClean="0">
                <a:effectLst/>
              </a:rPr>
              <a:t> </a:t>
            </a:r>
            <a:endParaRPr lang="en-US" sz="1000" dirty="0" smtClean="0">
              <a:effectLst/>
            </a:endParaRPr>
          </a:p>
        </p:txBody>
      </p:sp>
      <p:sp>
        <p:nvSpPr>
          <p:cNvPr id="12" name="TextBox 11"/>
          <p:cNvSpPr txBox="1"/>
          <p:nvPr/>
        </p:nvSpPr>
        <p:spPr>
          <a:xfrm>
            <a:off x="977461" y="3179084"/>
            <a:ext cx="17575769" cy="7448193"/>
          </a:xfrm>
          <a:prstGeom prst="rect">
            <a:avLst/>
          </a:prstGeom>
          <a:noFill/>
          <a:ln>
            <a:solidFill>
              <a:schemeClr val="accent1"/>
            </a:solidFill>
          </a:ln>
        </p:spPr>
        <p:txBody>
          <a:bodyPr wrap="square" rtlCol="0">
            <a:spAutoFit/>
          </a:bodyPr>
          <a:lstStyle/>
          <a:p>
            <a:pPr algn="ctr"/>
            <a:r>
              <a:rPr lang="en-US" sz="2000" b="1" dirty="0" smtClean="0"/>
              <a:t>Background </a:t>
            </a:r>
            <a:r>
              <a:rPr lang="en-US" sz="2000" b="1" dirty="0" smtClean="0"/>
              <a:t>Information</a:t>
            </a:r>
          </a:p>
          <a:p>
            <a:pPr algn="ctr"/>
            <a:endParaRPr lang="en-US" sz="2000" b="1" dirty="0" smtClean="0"/>
          </a:p>
          <a:p>
            <a:pPr marL="342900" indent="-342900">
              <a:buFont typeface="Arial" pitchFamily="34" charset="0"/>
              <a:buChar char="•"/>
            </a:pPr>
            <a:r>
              <a:rPr lang="en-US" sz="1800" dirty="0" smtClean="0"/>
              <a:t>The </a:t>
            </a:r>
            <a:r>
              <a:rPr lang="en-US" sz="1800" dirty="0" err="1" smtClean="0"/>
              <a:t>Tepoztecos</a:t>
            </a:r>
            <a:r>
              <a:rPr lang="en-US" sz="1800" dirty="0" smtClean="0"/>
              <a:t> belong to the indigenous group, the Nahua, of which the Aztecs are a major member.  “The </a:t>
            </a:r>
            <a:r>
              <a:rPr lang="en-US" sz="1800" dirty="0"/>
              <a:t>language of the Aztecs, Nahua, is spoken by all the Nahua peoples in a variety of dialects</a:t>
            </a:r>
            <a:r>
              <a:rPr lang="en-US" sz="1800" dirty="0" smtClean="0"/>
              <a:t>.”</a:t>
            </a:r>
          </a:p>
          <a:p>
            <a:pPr marL="342900" indent="-342900">
              <a:buFont typeface="Arial" pitchFamily="34" charset="0"/>
              <a:buChar char="•"/>
            </a:pPr>
            <a:r>
              <a:rPr lang="en-US" sz="1800" dirty="0" smtClean="0"/>
              <a:t>Modern Nahua are an agricultural people known for their weaving of cotton and wool.</a:t>
            </a:r>
            <a:r>
              <a:rPr lang="en-US" sz="1800" dirty="0"/>
              <a:t> </a:t>
            </a:r>
            <a:r>
              <a:rPr lang="en-US" sz="1800" dirty="0" smtClean="0"/>
              <a:t>“The </a:t>
            </a:r>
            <a:r>
              <a:rPr lang="en-US" sz="1800" dirty="0"/>
              <a:t>social institution of </a:t>
            </a:r>
            <a:r>
              <a:rPr lang="en-US" sz="1800" dirty="0" err="1"/>
              <a:t>godparenthood</a:t>
            </a:r>
            <a:r>
              <a:rPr lang="en-US" sz="1800" dirty="0"/>
              <a:t> (</a:t>
            </a:r>
            <a:r>
              <a:rPr lang="en-US" sz="1800" i="1" dirty="0" err="1"/>
              <a:t>compadrazgo</a:t>
            </a:r>
            <a:r>
              <a:rPr lang="en-US" sz="1800" dirty="0"/>
              <a:t>) is widely practiced, and parents and godparents are felt to have strong ties</a:t>
            </a:r>
            <a:r>
              <a:rPr lang="en-US" sz="1800" dirty="0" smtClean="0"/>
              <a:t>.” </a:t>
            </a:r>
          </a:p>
          <a:p>
            <a:pPr marL="342900" indent="-342900">
              <a:buFont typeface="Arial" pitchFamily="34" charset="0"/>
              <a:buChar char="•"/>
            </a:pPr>
            <a:r>
              <a:rPr lang="en-US" sz="1800" dirty="0" smtClean="0"/>
              <a:t>“The </a:t>
            </a:r>
            <a:r>
              <a:rPr lang="en-US" sz="1800" dirty="0"/>
              <a:t>Nahua are Roman Catholics, oriented toward the patron saints of their villages as well as the Virgin of Guadalupe and various “</a:t>
            </a:r>
            <a:r>
              <a:rPr lang="en-US" sz="1800" dirty="0" err="1"/>
              <a:t>Cristos</a:t>
            </a:r>
            <a:r>
              <a:rPr lang="en-US" sz="1800" dirty="0"/>
              <a:t>” involved in local legend</a:t>
            </a:r>
            <a:r>
              <a:rPr lang="en-US" sz="1800" dirty="0" smtClean="0"/>
              <a:t>.”</a:t>
            </a:r>
          </a:p>
          <a:p>
            <a:pPr marL="342900" indent="-342900">
              <a:buFont typeface="Arial" pitchFamily="34" charset="0"/>
              <a:buChar char="•"/>
            </a:pPr>
            <a:r>
              <a:rPr lang="en-US" sz="1800" dirty="0" smtClean="0"/>
              <a:t> The Nahua still believe in witchcraft and a </a:t>
            </a:r>
            <a:r>
              <a:rPr lang="en-US" sz="1800" dirty="0"/>
              <a:t>variety of pagan or </a:t>
            </a:r>
            <a:r>
              <a:rPr lang="en-US" sz="1800" dirty="0" err="1"/>
              <a:t>semipagan</a:t>
            </a:r>
            <a:r>
              <a:rPr lang="en-US" sz="1800" dirty="0"/>
              <a:t> supernatural creatures. </a:t>
            </a:r>
            <a:r>
              <a:rPr lang="en-US" sz="1800" dirty="0" smtClean="0"/>
              <a:t>“Pagan </a:t>
            </a:r>
            <a:r>
              <a:rPr lang="en-US" sz="1800" dirty="0"/>
              <a:t>religious rituals, except as they relate to witchcraft, are no longer </a:t>
            </a:r>
            <a:r>
              <a:rPr lang="en-US" sz="1800" dirty="0" smtClean="0"/>
              <a:t>practiced.”  (information from this section summarized from “</a:t>
            </a:r>
            <a:r>
              <a:rPr lang="en-US" sz="1800" dirty="0" err="1" smtClean="0"/>
              <a:t>Encyclopædia</a:t>
            </a:r>
            <a:r>
              <a:rPr lang="en-US" sz="1800" dirty="0" smtClean="0"/>
              <a:t> Britannica”) </a:t>
            </a:r>
            <a:endParaRPr lang="en-US" sz="1800" dirty="0" smtClean="0"/>
          </a:p>
          <a:p>
            <a:pPr marL="285750" indent="-285750">
              <a:buFont typeface="Arial" pitchFamily="34" charset="0"/>
              <a:buChar char="•"/>
            </a:pPr>
            <a:r>
              <a:rPr lang="en-US" sz="1800" dirty="0" err="1" smtClean="0"/>
              <a:t>Tepotlan</a:t>
            </a:r>
            <a:r>
              <a:rPr lang="en-US" sz="1800" dirty="0" smtClean="0"/>
              <a:t> </a:t>
            </a:r>
            <a:r>
              <a:rPr lang="en-US" sz="1800" dirty="0" smtClean="0"/>
              <a:t>in the Mexican state of Morelos is a culturally significant place for those who live there.  The city is considered a spiritual center by some because it is believed to be the birthplace of the major Aztec god, Quetzalcoatl.  </a:t>
            </a:r>
            <a:r>
              <a:rPr lang="en-US" sz="1800" dirty="0" err="1" smtClean="0"/>
              <a:t>Emiliano</a:t>
            </a:r>
            <a:r>
              <a:rPr lang="en-US" sz="1800" dirty="0" smtClean="0"/>
              <a:t> Zapata also has ties to the town which increases its relevance to more modern </a:t>
            </a:r>
            <a:r>
              <a:rPr lang="en-US" sz="1800" dirty="0" smtClean="0"/>
              <a:t>history (Johansen: 266). </a:t>
            </a:r>
          </a:p>
          <a:p>
            <a:pPr marL="285750" indent="-285750">
              <a:buFont typeface="Arial" pitchFamily="34" charset="0"/>
              <a:buChar char="•"/>
            </a:pPr>
            <a:r>
              <a:rPr lang="en-US" sz="1800" dirty="0" smtClean="0"/>
              <a:t>The </a:t>
            </a:r>
            <a:r>
              <a:rPr lang="en-US" sz="1800" dirty="0" smtClean="0"/>
              <a:t>climate in the area is moderate all year long and is advertised to “rarely exceed 85 F in the hottest of the dry season and always come back down at night but rarely below 55 F” (Best Real Estate Planet). </a:t>
            </a:r>
          </a:p>
          <a:p>
            <a:pPr marL="285750" indent="-285750">
              <a:buFont typeface="Arial" pitchFamily="34" charset="0"/>
              <a:buChar char="•"/>
            </a:pPr>
            <a:r>
              <a:rPr lang="en-US" sz="1800" dirty="0" smtClean="0"/>
              <a:t>Another travel site stated that, “</a:t>
            </a:r>
            <a:r>
              <a:rPr lang="en-US" sz="1800" dirty="0" err="1" smtClean="0"/>
              <a:t>Tepoztlan</a:t>
            </a:r>
            <a:r>
              <a:rPr lang="en-US" sz="1800" dirty="0" smtClean="0"/>
              <a:t> is on top of the </a:t>
            </a:r>
            <a:r>
              <a:rPr lang="en-US" sz="1800" dirty="0" err="1" smtClean="0"/>
              <a:t>Tepozteco</a:t>
            </a:r>
            <a:r>
              <a:rPr lang="en-US" sz="1800" dirty="0" smtClean="0"/>
              <a:t> hill, and it's considered the second most important area in the country for natural "energy", after the pyramids of Teotihuacan” </a:t>
            </a:r>
            <a:r>
              <a:rPr lang="en-US" sz="1800" dirty="0" smtClean="0"/>
              <a:t>(Attractions).</a:t>
            </a:r>
            <a:endParaRPr lang="en-US" sz="1800" dirty="0" smtClean="0"/>
          </a:p>
          <a:p>
            <a:pPr marL="285750" indent="-285750">
              <a:buFont typeface="Arial" pitchFamily="34" charset="0"/>
              <a:buChar char="•"/>
            </a:pPr>
            <a:r>
              <a:rPr lang="en-US" sz="1800" dirty="0" smtClean="0"/>
              <a:t>These praising advertisements for </a:t>
            </a:r>
            <a:r>
              <a:rPr lang="en-US" sz="1800" dirty="0" err="1" smtClean="0"/>
              <a:t>Tepoztlan</a:t>
            </a:r>
            <a:r>
              <a:rPr lang="en-US" sz="1800" dirty="0" smtClean="0"/>
              <a:t> attract tourists who want to visit a safe, comfortable place which increases demands for construction projects, such as luxury villas and golf courses that might benefit the town economically, but causes serious problems for residents</a:t>
            </a:r>
            <a:r>
              <a:rPr lang="en-US" sz="1800" dirty="0" smtClean="0"/>
              <a:t>.</a:t>
            </a:r>
            <a:endParaRPr lang="en-US" sz="1800" dirty="0" smtClean="0"/>
          </a:p>
          <a:p>
            <a:pPr marL="285750" indent="-285750">
              <a:buFont typeface="Arial" pitchFamily="34" charset="0"/>
              <a:buChar char="•"/>
            </a:pPr>
            <a:r>
              <a:rPr lang="en-US" sz="1800" dirty="0"/>
              <a:t>The Jack Nicklaus-designed golf course would have consumed five times as much water as </a:t>
            </a:r>
            <a:r>
              <a:rPr lang="en-US" sz="1800" dirty="0" err="1"/>
              <a:t>Tepotzlan's</a:t>
            </a:r>
            <a:r>
              <a:rPr lang="en-US" sz="1800" dirty="0"/>
              <a:t> 28,000 residents use in a day and would have pumped clouds of agrochemicals into the air and </a:t>
            </a:r>
            <a:r>
              <a:rPr lang="en-US" sz="1800" dirty="0" smtClean="0"/>
              <a:t>water.  Deforestation problems would also have occurred </a:t>
            </a:r>
            <a:r>
              <a:rPr lang="en-US" sz="1800" dirty="0"/>
              <a:t>(Johansen:266). Even the promise of 13,000 jobs and a vow to plant 16,900 trees could not overcome </a:t>
            </a:r>
            <a:r>
              <a:rPr lang="en-US" sz="1800" dirty="0" err="1"/>
              <a:t>Tepozteco</a:t>
            </a:r>
            <a:r>
              <a:rPr lang="en-US" sz="1800" dirty="0"/>
              <a:t> opposition (G.S., Earth Island). </a:t>
            </a:r>
            <a:endParaRPr lang="en-US" sz="1800" dirty="0" smtClean="0"/>
          </a:p>
          <a:p>
            <a:pPr marL="285750" indent="-285750">
              <a:buFont typeface="Arial" pitchFamily="34" charset="0"/>
              <a:buChar char="•"/>
            </a:pPr>
            <a:r>
              <a:rPr lang="en-US" sz="1800" dirty="0"/>
              <a:t>T</a:t>
            </a:r>
            <a:r>
              <a:rPr lang="en-US" sz="1800" dirty="0" smtClean="0"/>
              <a:t>he jobs promised </a:t>
            </a:r>
            <a:r>
              <a:rPr lang="en-US" sz="1800" dirty="0"/>
              <a:t>to </a:t>
            </a:r>
            <a:r>
              <a:rPr lang="en-US" sz="1800" dirty="0" err="1"/>
              <a:t>Tepoztecans</a:t>
            </a:r>
            <a:r>
              <a:rPr lang="en-US" sz="1800" dirty="0"/>
              <a:t> </a:t>
            </a:r>
            <a:r>
              <a:rPr lang="en-US" sz="1800" dirty="0" smtClean="0"/>
              <a:t>by the were low status labor positions, such as “peons </a:t>
            </a:r>
            <a:r>
              <a:rPr lang="en-US" sz="1800" dirty="0"/>
              <a:t>making beds and mowing </a:t>
            </a:r>
            <a:r>
              <a:rPr lang="en-US" sz="1800" dirty="0" smtClean="0"/>
              <a:t>lawns”.  </a:t>
            </a:r>
            <a:r>
              <a:rPr lang="en-US" sz="1800" dirty="0" err="1" smtClean="0"/>
              <a:t>Tepoztecans</a:t>
            </a:r>
            <a:r>
              <a:rPr lang="en-US" sz="1800" dirty="0" smtClean="0"/>
              <a:t> “foresaw </a:t>
            </a:r>
            <a:r>
              <a:rPr lang="en-US" sz="1800" dirty="0"/>
              <a:t>an onslaught of neighbors who would denigrate their culture</a:t>
            </a:r>
            <a:r>
              <a:rPr lang="en-US" sz="1800" dirty="0" smtClean="0"/>
              <a:t>.” (</a:t>
            </a:r>
            <a:r>
              <a:rPr lang="en-US" sz="1800" dirty="0" err="1" smtClean="0"/>
              <a:t>Wahrhaftig</a:t>
            </a:r>
            <a:r>
              <a:rPr lang="en-US" sz="1800" dirty="0" smtClean="0"/>
              <a:t>, </a:t>
            </a:r>
            <a:r>
              <a:rPr lang="en-US" sz="1800" dirty="0"/>
              <a:t>Las </a:t>
            </a:r>
            <a:r>
              <a:rPr lang="en-US" sz="1800" dirty="0" err="1" smtClean="0"/>
              <a:t>Portadas</a:t>
            </a:r>
            <a:r>
              <a:rPr lang="en-US" sz="1800" dirty="0" smtClean="0"/>
              <a:t>) </a:t>
            </a:r>
            <a:endParaRPr lang="en-US" sz="1800" dirty="0"/>
          </a:p>
          <a:p>
            <a:pPr marL="285750" indent="-285750">
              <a:buFont typeface="Arial" pitchFamily="34" charset="0"/>
              <a:buChar char="•"/>
            </a:pPr>
            <a:r>
              <a:rPr lang="en-US" sz="1800" dirty="0" smtClean="0"/>
              <a:t>In </a:t>
            </a:r>
            <a:r>
              <a:rPr lang="en-US" sz="1800" dirty="0"/>
              <a:t>December</a:t>
            </a:r>
            <a:r>
              <a:rPr lang="en-US" sz="1800" dirty="0" smtClean="0"/>
              <a:t>, 1995 </a:t>
            </a:r>
            <a:r>
              <a:rPr lang="en-US" sz="1800" dirty="0"/>
              <a:t>four armed development supporters killed one person when they fired into a crowd of townspeople. </a:t>
            </a:r>
            <a:r>
              <a:rPr lang="en-US" sz="1800" dirty="0" smtClean="0"/>
              <a:t>“Ignoring </a:t>
            </a:r>
            <a:r>
              <a:rPr lang="en-US" sz="1800" dirty="0"/>
              <a:t>the testimony of scores of witnesses, Morelos state officials arrested three anti-golf activists -- Gerardo </a:t>
            </a:r>
            <a:r>
              <a:rPr lang="en-US" sz="1800" dirty="0" err="1"/>
              <a:t>Demesa</a:t>
            </a:r>
            <a:r>
              <a:rPr lang="en-US" sz="1800" dirty="0"/>
              <a:t> Padilla, Jose Carrillo </a:t>
            </a:r>
            <a:r>
              <a:rPr lang="en-US" sz="1800" dirty="0" err="1"/>
              <a:t>Conde</a:t>
            </a:r>
            <a:r>
              <a:rPr lang="en-US" sz="1800" dirty="0"/>
              <a:t> and </a:t>
            </a:r>
            <a:r>
              <a:rPr lang="en-US" sz="1800" dirty="0" err="1"/>
              <a:t>Fortino</a:t>
            </a:r>
            <a:r>
              <a:rPr lang="en-US" sz="1800" dirty="0"/>
              <a:t> Mendoza Ortiz -- who had not been present during the deadly December gunplay</a:t>
            </a:r>
            <a:r>
              <a:rPr lang="en-US" sz="1800" dirty="0" smtClean="0"/>
              <a:t>.”  </a:t>
            </a:r>
            <a:r>
              <a:rPr lang="en-US" sz="1800" dirty="0"/>
              <a:t>(G.S., Earth Island)</a:t>
            </a:r>
          </a:p>
          <a:p>
            <a:pPr marL="342900" indent="-342900">
              <a:buFont typeface="Arial" pitchFamily="34" charset="0"/>
              <a:buChar char="•"/>
            </a:pPr>
            <a:endParaRPr lang="en-US" sz="2400" dirty="0"/>
          </a:p>
        </p:txBody>
      </p:sp>
      <p:sp>
        <p:nvSpPr>
          <p:cNvPr id="13" name="TextBox 12"/>
          <p:cNvSpPr txBox="1"/>
          <p:nvPr/>
        </p:nvSpPr>
        <p:spPr>
          <a:xfrm>
            <a:off x="19830393" y="16594468"/>
            <a:ext cx="7964214" cy="4678204"/>
          </a:xfrm>
          <a:prstGeom prst="rect">
            <a:avLst/>
          </a:prstGeom>
          <a:noFill/>
          <a:ln>
            <a:solidFill>
              <a:schemeClr val="accent1"/>
            </a:solidFill>
          </a:ln>
        </p:spPr>
        <p:txBody>
          <a:bodyPr wrap="square" rtlCol="0">
            <a:spAutoFit/>
          </a:bodyPr>
          <a:lstStyle/>
          <a:p>
            <a:pPr algn="ctr"/>
            <a:r>
              <a:rPr lang="en-US" sz="2000" b="1" dirty="0" smtClean="0"/>
              <a:t>Film Suggestions</a:t>
            </a:r>
          </a:p>
          <a:p>
            <a:r>
              <a:rPr lang="en-US" sz="1800" dirty="0"/>
              <a:t>The 2007 film, </a:t>
            </a:r>
            <a:r>
              <a:rPr lang="en-US" sz="1800" i="1" dirty="0"/>
              <a:t>We Don’t Play Golf Here,</a:t>
            </a:r>
            <a:r>
              <a:rPr lang="en-US" sz="1800" dirty="0"/>
              <a:t> examines the confrontation between federal troops and the </a:t>
            </a:r>
            <a:r>
              <a:rPr lang="en-US" sz="1800" dirty="0" err="1"/>
              <a:t>Tepoztecos</a:t>
            </a:r>
            <a:r>
              <a:rPr lang="en-US" sz="1800" dirty="0"/>
              <a:t> over the construction of a golf course and other urbanization projects.  An analysis of golf being a sport for the rich and soccer being a sport for the poor takes place in Saul Landau’s film.  The film is divided into essay style segments each with a different topic, but interrelated to contaminating the environment.  The golf course story is accompanied with a story about toxic chemicals from a Tijuana battery recycling plant and one about how two “ecological peasants” were tortured by Mexican army personnel because they “they tried to stop Boise Cascade from clear cutting forests in Guerrero.”  The film is 33 minutes long and provides a good audio and visual aid for high school and college students discussing globalization issues</a:t>
            </a:r>
            <a:r>
              <a:rPr lang="en-US" sz="1800" dirty="0" smtClean="0"/>
              <a:t>. </a:t>
            </a:r>
            <a:r>
              <a:rPr lang="en-US" sz="1800" dirty="0" smtClean="0"/>
              <a:t>( information from this section summarized from Landau </a:t>
            </a:r>
            <a:r>
              <a:rPr lang="en-US" sz="1800" dirty="0" smtClean="0"/>
              <a:t>2007)</a:t>
            </a:r>
            <a:endParaRPr lang="en-US" sz="1800" dirty="0"/>
          </a:p>
          <a:p>
            <a:endParaRPr lang="en-US" dirty="0"/>
          </a:p>
        </p:txBody>
      </p:sp>
      <p:sp>
        <p:nvSpPr>
          <p:cNvPr id="14" name="TextBox 13"/>
          <p:cNvSpPr txBox="1"/>
          <p:nvPr/>
        </p:nvSpPr>
        <p:spPr>
          <a:xfrm>
            <a:off x="19888199" y="11740753"/>
            <a:ext cx="7906407" cy="3785652"/>
          </a:xfrm>
          <a:prstGeom prst="rect">
            <a:avLst/>
          </a:prstGeom>
          <a:noFill/>
          <a:ln>
            <a:solidFill>
              <a:schemeClr val="accent1"/>
            </a:solidFill>
          </a:ln>
        </p:spPr>
        <p:txBody>
          <a:bodyPr wrap="square" rtlCol="0">
            <a:spAutoFit/>
          </a:bodyPr>
          <a:lstStyle/>
          <a:p>
            <a:pPr algn="ctr"/>
            <a:r>
              <a:rPr lang="en-US" sz="2000" b="1" dirty="0" smtClean="0"/>
              <a:t>Quotes</a:t>
            </a:r>
            <a:endParaRPr lang="en-US" sz="2000" b="1" dirty="0" smtClean="0"/>
          </a:p>
          <a:p>
            <a:pPr marL="342900" indent="-342900">
              <a:buFont typeface="Arial" pitchFamily="34" charset="0"/>
              <a:buChar char="•"/>
            </a:pPr>
            <a:r>
              <a:rPr lang="en-US" sz="2000" dirty="0" smtClean="0">
                <a:effectLst/>
              </a:rPr>
              <a:t>“The newly elected </a:t>
            </a:r>
            <a:r>
              <a:rPr lang="en-US" sz="2000" dirty="0" err="1" smtClean="0">
                <a:effectLst/>
              </a:rPr>
              <a:t>Tepoztlan</a:t>
            </a:r>
            <a:r>
              <a:rPr lang="en-US" sz="2000" dirty="0" smtClean="0">
                <a:effectLst/>
              </a:rPr>
              <a:t> mayor sneered: ‘We don’t play that sport here,” because, he explained, maintenance of a large golf course “would sap badly needed farming water; pesticides and chemical fertilizer to maintain the grass would pollute the town’s aquifers.’” (Landau 2007).</a:t>
            </a:r>
          </a:p>
          <a:p>
            <a:pPr marL="342900" indent="-342900">
              <a:buFont typeface="Arial" pitchFamily="34" charset="0"/>
              <a:buChar char="•"/>
            </a:pPr>
            <a:r>
              <a:rPr lang="en-US" sz="2000" dirty="0" smtClean="0"/>
              <a:t>“’</a:t>
            </a:r>
            <a:r>
              <a:rPr lang="en-US" sz="2000" dirty="0" smtClean="0">
                <a:effectLst/>
              </a:rPr>
              <a:t>We are </a:t>
            </a:r>
            <a:r>
              <a:rPr lang="en-US" sz="2000" dirty="0" err="1" smtClean="0">
                <a:effectLst/>
              </a:rPr>
              <a:t>Tepoztecos</a:t>
            </a:r>
            <a:r>
              <a:rPr lang="en-US" sz="2000" dirty="0" smtClean="0">
                <a:effectLst/>
              </a:rPr>
              <a:t>. We are not like other Mexicans, because we know who we are,” one movement leader explained to me, when I asked him why this movement was so successful, where as similar development projects were installed elsewhere with little effective opposition’.  (</a:t>
            </a:r>
            <a:r>
              <a:rPr lang="en-US" sz="2000" dirty="0" err="1" smtClean="0">
                <a:effectLst/>
              </a:rPr>
              <a:t>Stolle</a:t>
            </a:r>
            <a:r>
              <a:rPr lang="en-US" sz="2000" dirty="0" smtClean="0">
                <a:effectLst/>
              </a:rPr>
              <a:t>-McAlister) </a:t>
            </a:r>
          </a:p>
          <a:p>
            <a:pPr marL="342900" indent="-342900">
              <a:buFont typeface="Arial" pitchFamily="34" charset="0"/>
              <a:buChar char="•"/>
            </a:pPr>
            <a:endParaRPr lang="en-US" sz="2000" dirty="0"/>
          </a:p>
        </p:txBody>
      </p:sp>
      <p:sp>
        <p:nvSpPr>
          <p:cNvPr id="15" name="TextBox 14"/>
          <p:cNvSpPr txBox="1"/>
          <p:nvPr/>
        </p:nvSpPr>
        <p:spPr>
          <a:xfrm>
            <a:off x="977461" y="11086444"/>
            <a:ext cx="10833538" cy="5016758"/>
          </a:xfrm>
          <a:prstGeom prst="rect">
            <a:avLst/>
          </a:prstGeom>
          <a:noFill/>
          <a:ln>
            <a:solidFill>
              <a:schemeClr val="accent1"/>
            </a:solidFill>
          </a:ln>
        </p:spPr>
        <p:txBody>
          <a:bodyPr wrap="square" rtlCol="0">
            <a:spAutoFit/>
          </a:bodyPr>
          <a:lstStyle/>
          <a:p>
            <a:pPr algn="ctr"/>
            <a:r>
              <a:rPr lang="en-US" sz="2000" b="1" dirty="0" smtClean="0"/>
              <a:t>Conceptual Question</a:t>
            </a:r>
          </a:p>
          <a:p>
            <a:r>
              <a:rPr lang="en-US" sz="2000" dirty="0"/>
              <a:t>Is a golf course that will bring in tourist revenue worth diverting water from the </a:t>
            </a:r>
            <a:r>
              <a:rPr lang="en-US" sz="2000" dirty="0" err="1"/>
              <a:t>Tepoztecos</a:t>
            </a:r>
            <a:r>
              <a:rPr lang="en-US" sz="2000" dirty="0" smtClean="0"/>
              <a:t>?</a:t>
            </a:r>
          </a:p>
          <a:p>
            <a:endParaRPr lang="en-US" sz="2000" dirty="0"/>
          </a:p>
          <a:p>
            <a:r>
              <a:rPr lang="en-US" sz="2000" dirty="0"/>
              <a:t>A golf course is looked at as a place for leisure, even in the United States.  A passerby would not typically think about how the golf course manages to stay green or if they did, they would not think that as much water is used is possible for such a small piece of land.  It is not fair to the indigenous inhabitants who have connections with the town for generations to worry about their area becoming more arid because much of the water is going towards up keeping a golf course.  </a:t>
            </a:r>
            <a:r>
              <a:rPr lang="en-US" sz="2000" dirty="0" err="1"/>
              <a:t>Tepoztecos</a:t>
            </a:r>
            <a:r>
              <a:rPr lang="en-US" sz="2000" dirty="0"/>
              <a:t> do not even like to play golf as they prefer soccer which they see as a real sport while golf is </a:t>
            </a:r>
            <a:r>
              <a:rPr lang="en-US" sz="2000" dirty="0" smtClean="0"/>
              <a:t>reserved for the elite.  </a:t>
            </a:r>
            <a:r>
              <a:rPr lang="en-US" sz="2000" dirty="0"/>
              <a:t>Such a proposal to build a golf course in an area so opposed to it is bound to breed discontent causing more problems for the builders and for the </a:t>
            </a:r>
            <a:r>
              <a:rPr lang="en-US" sz="2000" dirty="0" err="1"/>
              <a:t>Tepoztecos</a:t>
            </a:r>
            <a:r>
              <a:rPr lang="en-US" sz="2000" dirty="0"/>
              <a:t> because both sides need to organize and draw support for their </a:t>
            </a:r>
            <a:r>
              <a:rPr lang="en-US" sz="2000" dirty="0" smtClean="0"/>
              <a:t>causes </a:t>
            </a:r>
            <a:r>
              <a:rPr lang="en-US" sz="2000" dirty="0"/>
              <a:t>which causes money.  </a:t>
            </a:r>
            <a:r>
              <a:rPr lang="en-US" sz="2000" dirty="0" smtClean="0"/>
              <a:t>The amount of opposition to the project created a more unified population of </a:t>
            </a:r>
            <a:r>
              <a:rPr lang="en-US" sz="2000" dirty="0" err="1" smtClean="0"/>
              <a:t>Tepoztecos</a:t>
            </a:r>
            <a:r>
              <a:rPr lang="en-US" sz="2000" dirty="0" smtClean="0"/>
              <a:t> that could influence policy decisions and the </a:t>
            </a:r>
            <a:r>
              <a:rPr lang="en-US" sz="2000" dirty="0"/>
              <a:t>a</a:t>
            </a:r>
            <a:r>
              <a:rPr lang="en-US" sz="2000" dirty="0" smtClean="0"/>
              <a:t>ppointment of community leaders.  The </a:t>
            </a:r>
            <a:r>
              <a:rPr lang="en-US" sz="2000" dirty="0"/>
              <a:t>cost of life also became a factor because during some of the protests, some </a:t>
            </a:r>
            <a:r>
              <a:rPr lang="en-US" sz="2000" dirty="0" err="1"/>
              <a:t>Tepoztecos</a:t>
            </a:r>
            <a:r>
              <a:rPr lang="en-US" sz="2000" dirty="0"/>
              <a:t> were </a:t>
            </a:r>
            <a:r>
              <a:rPr lang="en-US" sz="2000" dirty="0" smtClean="0"/>
              <a:t>shot, killed, or imprisoned </a:t>
            </a:r>
            <a:r>
              <a:rPr lang="en-US" sz="2000" dirty="0"/>
              <a:t>for standing up for their right to live on land that can support them.  </a:t>
            </a:r>
          </a:p>
        </p:txBody>
      </p:sp>
      <p:sp>
        <p:nvSpPr>
          <p:cNvPr id="16" name="TextBox 15"/>
          <p:cNvSpPr txBox="1"/>
          <p:nvPr/>
        </p:nvSpPr>
        <p:spPr>
          <a:xfrm>
            <a:off x="19869150" y="3179084"/>
            <a:ext cx="11714785" cy="8125301"/>
          </a:xfrm>
          <a:prstGeom prst="rect">
            <a:avLst/>
          </a:prstGeom>
          <a:noFill/>
          <a:ln>
            <a:solidFill>
              <a:schemeClr val="accent1"/>
            </a:solidFill>
          </a:ln>
        </p:spPr>
        <p:txBody>
          <a:bodyPr wrap="square" rtlCol="0">
            <a:spAutoFit/>
          </a:bodyPr>
          <a:lstStyle/>
          <a:p>
            <a:pPr algn="ctr"/>
            <a:r>
              <a:rPr lang="en-US" sz="2000" b="1" dirty="0" smtClean="0"/>
              <a:t>Advocacy of </a:t>
            </a:r>
            <a:r>
              <a:rPr lang="en-US" sz="2000" b="1" dirty="0" err="1" smtClean="0"/>
              <a:t>Tepoztecos</a:t>
            </a:r>
            <a:endParaRPr lang="en-US" sz="2000" b="1" dirty="0"/>
          </a:p>
          <a:p>
            <a:pPr algn="ctr"/>
            <a:endParaRPr lang="en-US" sz="2000" dirty="0" smtClean="0"/>
          </a:p>
          <a:p>
            <a:pPr marL="342900" indent="-342900">
              <a:buFont typeface="Arial" pitchFamily="34" charset="0"/>
              <a:buChar char="•"/>
            </a:pPr>
            <a:r>
              <a:rPr lang="en-US" sz="1800" dirty="0" smtClean="0"/>
              <a:t>April </a:t>
            </a:r>
            <a:r>
              <a:rPr lang="en-US" sz="1800" dirty="0" smtClean="0"/>
              <a:t>10, 1995: </a:t>
            </a:r>
            <a:r>
              <a:rPr lang="en-US" sz="1800" dirty="0" smtClean="0"/>
              <a:t>Villagers attempt to protest the developer </a:t>
            </a:r>
            <a:r>
              <a:rPr lang="en-US" sz="1800" dirty="0" err="1" smtClean="0"/>
              <a:t>Grupo</a:t>
            </a:r>
            <a:r>
              <a:rPr lang="en-US" sz="1800" dirty="0" smtClean="0"/>
              <a:t> KS's plans to build an 18-hole golf course and 800 luxury homes inside the El </a:t>
            </a:r>
            <a:r>
              <a:rPr lang="en-US" sz="1800" dirty="0" err="1" smtClean="0"/>
              <a:t>Tepozteco</a:t>
            </a:r>
            <a:r>
              <a:rPr lang="en-US" sz="1800" dirty="0" smtClean="0"/>
              <a:t> National Park near </a:t>
            </a:r>
            <a:r>
              <a:rPr lang="en-US" sz="1800" dirty="0" err="1" smtClean="0"/>
              <a:t>Tepoztlan</a:t>
            </a:r>
            <a:r>
              <a:rPr lang="en-US" sz="1800" dirty="0" smtClean="0"/>
              <a:t> and are attacked by police in the Morelos state in Mexico. </a:t>
            </a:r>
          </a:p>
          <a:p>
            <a:pPr marL="342900" indent="-342900">
              <a:buFont typeface="Arial" pitchFamily="34" charset="0"/>
              <a:buChar char="•"/>
            </a:pPr>
            <a:r>
              <a:rPr lang="en-US" sz="1800" dirty="0" smtClean="0"/>
              <a:t>Police opened fire on the protesters, killing one man and wounding several others. </a:t>
            </a:r>
          </a:p>
          <a:p>
            <a:pPr marL="342900" indent="-342900">
              <a:buFont typeface="Arial" pitchFamily="34" charset="0"/>
              <a:buChar char="•"/>
            </a:pPr>
            <a:r>
              <a:rPr lang="en-US" sz="1800" dirty="0" smtClean="0"/>
              <a:t>Police attempted to blame villagers for the violence, but their claims were disproven when home videos aired on local news programs showed the police ambushing the protesters and planting weapons on the bodies of the dead and wounded. </a:t>
            </a:r>
          </a:p>
          <a:p>
            <a:pPr marL="342900" indent="-342900">
              <a:buFont typeface="Arial" pitchFamily="34" charset="0"/>
              <a:buChar char="•"/>
            </a:pPr>
            <a:r>
              <a:rPr lang="en-US" sz="1800" dirty="0" smtClean="0"/>
              <a:t>“In September 1995, hundred of Morelos state troopers tried -- and failed -- to install a pro-golf course council. The Morelos government has refused to offer any state services to the elected anti-development government in </a:t>
            </a:r>
            <a:r>
              <a:rPr lang="en-US" sz="1800" dirty="0" err="1" smtClean="0"/>
              <a:t>Tepoztlan</a:t>
            </a:r>
            <a:r>
              <a:rPr lang="en-US" sz="1800" dirty="0" smtClean="0"/>
              <a:t> -- no birth, death or marriage certificates --and the </a:t>
            </a:r>
            <a:r>
              <a:rPr lang="en-US" sz="1800" dirty="0" err="1" smtClean="0"/>
              <a:t>Tepoztecos</a:t>
            </a:r>
            <a:r>
              <a:rPr lang="en-US" sz="1800" dirty="0" smtClean="0"/>
              <a:t> have responded by refusing to pay state property taxes” (GS, Earth Island). </a:t>
            </a:r>
          </a:p>
          <a:p>
            <a:pPr marL="342900" indent="-342900">
              <a:buFont typeface="Arial" pitchFamily="34" charset="0"/>
              <a:buChar char="•"/>
            </a:pPr>
            <a:r>
              <a:rPr lang="en-US" sz="1800" dirty="0" smtClean="0"/>
              <a:t>Following the April 10 police massacre, </a:t>
            </a:r>
            <a:r>
              <a:rPr lang="en-US" sz="1800" dirty="0" err="1" smtClean="0"/>
              <a:t>Grupo</a:t>
            </a:r>
            <a:r>
              <a:rPr lang="en-US" sz="1800" dirty="0" smtClean="0"/>
              <a:t> KS canceled its golf course resort plans. But the tension between village and state remains, and central to the standoff is the fate of three anti-golf leaders.  </a:t>
            </a:r>
            <a:r>
              <a:rPr lang="en-US" sz="1800" dirty="0" smtClean="0"/>
              <a:t>(information from this section summarized from GS </a:t>
            </a:r>
            <a:r>
              <a:rPr lang="en-US" sz="1800" dirty="0" smtClean="0"/>
              <a:t>Earth Island</a:t>
            </a:r>
            <a:r>
              <a:rPr lang="en-US" sz="1800" dirty="0" smtClean="0"/>
              <a:t>)</a:t>
            </a:r>
          </a:p>
          <a:p>
            <a:pPr marL="342900" indent="-342900">
              <a:buFont typeface="Arial" pitchFamily="34" charset="0"/>
              <a:buChar char="•"/>
            </a:pPr>
            <a:r>
              <a:rPr lang="en-US" sz="1800" dirty="0"/>
              <a:t>T</a:t>
            </a:r>
            <a:r>
              <a:rPr lang="en-US" sz="1800" dirty="0" smtClean="0"/>
              <a:t>he </a:t>
            </a:r>
            <a:r>
              <a:rPr lang="en-US" sz="1800" dirty="0"/>
              <a:t>traditional Nahua community of </a:t>
            </a:r>
            <a:r>
              <a:rPr lang="en-US" sz="1800" dirty="0" err="1"/>
              <a:t>Tepoztlán</a:t>
            </a:r>
            <a:r>
              <a:rPr lang="en-US" sz="1800" dirty="0"/>
              <a:t> in the state of Morelos, Mexico, unified and succeeded in forcing cancellation of a </a:t>
            </a:r>
            <a:r>
              <a:rPr lang="en-US" sz="1800" dirty="0" smtClean="0"/>
              <a:t>project in the mid 1990’s.  “The project was </a:t>
            </a:r>
            <a:r>
              <a:rPr lang="en-US" sz="1800" dirty="0"/>
              <a:t>sponsored by the most powerful of national and international politicians and corporations, to build a luxury subdivision, business park, and golf club on </a:t>
            </a:r>
            <a:r>
              <a:rPr lang="en-US" sz="1800" dirty="0" err="1"/>
              <a:t>Tepoztecan</a:t>
            </a:r>
            <a:r>
              <a:rPr lang="en-US" sz="1800" dirty="0"/>
              <a:t> communal </a:t>
            </a:r>
            <a:r>
              <a:rPr lang="en-US" sz="1800" dirty="0" smtClean="0"/>
              <a:t>lands.”  The use of graffiti and city murals gave </a:t>
            </a:r>
            <a:r>
              <a:rPr lang="en-US" sz="1800" dirty="0" err="1" smtClean="0"/>
              <a:t>Tepoztecos</a:t>
            </a:r>
            <a:r>
              <a:rPr lang="en-US" sz="1800" dirty="0" smtClean="0"/>
              <a:t> an outlet to express their political opinions. (</a:t>
            </a:r>
            <a:r>
              <a:rPr lang="en-US" sz="1800" dirty="0" err="1" smtClean="0"/>
              <a:t>Wahrhaftig</a:t>
            </a:r>
            <a:r>
              <a:rPr lang="en-US" sz="1800" dirty="0" smtClean="0"/>
              <a:t>, Talking Walls)</a:t>
            </a:r>
          </a:p>
          <a:p>
            <a:pPr marL="342900" indent="-342900">
              <a:buFont typeface="Arial" pitchFamily="34" charset="0"/>
              <a:buChar char="•"/>
            </a:pPr>
            <a:r>
              <a:rPr lang="en-US" sz="1800" dirty="0" smtClean="0"/>
              <a:t>Native </a:t>
            </a:r>
            <a:r>
              <a:rPr lang="en-US" sz="1800" dirty="0" err="1" smtClean="0"/>
              <a:t>Tepoztecos</a:t>
            </a:r>
            <a:r>
              <a:rPr lang="en-US" sz="1800" dirty="0" smtClean="0"/>
              <a:t> stopped the  </a:t>
            </a:r>
            <a:r>
              <a:rPr lang="en-US" sz="1800" dirty="0"/>
              <a:t>half-billion dollar golf </a:t>
            </a:r>
            <a:r>
              <a:rPr lang="en-US" sz="1800" dirty="0" smtClean="0"/>
              <a:t>course/condominium </a:t>
            </a:r>
            <a:r>
              <a:rPr lang="en-US" sz="1800" dirty="0"/>
              <a:t>"development" </a:t>
            </a:r>
            <a:r>
              <a:rPr lang="en-US" sz="1800" dirty="0" smtClean="0"/>
              <a:t>project.  “They </a:t>
            </a:r>
            <a:r>
              <a:rPr lang="en-US" sz="1800" dirty="0"/>
              <a:t>have said no to the degradation of their environment, no to the expropriation of communal lands, no to the destruction of </a:t>
            </a:r>
            <a:r>
              <a:rPr lang="en-US" sz="1800" dirty="0" smtClean="0"/>
              <a:t>archaeological </a:t>
            </a:r>
            <a:r>
              <a:rPr lang="en-US" sz="1800" dirty="0"/>
              <a:t>sites and no to the underpaid servile sector jobs that have been promised </a:t>
            </a:r>
            <a:r>
              <a:rPr lang="en-US" sz="1800" dirty="0" smtClean="0"/>
              <a:t>them” (Young). </a:t>
            </a:r>
            <a:endParaRPr lang="en-US" sz="1800" dirty="0" smtClean="0"/>
          </a:p>
          <a:p>
            <a:pPr marL="857250" indent="-857250">
              <a:buFont typeface="Arial" pitchFamily="34" charset="0"/>
              <a:buChar char="•"/>
            </a:pPr>
            <a:endParaRPr lang="en-US" sz="2400" dirty="0" smtClean="0"/>
          </a:p>
          <a:p>
            <a:endParaRPr lang="en-US" dirty="0"/>
          </a:p>
        </p:txBody>
      </p:sp>
      <p:pic>
        <p:nvPicPr>
          <p:cNvPr id="23" name="Picture 2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646420" y="11096297"/>
            <a:ext cx="5906810" cy="4430108"/>
          </a:xfrm>
          <a:prstGeom prst="rect">
            <a:avLst/>
          </a:prstGeom>
        </p:spPr>
      </p:pic>
      <p:sp>
        <p:nvSpPr>
          <p:cNvPr id="24" name="TextBox 23"/>
          <p:cNvSpPr txBox="1"/>
          <p:nvPr/>
        </p:nvSpPr>
        <p:spPr>
          <a:xfrm>
            <a:off x="6054286" y="12185716"/>
            <a:ext cx="8763000" cy="1046440"/>
          </a:xfrm>
          <a:prstGeom prst="rect">
            <a:avLst/>
          </a:prstGeom>
          <a:noFill/>
        </p:spPr>
        <p:txBody>
          <a:bodyPr wrap="square" rtlCol="0">
            <a:spAutoFit/>
          </a:bodyPr>
          <a:lstStyle/>
          <a:p>
            <a:endParaRPr lang="en-US" dirty="0"/>
          </a:p>
        </p:txBody>
      </p:sp>
      <p:pic>
        <p:nvPicPr>
          <p:cNvPr id="25" name="Picture 2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117800" y="11740753"/>
            <a:ext cx="3816796" cy="5628593"/>
          </a:xfrm>
          <a:prstGeom prst="rect">
            <a:avLst/>
          </a:prstGeom>
        </p:spPr>
      </p:pic>
      <p:sp>
        <p:nvSpPr>
          <p:cNvPr id="26" name="TextBox 25"/>
          <p:cNvSpPr txBox="1"/>
          <p:nvPr/>
        </p:nvSpPr>
        <p:spPr>
          <a:xfrm>
            <a:off x="28774583" y="17754600"/>
            <a:ext cx="2503230" cy="1938992"/>
          </a:xfrm>
          <a:prstGeom prst="rect">
            <a:avLst/>
          </a:prstGeom>
          <a:noFill/>
        </p:spPr>
        <p:txBody>
          <a:bodyPr wrap="square" rtlCol="0">
            <a:spAutoFit/>
          </a:bodyPr>
          <a:lstStyle/>
          <a:p>
            <a:pPr algn="ctr"/>
            <a:r>
              <a:rPr lang="en-US" sz="2000" dirty="0" smtClean="0"/>
              <a:t>Protestors against the building of the Golf Club </a:t>
            </a:r>
            <a:r>
              <a:rPr lang="en-US" sz="2000" dirty="0" smtClean="0"/>
              <a:t>(from the website “</a:t>
            </a:r>
            <a:r>
              <a:rPr lang="en-US" sz="2000" dirty="0" smtClean="0"/>
              <a:t>Sonoma.edu: Talking Walls”) </a:t>
            </a:r>
            <a:endParaRPr lang="en-US" sz="2000" dirty="0"/>
          </a:p>
        </p:txBody>
      </p:sp>
      <p:sp>
        <p:nvSpPr>
          <p:cNvPr id="27" name="TextBox 26"/>
          <p:cNvSpPr txBox="1"/>
          <p:nvPr/>
        </p:nvSpPr>
        <p:spPr>
          <a:xfrm>
            <a:off x="11987603" y="15786083"/>
            <a:ext cx="7224444" cy="400110"/>
          </a:xfrm>
          <a:prstGeom prst="rect">
            <a:avLst/>
          </a:prstGeom>
          <a:noFill/>
        </p:spPr>
        <p:txBody>
          <a:bodyPr wrap="square" rtlCol="0">
            <a:spAutoFit/>
          </a:bodyPr>
          <a:lstStyle/>
          <a:p>
            <a:r>
              <a:rPr lang="en-US" sz="2000" dirty="0" smtClean="0"/>
              <a:t>   Luxury </a:t>
            </a:r>
            <a:r>
              <a:rPr lang="en-US" sz="2000" dirty="0" smtClean="0"/>
              <a:t>Villa in </a:t>
            </a:r>
            <a:r>
              <a:rPr lang="en-US" sz="2000" dirty="0" err="1" smtClean="0"/>
              <a:t>Tepoztlan</a:t>
            </a:r>
            <a:r>
              <a:rPr lang="en-US" sz="2000" dirty="0" smtClean="0"/>
              <a:t> (from website “Best Real Estate Planet”)</a:t>
            </a:r>
            <a:endParaRPr lang="en-US" sz="2000" dirty="0"/>
          </a:p>
        </p:txBody>
      </p:sp>
    </p:spTree>
    <p:extLst>
      <p:ext uri="{BB962C8B-B14F-4D97-AF65-F5344CB8AC3E}">
        <p14:creationId xmlns:p14="http://schemas.microsoft.com/office/powerpoint/2010/main" val="3796755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2559</TotalTime>
  <Words>1499</Words>
  <Application>Microsoft Office PowerPoint</Application>
  <PresentationFormat>Custom</PresentationFormat>
  <Paragraphs>67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Dibble</dc:creator>
  <cp:lastModifiedBy>Nicole Dibble</cp:lastModifiedBy>
  <cp:revision>59</cp:revision>
  <dcterms:created xsi:type="dcterms:W3CDTF">2011-05-06T06:09:46Z</dcterms:created>
  <dcterms:modified xsi:type="dcterms:W3CDTF">2011-05-08T00:53:32Z</dcterms:modified>
</cp:coreProperties>
</file>