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3060" y="-162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87632" y="6324600"/>
            <a:ext cx="118491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2711" y="6324600"/>
            <a:ext cx="3518916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2712" y="36865560"/>
            <a:ext cx="23519129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17600" y="36865560"/>
            <a:ext cx="23519131" cy="10427970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3"/>
            <a:ext cx="19751040" cy="2172462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E4339-791D-481F-85DB-E7C86577A062}" type="datetimeFigureOut">
              <a:rPr lang="en-US" smtClean="0"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2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031AC-3327-4093-A028-43C1DBB54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3505200" y="0"/>
            <a:ext cx="29108400" cy="2133600"/>
          </a:xfrm>
        </p:spPr>
        <p:txBody>
          <a:bodyPr>
            <a:normAutofit/>
          </a:bodyPr>
          <a:lstStyle/>
          <a:p>
            <a:r>
              <a:rPr lang="en-US" sz="7000" b="1" dirty="0" smtClean="0">
                <a:solidFill>
                  <a:srgbClr val="002060"/>
                </a:solidFill>
              </a:rPr>
              <a:t>Wastelands, Oil Spills, and the Ogoni: Oh My</a:t>
            </a:r>
            <a:endParaRPr lang="en-US" sz="7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76600" y="1447800"/>
            <a:ext cx="29794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/>
              <a:t>Elizabeth Krueger – Gettysburg College - ANTH 223-Indigenous Peoples, the Environment, and the Global Economy</a:t>
            </a:r>
            <a:endParaRPr lang="en-US" sz="33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058400" y="2362200"/>
            <a:ext cx="11430000" cy="6172200"/>
          </a:xfr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WHO ARE THE OGONI?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Ogoni are a group of 500,000 indigenous people in the Niger Delta in southern Nigeria. They make their livelihoods traditionally from farming and </a:t>
            </a:r>
            <a:r>
              <a:rPr lang="en-US" sz="2400" dirty="0" smtClean="0">
                <a:solidFill>
                  <a:schemeClr val="tx1"/>
                </a:solidFill>
              </a:rPr>
              <a:t>fishing </a:t>
            </a:r>
            <a:r>
              <a:rPr lang="en-US" sz="2400" dirty="0" smtClean="0">
                <a:solidFill>
                  <a:schemeClr val="tx1"/>
                </a:solidFill>
              </a:rPr>
              <a:t>and have a community-based internal political structure. Since the mid 20</a:t>
            </a:r>
            <a:r>
              <a:rPr 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sz="2400" dirty="0" smtClean="0">
                <a:solidFill>
                  <a:schemeClr val="tx1"/>
                </a:solidFill>
              </a:rPr>
              <a:t> century, they have received international attention due to the damages and human rights violations caused by several multinational oil companies. The oil companies, in conjunction with complications from </a:t>
            </a:r>
            <a:r>
              <a:rPr lang="en-US" sz="2400" dirty="0" smtClean="0">
                <a:solidFill>
                  <a:schemeClr val="tx1"/>
                </a:solidFill>
              </a:rPr>
              <a:t>the Nigerian </a:t>
            </a:r>
            <a:r>
              <a:rPr lang="en-US" sz="2400" dirty="0" smtClean="0">
                <a:solidFill>
                  <a:schemeClr val="tx1"/>
                </a:solidFill>
              </a:rPr>
              <a:t>national government, have allowed large parts of the </a:t>
            </a:r>
            <a:r>
              <a:rPr lang="en-US" sz="2400" dirty="0" smtClean="0">
                <a:solidFill>
                  <a:schemeClr val="tx1"/>
                </a:solidFill>
              </a:rPr>
              <a:t>Ogoni </a:t>
            </a:r>
            <a:r>
              <a:rPr lang="en-US" sz="2400" dirty="0" smtClean="0">
                <a:solidFill>
                  <a:schemeClr val="tx1"/>
                </a:solidFill>
              </a:rPr>
              <a:t>homeland to be ruined. The land has been contaminated not just by oil extraction and pipelines, but also from gas flares that burn 24 hours a day. This not only destroys land and contributes to global warming, but causes many damaging health </a:t>
            </a:r>
            <a:r>
              <a:rPr lang="en-US" sz="2400" dirty="0" smtClean="0">
                <a:solidFill>
                  <a:schemeClr val="tx1"/>
                </a:solidFill>
              </a:rPr>
              <a:t>effects. Shell </a:t>
            </a:r>
            <a:r>
              <a:rPr lang="en-US" sz="2400" dirty="0" smtClean="0">
                <a:solidFill>
                  <a:schemeClr val="tx1"/>
                </a:solidFill>
              </a:rPr>
              <a:t>Oil is the largest foreign oil company present in </a:t>
            </a:r>
            <a:r>
              <a:rPr lang="en-US" sz="2400" dirty="0" smtClean="0">
                <a:solidFill>
                  <a:schemeClr val="tx1"/>
                </a:solidFill>
              </a:rPr>
              <a:t>Nigeria and has extracted </a:t>
            </a:r>
            <a:r>
              <a:rPr lang="en-US" sz="2400" dirty="0" smtClean="0">
                <a:solidFill>
                  <a:schemeClr val="tx1"/>
                </a:solidFill>
              </a:rPr>
              <a:t>oil from the Niger Delta since </a:t>
            </a:r>
            <a:r>
              <a:rPr lang="en-US" sz="2400" dirty="0" smtClean="0">
                <a:solidFill>
                  <a:schemeClr val="tx1"/>
                </a:solidFill>
              </a:rPr>
              <a:t>1958 </a:t>
            </a:r>
            <a:r>
              <a:rPr lang="en-US" sz="2400" dirty="0" smtClean="0">
                <a:solidFill>
                  <a:schemeClr val="tx1"/>
                </a:solidFill>
              </a:rPr>
              <a:t>as a part of a joint venture with Nigerian National Petroleum Corporation, Elf, and </a:t>
            </a:r>
            <a:r>
              <a:rPr lang="en-US" sz="2400" dirty="0" err="1" smtClean="0">
                <a:solidFill>
                  <a:schemeClr val="tx1"/>
                </a:solidFill>
              </a:rPr>
              <a:t>Agip</a:t>
            </a:r>
            <a:r>
              <a:rPr lang="en-US" sz="2400" dirty="0" smtClean="0">
                <a:solidFill>
                  <a:schemeClr val="tx1"/>
                </a:solidFill>
              </a:rPr>
              <a:t>. They account for 50 percent of the country’s oil production and are the company the Ogoni blame for most of the damages. Despite well-voiced </a:t>
            </a:r>
            <a:r>
              <a:rPr lang="en-US" sz="2400" dirty="0" smtClean="0">
                <a:solidFill>
                  <a:schemeClr val="tx1"/>
                </a:solidFill>
              </a:rPr>
              <a:t>opposition to the drilling, </a:t>
            </a:r>
            <a:r>
              <a:rPr lang="en-US" sz="2400" dirty="0" smtClean="0">
                <a:solidFill>
                  <a:schemeClr val="tx1"/>
                </a:solidFill>
              </a:rPr>
              <a:t>the local oil companies continue to undermine local environments and economies without any form of compensation (Johansen 2003:279-281). </a:t>
            </a:r>
          </a:p>
        </p:txBody>
      </p:sp>
      <p:pic>
        <p:nvPicPr>
          <p:cNvPr id="7" name="Picture 6" descr="map3 Christian Science Moni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7696200" cy="62339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74676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Map showing location of Nigeria and the Niger Delta, where the extraction occurs (from the </a:t>
            </a:r>
            <a:r>
              <a:rPr lang="en-US" sz="2000" dirty="0" err="1" smtClean="0"/>
              <a:t>Baldauf</a:t>
            </a:r>
            <a:r>
              <a:rPr lang="en-US" sz="2000" dirty="0" smtClean="0"/>
              <a:t> article, “Cheers in Nigeria”)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8839200"/>
            <a:ext cx="5410200" cy="71711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STARTLING STATISTICS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Nigeria generated about 12% of Shell’s oil production worldwide in the late 1990s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1989-1996: </a:t>
            </a:r>
            <a:r>
              <a:rPr lang="en-US" sz="2400" dirty="0" smtClean="0"/>
              <a:t>The Ogoni </a:t>
            </a:r>
            <a:r>
              <a:rPr lang="en-US" sz="2400" dirty="0" smtClean="0"/>
              <a:t>suffered an average of 190 oil spills per year (about 319,200 gallons per spill)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1995: Ken </a:t>
            </a:r>
            <a:r>
              <a:rPr lang="en-US" sz="2400" dirty="0" err="1" smtClean="0"/>
              <a:t>Saro</a:t>
            </a:r>
            <a:r>
              <a:rPr lang="en-US" sz="2400" dirty="0" smtClean="0"/>
              <a:t>-</a:t>
            </a:r>
            <a:r>
              <a:rPr lang="en-US" sz="2400" dirty="0" err="1" smtClean="0"/>
              <a:t>Wiwa</a:t>
            </a:r>
            <a:r>
              <a:rPr lang="en-US" sz="2400" dirty="0" smtClean="0"/>
              <a:t> and eight Ogoni men </a:t>
            </a:r>
            <a:r>
              <a:rPr lang="en-US" sz="2400" dirty="0" smtClean="0"/>
              <a:t>were executed </a:t>
            </a:r>
            <a:r>
              <a:rPr lang="en-US" sz="2400" dirty="0" smtClean="0"/>
              <a:t>by Nigerian government for false murder accusations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By 2000, oil was more than 90% of Nigeria’s export earnings and 80% of government revenue </a:t>
            </a:r>
            <a:r>
              <a:rPr lang="en-US" sz="2400" dirty="0" smtClean="0">
                <a:sym typeface="Wingdings" pitchFamily="2" charset="2"/>
              </a:rPr>
              <a:t> $20 million per day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1993-2001: more than 2,000 killed, 37 villages destroyed, 30,000 other Ogoni displaced from homes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Sources: (Barnard 1996: 1 and Johansen 2003: 282</a:t>
            </a:r>
            <a:r>
              <a:rPr lang="en-US" sz="2400" dirty="0" smtClean="0">
                <a:sym typeface="Wingdings" pitchFamily="2" charset="2"/>
              </a:rPr>
              <a:t>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097000" y="9144000"/>
            <a:ext cx="7315200" cy="86485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THREATS/ISSUES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Extraction of oil threatens traditional livelihoods, ways of life, and large parts of Ogoni homeland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Gas flares pollute and ruin valuable farmland and contribute to global warming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G</a:t>
            </a:r>
            <a:r>
              <a:rPr lang="en-US" sz="2400" dirty="0" smtClean="0"/>
              <a:t>as and oil flares also cause medical problems, such as blindness and skin issues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Acid rain is another byproduct of the flares – it ruins roofs, reduces crop yield and contaminates water and soil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Leaking, rusty oil pipelines cause constant oil spills – these oil spills have turned vast areas of Ogoni land into wastelands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Oil spills are not cleaned up, and continue to contaminate soil and water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Oil companies, such as ChevronTexaco, profit heavily from their operations and the Ogoni receive nothing (Much of oil companies’ profits go to the repressive Nigerian military)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Nigerian </a:t>
            </a:r>
            <a:r>
              <a:rPr lang="en-US" sz="2400" dirty="0" smtClean="0"/>
              <a:t>government responds to </a:t>
            </a:r>
            <a:r>
              <a:rPr lang="en-US" sz="2400" dirty="0" err="1" smtClean="0"/>
              <a:t>Ogoni’s</a:t>
            </a:r>
            <a:r>
              <a:rPr lang="en-US" sz="2400" dirty="0" smtClean="0"/>
              <a:t> peaceful protests with brutal repression – many have been killed, tortured, and displaced from their homes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Sources: (Thomas, Carr and Humphreys 2001:150-170 and Johansen 2003: 282)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039600" y="18135600"/>
            <a:ext cx="9448800" cy="45858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ADVOCACY</a:t>
            </a:r>
          </a:p>
          <a:p>
            <a:pPr algn="ctr"/>
            <a:r>
              <a:rPr lang="en-US" sz="2400" dirty="0" smtClean="0"/>
              <a:t>Existing Ogoni organizations and outside groups joined together to form the Movement for the Survival of the Ogoni People (MOSOP) in 1990. The main organizer of this NGO, Ken </a:t>
            </a:r>
            <a:r>
              <a:rPr lang="en-US" sz="2400" dirty="0" err="1" smtClean="0"/>
              <a:t>Saro</a:t>
            </a:r>
            <a:r>
              <a:rPr lang="en-US" sz="2400" dirty="0" smtClean="0"/>
              <a:t>-</a:t>
            </a:r>
            <a:r>
              <a:rPr lang="en-US" sz="2400" dirty="0" err="1" smtClean="0"/>
              <a:t>Wiwa</a:t>
            </a:r>
            <a:r>
              <a:rPr lang="en-US" sz="2400" dirty="0" smtClean="0"/>
              <a:t>,, is an international writer and advocate for the Ogoni. The organization aims to promote democratic awareness, protect cultural rights and practices, and protect the Ogoni </a:t>
            </a:r>
            <a:r>
              <a:rPr lang="en-US" sz="2400" dirty="0" smtClean="0"/>
              <a:t>environment. The </a:t>
            </a:r>
            <a:r>
              <a:rPr lang="en-US" sz="2400" dirty="0" smtClean="0"/>
              <a:t>group </a:t>
            </a:r>
            <a:r>
              <a:rPr lang="en-US" sz="2400" dirty="0" smtClean="0"/>
              <a:t>created the </a:t>
            </a:r>
            <a:r>
              <a:rPr lang="en-US" sz="2400" dirty="0" smtClean="0"/>
              <a:t>Ogoni Bill of Rights, which summarized the grievances of the Ogoni and made specific requests and demands. It also launched a vigorous campaign to publicize the Ogoni cause and create a support base, both nationally and internationally. It releases a biweekly newspaper and above all, stresses non-violent campaigning techniques (Carr, Douglas and Humphreys 2001: 150-170).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0" y="28270200"/>
            <a:ext cx="10134600" cy="42165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CONCEPTUAL QUESTION</a:t>
            </a:r>
          </a:p>
          <a:p>
            <a:pPr algn="ctr"/>
            <a:r>
              <a:rPr lang="en-US" sz="2400" dirty="0" smtClean="0"/>
              <a:t>The case of the Ogoni is not an isolated incident - </a:t>
            </a:r>
          </a:p>
          <a:p>
            <a:pPr algn="ctr"/>
            <a:r>
              <a:rPr lang="en-US" sz="2400" dirty="0" smtClean="0"/>
              <a:t>Indigenous peoples throughout the world have faced problems with oil companies and the devastating effects of oil extraction on local economies and environments. Is there a way for oil extraction to continue without producing all of the negative side effects?  Can indigenous peoples and oil companies ever come together to effectively find a solution?  This is an extremely important issue, as demonstrated by our studies in this class, which can be seen in the book </a:t>
            </a:r>
            <a:r>
              <a:rPr lang="en-US" sz="2400" i="1" dirty="0" smtClean="0"/>
              <a:t>Savages </a:t>
            </a:r>
            <a:r>
              <a:rPr lang="en-US" sz="2400" dirty="0" smtClean="0"/>
              <a:t>and the film </a:t>
            </a:r>
            <a:r>
              <a:rPr lang="en-US" sz="2400" i="1" dirty="0" smtClean="0"/>
              <a:t>Crude </a:t>
            </a:r>
            <a:r>
              <a:rPr lang="en-US" sz="2400" dirty="0" smtClean="0"/>
              <a:t>(among others). </a:t>
            </a:r>
            <a:r>
              <a:rPr lang="en-US" sz="2400" dirty="0" smtClean="0"/>
              <a:t>It is clear the Ogoni are not against economic development, but more </a:t>
            </a:r>
            <a:r>
              <a:rPr lang="en-US" sz="2400" dirty="0" smtClean="0"/>
              <a:t>research outside of this case study on the Ogoni is needed to determine a feasible answer to this probing question.  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pic>
        <p:nvPicPr>
          <p:cNvPr id="15" name="Picture 14" descr="Fla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9220200"/>
            <a:ext cx="7848600" cy="607115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67400" y="155448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Ogoni children watching the constant oil and gas flares (from BBC website “Polluting Nigeria”)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6383000"/>
            <a:ext cx="14020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dirty="0" smtClean="0">
                <a:solidFill>
                  <a:srgbClr val="002060"/>
                </a:solidFill>
              </a:rPr>
              <a:t>“We either win this war to save our land, or we will be exterminated, because we have nowhere to run to.” </a:t>
            </a:r>
          </a:p>
          <a:p>
            <a:pPr algn="ctr"/>
            <a:r>
              <a:rPr lang="en-US" sz="2400" dirty="0" smtClean="0"/>
              <a:t>– Ken </a:t>
            </a:r>
            <a:r>
              <a:rPr lang="en-US" sz="2400" dirty="0" err="1" smtClean="0"/>
              <a:t>Saro-Wiwa</a:t>
            </a:r>
            <a:r>
              <a:rPr lang="en-US" sz="2400" dirty="0" smtClean="0"/>
              <a:t>, MOSOP (African Successes)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582400" y="22860000"/>
            <a:ext cx="98298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dirty="0" smtClean="0">
                <a:solidFill>
                  <a:srgbClr val="002060"/>
                </a:solidFill>
              </a:rPr>
              <a:t>“Thirty billion </a:t>
            </a:r>
            <a:r>
              <a:rPr lang="en-US" sz="4300" b="1" dirty="0" smtClean="0">
                <a:solidFill>
                  <a:srgbClr val="002060"/>
                </a:solidFill>
              </a:rPr>
              <a:t>dollars worth of oil has been taken from the Ogoni region and still there is no electricity, no good water, no good roads. We Ogoni are not against economic development; we believe in it. But we ask that our environment not be destroyed in the process</a:t>
            </a:r>
            <a:r>
              <a:rPr lang="en-US" sz="4300" dirty="0" smtClean="0">
                <a:solidFill>
                  <a:srgbClr val="002060"/>
                </a:solidFill>
              </a:rPr>
              <a:t>.” </a:t>
            </a:r>
            <a:r>
              <a:rPr lang="en-US" sz="2400" dirty="0" smtClean="0"/>
              <a:t>– </a:t>
            </a:r>
            <a:r>
              <a:rPr lang="en-US" sz="2400" dirty="0" err="1" smtClean="0"/>
              <a:t>Goodluck</a:t>
            </a:r>
            <a:r>
              <a:rPr lang="en-US" sz="2400" dirty="0" smtClean="0"/>
              <a:t> </a:t>
            </a:r>
            <a:r>
              <a:rPr lang="en-US" sz="2400" dirty="0" err="1" smtClean="0"/>
              <a:t>Diigbo</a:t>
            </a:r>
            <a:r>
              <a:rPr lang="en-US" sz="2400" dirty="0" smtClean="0"/>
              <a:t>, President of the Partnership for Indigenous Peoples’ Environment (McIntosh 2003: 1)</a:t>
            </a:r>
            <a:endParaRPr lang="en-US" sz="2400" dirty="0"/>
          </a:p>
        </p:txBody>
      </p:sp>
      <p:pic>
        <p:nvPicPr>
          <p:cNvPr id="19" name="Picture 18" descr="Flares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18364200"/>
            <a:ext cx="10896600" cy="509212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38200" y="23545800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Ogoni people protesting oil companies (from the BBC website “</a:t>
            </a:r>
            <a:r>
              <a:rPr lang="en-US" sz="2000" dirty="0" smtClean="0"/>
              <a:t>Polluting Nigeria</a:t>
            </a:r>
            <a:r>
              <a:rPr lang="en-US" sz="2000" dirty="0" smtClean="0"/>
              <a:t>”)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24155400"/>
            <a:ext cx="10439400" cy="838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REFERENCES CITED</a:t>
            </a:r>
            <a:endParaRPr lang="en-US" sz="2800" b="1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African Successes</a:t>
            </a:r>
          </a:p>
          <a:p>
            <a:pPr marL="742950" lvl="1" indent="-285750"/>
            <a:r>
              <a:rPr lang="en-US" sz="2000" dirty="0">
                <a:latin typeface="Calibri" pitchFamily="34" charset="0"/>
              </a:rPr>
              <a:t>2009 Biography of Ken SARO WIWA. Electronic document,</a:t>
            </a:r>
          </a:p>
          <a:p>
            <a:pPr marL="742950" lvl="1" indent="-285750"/>
            <a:r>
              <a:rPr lang="en-US" sz="2000" dirty="0">
                <a:latin typeface="Calibri" pitchFamily="34" charset="0"/>
              </a:rPr>
              <a:t>	 </a:t>
            </a:r>
            <a:r>
              <a:rPr lang="en-US" sz="2000" dirty="0" smtClean="0">
                <a:latin typeface="Calibri" pitchFamily="34" charset="0"/>
              </a:rPr>
              <a:t>     http</a:t>
            </a:r>
            <a:r>
              <a:rPr lang="en-US" sz="2000" dirty="0">
                <a:latin typeface="Calibri" pitchFamily="34" charset="0"/>
              </a:rPr>
              <a:t>://www.africansuccess.org/visuFiche.php?id=170&amp;lang=en, accessed May 2, 2011.</a:t>
            </a:r>
          </a:p>
          <a:p>
            <a:endParaRPr lang="en-US" sz="1000" dirty="0">
              <a:latin typeface="Calibri" pitchFamily="34" charset="0"/>
            </a:endParaRPr>
          </a:p>
          <a:p>
            <a:r>
              <a:rPr lang="en-US" sz="2000" dirty="0" err="1">
                <a:latin typeface="Calibri" pitchFamily="34" charset="0"/>
              </a:rPr>
              <a:t>Baldauf</a:t>
            </a:r>
            <a:r>
              <a:rPr lang="en-US" sz="2000" dirty="0">
                <a:latin typeface="Calibri" pitchFamily="34" charset="0"/>
              </a:rPr>
              <a:t>, Scott</a:t>
            </a:r>
          </a:p>
          <a:p>
            <a:pPr marL="742950" lvl="1" indent="-285750"/>
            <a:r>
              <a:rPr lang="en-US" sz="2000" dirty="0">
                <a:latin typeface="Calibri" pitchFamily="34" charset="0"/>
              </a:rPr>
              <a:t>2009 Cheers in Nigeria. Electronic document,  </a:t>
            </a:r>
            <a:r>
              <a:rPr lang="en-US" sz="2000" dirty="0" smtClean="0">
                <a:latin typeface="Calibri" pitchFamily="34" charset="0"/>
              </a:rPr>
              <a:t>  http</a:t>
            </a:r>
            <a:r>
              <a:rPr lang="en-US" sz="2000" dirty="0">
                <a:latin typeface="Calibri" pitchFamily="34" charset="0"/>
              </a:rPr>
              <a:t>://www.csmonitor.com/World/Africa/2009/0609/p06s07</a:t>
            </a:r>
          </a:p>
          <a:p>
            <a:pPr marL="742950" lvl="1" indent="-285750"/>
            <a:r>
              <a:rPr lang="en-US" sz="2000" dirty="0" smtClean="0">
                <a:latin typeface="Calibri" pitchFamily="34" charset="0"/>
              </a:rPr>
              <a:t>      -</a:t>
            </a:r>
            <a:r>
              <a:rPr lang="en-US" sz="2000" dirty="0">
                <a:latin typeface="Calibri" pitchFamily="34" charset="0"/>
              </a:rPr>
              <a:t>woaf.html, accessed May 1, 2011. </a:t>
            </a:r>
          </a:p>
          <a:p>
            <a:endParaRPr lang="en-US" sz="1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Barnard, Gage</a:t>
            </a:r>
          </a:p>
          <a:p>
            <a:pPr marL="742950" lvl="1" indent="-285750"/>
            <a:r>
              <a:rPr lang="en-US" sz="2000" dirty="0">
                <a:latin typeface="Calibri" pitchFamily="34" charset="0"/>
              </a:rPr>
              <a:t>1996 Ogoni Battle Shell Oil. Electronic document,  http://www.culturalsurvival.org/category/author/barnard</a:t>
            </a:r>
          </a:p>
          <a:p>
            <a:endParaRPr lang="en-US" sz="1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BBC News</a:t>
            </a:r>
          </a:p>
          <a:p>
            <a:pPr marL="742950" lvl="1" indent="-285750"/>
            <a:r>
              <a:rPr lang="en-US" sz="2000" dirty="0">
                <a:latin typeface="Calibri" pitchFamily="34" charset="0"/>
              </a:rPr>
              <a:t>2004 In pictures: Polluting Nigeria. Electronic document</a:t>
            </a:r>
            <a:r>
              <a:rPr lang="en-US" sz="2000" dirty="0" smtClean="0">
                <a:latin typeface="Calibri" pitchFamily="34" charset="0"/>
              </a:rPr>
              <a:t>,             Http</a:t>
            </a:r>
            <a:r>
              <a:rPr lang="en-US" sz="2000" dirty="0">
                <a:latin typeface="Calibri" pitchFamily="34" charset="0"/>
              </a:rPr>
              <a:t>://</a:t>
            </a:r>
            <a:r>
              <a:rPr lang="en-US" sz="2000" dirty="0" smtClean="0">
                <a:latin typeface="Calibri" pitchFamily="34" charset="0"/>
              </a:rPr>
              <a:t>news.bbc.co.uk/2/shared/spl/hi/picture_gallery/04/africa_polluting_nigeria/html/1.stm, accessed May 1, 2011</a:t>
            </a:r>
            <a:endParaRPr lang="en-US" sz="2000" dirty="0">
              <a:latin typeface="Calibri" pitchFamily="34" charset="0"/>
            </a:endParaRPr>
          </a:p>
          <a:p>
            <a:endParaRPr lang="en-US" sz="1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Johansen, Bruce E</a:t>
            </a:r>
          </a:p>
          <a:p>
            <a:pPr marL="742950" lvl="1" indent="-285750"/>
            <a:r>
              <a:rPr lang="en-US" sz="2000" dirty="0">
                <a:latin typeface="Calibri" pitchFamily="34" charset="0"/>
              </a:rPr>
              <a:t>2003 Indigenous Peoples &amp; Environmental Issues. </a:t>
            </a:r>
            <a:r>
              <a:rPr lang="en-US" sz="2000" dirty="0" err="1">
                <a:latin typeface="Calibri" pitchFamily="34" charset="0"/>
              </a:rPr>
              <a:t>Wesport</a:t>
            </a:r>
            <a:r>
              <a:rPr lang="en-US" sz="2000" dirty="0">
                <a:latin typeface="Calibri" pitchFamily="34" charset="0"/>
              </a:rPr>
              <a:t>: Greenwood Press. Pp 279-290.</a:t>
            </a:r>
          </a:p>
          <a:p>
            <a:endParaRPr lang="en-US" sz="1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McIntosh, Ian</a:t>
            </a:r>
          </a:p>
          <a:p>
            <a:pPr marL="742950" lvl="1" indent="-285750"/>
            <a:r>
              <a:rPr lang="en-US" sz="2000" dirty="0">
                <a:latin typeface="Calibri" pitchFamily="34" charset="0"/>
              </a:rPr>
              <a:t>2003 Ogoni Leader Speaks Out at UN Permanent Forum on Indigenous Issues. Electronic </a:t>
            </a:r>
            <a:r>
              <a:rPr lang="en-US" sz="2000" dirty="0" smtClean="0">
                <a:latin typeface="Calibri" pitchFamily="34" charset="0"/>
              </a:rPr>
              <a:t>  document</a:t>
            </a:r>
            <a:r>
              <a:rPr lang="en-US" sz="2000" dirty="0">
                <a:latin typeface="Calibri" pitchFamily="34" charset="0"/>
              </a:rPr>
              <a:t>,</a:t>
            </a:r>
          </a:p>
          <a:p>
            <a:pPr marL="742950" lvl="1" indent="-285750"/>
            <a:r>
              <a:rPr lang="en-US" sz="2000" dirty="0" smtClean="0">
                <a:latin typeface="Calibri" pitchFamily="34" charset="0"/>
              </a:rPr>
              <a:t>     http</a:t>
            </a:r>
            <a:r>
              <a:rPr lang="en-US" sz="2000" dirty="0">
                <a:latin typeface="Calibri" pitchFamily="34" charset="0"/>
              </a:rPr>
              <a:t>://</a:t>
            </a:r>
            <a:r>
              <a:rPr lang="en-US" sz="2000" dirty="0" smtClean="0">
                <a:latin typeface="Calibri" pitchFamily="34" charset="0"/>
              </a:rPr>
              <a:t>www.culturalsurvival.org/category/author/ian-mcintosh, accessed </a:t>
            </a:r>
            <a:r>
              <a:rPr lang="en-US" sz="2000" dirty="0">
                <a:latin typeface="Calibri" pitchFamily="34" charset="0"/>
              </a:rPr>
              <a:t>May 1, 2011.</a:t>
            </a:r>
          </a:p>
          <a:p>
            <a:endParaRPr lang="en-US" sz="1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Thomas, Alan, with Susan Carr and David Humphreys</a:t>
            </a:r>
          </a:p>
          <a:p>
            <a:r>
              <a:rPr lang="en-US" sz="2000" dirty="0">
                <a:latin typeface="Calibri" pitchFamily="34" charset="0"/>
              </a:rPr>
              <a:t>      </a:t>
            </a:r>
            <a:r>
              <a:rPr lang="en-US" sz="2000" dirty="0" smtClean="0">
                <a:latin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</a:rPr>
              <a:t>2001 Environmental Policies and NGO Influence. New York: </a:t>
            </a:r>
            <a:r>
              <a:rPr lang="en-US" sz="2000" dirty="0" err="1">
                <a:latin typeface="Calibri" pitchFamily="34" charset="0"/>
              </a:rPr>
              <a:t>Routledge</a:t>
            </a:r>
            <a:r>
              <a:rPr lang="en-US" sz="2000" dirty="0">
                <a:latin typeface="Calibri" pitchFamily="34" charset="0"/>
              </a:rPr>
              <a:t> Press. Pp 150-170</a:t>
            </a:r>
            <a:r>
              <a:rPr lang="en-US" sz="2000" dirty="0" smtClean="0">
                <a:latin typeface="Calibri" pitchFamily="34" charset="0"/>
              </a:rPr>
              <a:t>. </a:t>
            </a:r>
            <a:r>
              <a:rPr lang="en-US" sz="2400" b="1" dirty="0" smtClean="0">
                <a:latin typeface="Calibri" pitchFamily="34" charset="0"/>
              </a:rPr>
              <a:t> 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979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Wastelands, Oil Spills, and the Ogoni: Oh My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Wastelands, Oil Spills, and the Ogoni: Oh My</dc:title>
  <dc:creator>Elizabeth</dc:creator>
  <cp:lastModifiedBy>Elizabeth</cp:lastModifiedBy>
  <cp:revision>32</cp:revision>
  <dcterms:created xsi:type="dcterms:W3CDTF">2011-05-05T13:51:44Z</dcterms:created>
  <dcterms:modified xsi:type="dcterms:W3CDTF">2011-05-05T15:16:45Z</dcterms:modified>
</cp:coreProperties>
</file>