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32918400" cy="21945600"/>
  <p:notesSz cx="6858000" cy="91440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1BFE1"/>
    <a:srgbClr val="18D6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33" d="100"/>
          <a:sy n="33" d="100"/>
        </p:scale>
        <p:origin x="-560" y="1320"/>
      </p:cViewPr>
      <p:guideLst>
        <p:guide orient="horz" pos="6912"/>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5551F-9687-D54F-A0AA-B366007429F3}" type="datetimeFigureOut">
              <a:rPr lang="en-US" smtClean="0"/>
              <a:t>5/4/11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5551F-9687-D54F-A0AA-B366007429F3}" type="datetimeFigureOut">
              <a:rPr lang="en-US" smtClean="0"/>
              <a:t>5/4/11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2814321"/>
            <a:ext cx="26660477"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2814321"/>
            <a:ext cx="79444213"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5551F-9687-D54F-A0AA-B366007429F3}" type="datetimeFigureOut">
              <a:rPr lang="en-US" smtClean="0"/>
              <a:t>5/4/11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5551F-9687-D54F-A0AA-B366007429F3}" type="datetimeFigureOut">
              <a:rPr lang="en-US" smtClean="0"/>
              <a:t>5/4/11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5551F-9687-D54F-A0AA-B366007429F3}" type="datetimeFigureOut">
              <a:rPr lang="en-US" smtClean="0"/>
              <a:t>5/4/11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16388081"/>
            <a:ext cx="53052343"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16388081"/>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5551F-9687-D54F-A0AA-B366007429F3}" type="datetimeFigureOut">
              <a:rPr lang="en-US" smtClean="0"/>
              <a:t>5/4/11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5551F-9687-D54F-A0AA-B366007429F3}" type="datetimeFigureOut">
              <a:rPr lang="en-US" smtClean="0"/>
              <a:t>5/4/11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5551F-9687-D54F-A0AA-B366007429F3}" type="datetimeFigureOut">
              <a:rPr lang="en-US" smtClean="0"/>
              <a:t>5/4/11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5551F-9687-D54F-A0AA-B366007429F3}" type="datetimeFigureOut">
              <a:rPr lang="en-US" smtClean="0"/>
              <a:t>5/4/11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5551F-9687-D54F-A0AA-B366007429F3}" type="datetimeFigureOut">
              <a:rPr lang="en-US" smtClean="0"/>
              <a:t>5/4/11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5551F-9687-D54F-A0AA-B366007429F3}" type="datetimeFigureOut">
              <a:rPr lang="en-US" smtClean="0"/>
              <a:t>5/4/11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BC270-3E9D-EA41-BB94-589A0EBBF3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56F5551F-9687-D54F-A0AA-B366007429F3}" type="datetimeFigureOut">
              <a:rPr lang="en-US" smtClean="0"/>
              <a:t>5/4/11</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932BC270-3E9D-EA41-BB94-589A0EBBF3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2.jpeg"/><Relationship Id="rId5" Type="http://schemas.openxmlformats.org/officeDocument/2006/relationships/image" Target="../media/image4.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 name="Picture 26" descr="4737_1086903332780_1232310345_30370012_3895002_n.jpg"/>
          <p:cNvPicPr>
            <a:picLocks noChangeAspect="1"/>
          </p:cNvPicPr>
          <p:nvPr/>
        </p:nvPicPr>
        <p:blipFill>
          <a:blip r:embed="rId2">
            <a:lum bright="70000" contrast="-70000"/>
          </a:blip>
          <a:srcRect t="19073" b="19073"/>
          <a:stretch>
            <a:fillRect/>
          </a:stretch>
        </p:blipFill>
        <p:spPr>
          <a:xfrm>
            <a:off x="12568000" y="12347975"/>
            <a:ext cx="8310800" cy="2587462"/>
          </a:xfrm>
          <a:prstGeom prst="rect">
            <a:avLst/>
          </a:prstGeom>
        </p:spPr>
      </p:pic>
      <p:sp>
        <p:nvSpPr>
          <p:cNvPr id="7" name="Title 6"/>
          <p:cNvSpPr>
            <a:spLocks noGrp="1"/>
          </p:cNvSpPr>
          <p:nvPr>
            <p:ph type="title"/>
          </p:nvPr>
        </p:nvSpPr>
        <p:spPr>
          <a:xfrm>
            <a:off x="11887200" y="774996"/>
            <a:ext cx="8686800" cy="1945642"/>
          </a:xfrm>
        </p:spPr>
        <p:txBody>
          <a:bodyPr>
            <a:normAutofit/>
          </a:bodyPr>
          <a:lstStyle/>
          <a:p>
            <a:r>
              <a:rPr lang="en-US" sz="4444"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Landless Maya of Guatemala</a:t>
            </a:r>
            <a:r>
              <a:rPr lang="en-US" sz="4000" dirty="0" smtClean="0"/>
              <a:t/>
            </a:r>
            <a:br>
              <a:rPr lang="en-US" sz="4000" dirty="0" smtClean="0"/>
            </a:br>
            <a:r>
              <a:rPr lang="en-US" sz="1800" dirty="0"/>
              <a:t>Bridget </a:t>
            </a:r>
            <a:r>
              <a:rPr lang="en-US" sz="1800" dirty="0" err="1"/>
              <a:t>Kelsea</a:t>
            </a:r>
            <a:r>
              <a:rPr lang="en-US" sz="1800" dirty="0"/>
              <a:t>—Gettysburg College</a:t>
            </a:r>
            <a:br>
              <a:rPr lang="en-US" sz="1800" dirty="0"/>
            </a:br>
            <a:r>
              <a:rPr lang="en-US" sz="1800" dirty="0" err="1"/>
              <a:t>Anth</a:t>
            </a:r>
            <a:r>
              <a:rPr lang="en-US" sz="1800" dirty="0"/>
              <a:t> 223—Indigenous Peoples, the Environment, and the Global Economy</a:t>
            </a:r>
            <a:br>
              <a:rPr lang="en-US" sz="1800" dirty="0"/>
            </a:br>
            <a:endParaRPr lang="en-US" sz="1800" dirty="0"/>
          </a:p>
        </p:txBody>
      </p:sp>
      <p:cxnSp>
        <p:nvCxnSpPr>
          <p:cNvPr id="12" name="Straight Connector 11"/>
          <p:cNvCxnSpPr/>
          <p:nvPr/>
        </p:nvCxnSpPr>
        <p:spPr>
          <a:xfrm flipV="1">
            <a:off x="0" y="11377880"/>
            <a:ext cx="32918400" cy="15240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447800" y="1905000"/>
            <a:ext cx="8229600" cy="3908762"/>
          </a:xfrm>
          <a:prstGeom prst="rect">
            <a:avLst/>
          </a:prstGeom>
          <a:ln>
            <a:solidFill>
              <a:srgbClr val="E46C0A"/>
            </a:solidFill>
          </a:ln>
        </p:spPr>
        <p:txBody>
          <a:bodyPr>
            <a:spAutoFit/>
          </a:bodyPr>
          <a:lstStyle/>
          <a:p>
            <a:pPr algn="ctr"/>
            <a:r>
              <a:rPr lang="en-US" sz="2400" b="1" i="1" dirty="0" smtClean="0">
                <a:ln>
                  <a:solidFill>
                    <a:schemeClr val="accent6">
                      <a:lumMod val="75000"/>
                    </a:schemeClr>
                  </a:solidFill>
                </a:ln>
                <a:latin typeface="Baskerville"/>
                <a:ea typeface="Cambria"/>
                <a:cs typeface="Times New Roman"/>
              </a:rPr>
              <a:t>Background</a:t>
            </a:r>
            <a:r>
              <a:rPr lang="en-US" sz="2400" b="1" dirty="0" smtClean="0">
                <a:ln>
                  <a:solidFill>
                    <a:schemeClr val="accent6">
                      <a:lumMod val="75000"/>
                    </a:schemeClr>
                  </a:solidFill>
                </a:ln>
                <a:latin typeface="Baskerville"/>
                <a:ea typeface="Cambria"/>
                <a:cs typeface="Times New Roman"/>
              </a:rPr>
              <a:t>: The Indigenous Maya of Guatemala</a:t>
            </a:r>
            <a:endParaRPr lang="en-US" sz="2400" dirty="0" smtClean="0">
              <a:ln>
                <a:solidFill>
                  <a:schemeClr val="accent6">
                    <a:lumMod val="75000"/>
                  </a:schemeClr>
                </a:solidFill>
              </a:ln>
              <a:latin typeface="Times New Roman"/>
              <a:ea typeface="Cambria"/>
              <a:cs typeface="Times New Roman"/>
            </a:endParaRPr>
          </a:p>
          <a:p>
            <a:pPr algn="ctr"/>
            <a:r>
              <a:rPr lang="en-US" sz="1600" b="1" dirty="0" smtClean="0">
                <a:solidFill>
                  <a:schemeClr val="accent6">
                    <a:lumMod val="75000"/>
                  </a:schemeClr>
                </a:solidFill>
                <a:latin typeface="Baskerville"/>
                <a:ea typeface="Cambria"/>
                <a:cs typeface="Times New Roman"/>
              </a:rPr>
              <a:t> </a:t>
            </a:r>
            <a:endParaRPr lang="en-US" sz="1200" dirty="0" smtClean="0">
              <a:solidFill>
                <a:schemeClr val="accent6">
                  <a:lumMod val="75000"/>
                </a:schemeClr>
              </a:solidFill>
              <a:latin typeface="Times New Roman"/>
              <a:ea typeface="Cambria"/>
              <a:cs typeface="Times New Roman"/>
            </a:endParaRPr>
          </a:p>
          <a:p>
            <a:pPr algn="just"/>
            <a:r>
              <a:rPr lang="en-US" sz="1600" dirty="0" smtClean="0">
                <a:solidFill>
                  <a:srgbClr val="000000"/>
                </a:solidFill>
                <a:latin typeface="Baskerville"/>
                <a:ea typeface="Cambria"/>
                <a:cs typeface="Times New Roman"/>
              </a:rPr>
              <a:t>The ancient Mayan Civilization flourished throughout Guatemala, Southern Mexico, and Belize from approximately 900 BC to 400 AD. They are remembered for their complex systems of hieroglyphic writing, calendar making, mathematics, architecture, artwork, and especially their agricultural methods and spiritual connection to the land (</a:t>
            </a:r>
            <a:r>
              <a:rPr lang="en-US" sz="1600" dirty="0" err="1" smtClean="0">
                <a:solidFill>
                  <a:srgbClr val="000000"/>
                </a:solidFill>
                <a:latin typeface="Baskerville"/>
                <a:ea typeface="Cambria"/>
                <a:cs typeface="Times New Roman"/>
              </a:rPr>
              <a:t>Culbert</a:t>
            </a:r>
            <a:r>
              <a:rPr lang="en-US" sz="1600" dirty="0" smtClean="0">
                <a:solidFill>
                  <a:srgbClr val="000000"/>
                </a:solidFill>
                <a:latin typeface="Baskerville"/>
                <a:ea typeface="Cambria"/>
                <a:cs typeface="Times New Roman"/>
              </a:rPr>
              <a:t> 1993). </a:t>
            </a:r>
            <a:endParaRPr lang="en-US" sz="1600" dirty="0" smtClean="0">
              <a:solidFill>
                <a:srgbClr val="000000"/>
              </a:solidFill>
              <a:latin typeface="Times New Roman"/>
              <a:ea typeface="Cambria"/>
              <a:cs typeface="Times New Roman"/>
            </a:endParaRPr>
          </a:p>
          <a:p>
            <a:pPr algn="just"/>
            <a:r>
              <a:rPr lang="en-US" sz="1600" dirty="0" smtClean="0">
                <a:solidFill>
                  <a:srgbClr val="000000"/>
                </a:solidFill>
                <a:latin typeface="Baskerville"/>
                <a:ea typeface="Cambria"/>
                <a:cs typeface="Times New Roman"/>
              </a:rPr>
              <a:t> </a:t>
            </a:r>
            <a:endParaRPr lang="en-US" sz="1600" dirty="0" smtClean="0">
              <a:solidFill>
                <a:srgbClr val="000000"/>
              </a:solidFill>
              <a:latin typeface="Times New Roman"/>
              <a:ea typeface="Cambria"/>
              <a:cs typeface="Times New Roman"/>
            </a:endParaRPr>
          </a:p>
          <a:p>
            <a:pPr algn="just"/>
            <a:r>
              <a:rPr lang="en-US" sz="1600" dirty="0" smtClean="0">
                <a:solidFill>
                  <a:srgbClr val="000000"/>
                </a:solidFill>
                <a:latin typeface="Baskerville"/>
                <a:ea typeface="Cambria"/>
                <a:cs typeface="Times New Roman"/>
              </a:rPr>
              <a:t>Many of the ancient Mayan agricultural techniques and rituals have been preserved in current day Mayan populations. The Mayan myth of Quetzalcoatl, the maize god who brings a single grain of corn to the Mayan villagers, symbolizes the religious importance of maintaining a reciprocal relationship between the commoners and their deities. Fertile crops ensure Mayan survival, and therefore, land is highly preserved and worshipped (</a:t>
            </a:r>
            <a:r>
              <a:rPr lang="en-US" sz="1600" dirty="0" err="1" smtClean="0">
                <a:solidFill>
                  <a:srgbClr val="000000"/>
                </a:solidFill>
                <a:latin typeface="Baskerville"/>
                <a:ea typeface="Cambria"/>
                <a:cs typeface="Times New Roman"/>
              </a:rPr>
              <a:t>Culbert</a:t>
            </a:r>
            <a:r>
              <a:rPr lang="en-US" sz="1600" dirty="0" smtClean="0">
                <a:solidFill>
                  <a:srgbClr val="000000"/>
                </a:solidFill>
                <a:latin typeface="Baskerville"/>
                <a:ea typeface="Cambria"/>
                <a:cs typeface="Times New Roman"/>
              </a:rPr>
              <a:t> 1993).</a:t>
            </a:r>
            <a:endParaRPr lang="en-US" sz="1600" dirty="0" smtClean="0">
              <a:solidFill>
                <a:srgbClr val="000000"/>
              </a:solidFill>
              <a:latin typeface="Times New Roman"/>
              <a:ea typeface="Cambria"/>
              <a:cs typeface="Times New Roman"/>
            </a:endParaRPr>
          </a:p>
          <a:p>
            <a:pPr algn="just"/>
            <a:r>
              <a:rPr lang="en-US" sz="1600" dirty="0" smtClean="0">
                <a:solidFill>
                  <a:srgbClr val="000000"/>
                </a:solidFill>
                <a:latin typeface="Baskerville"/>
                <a:ea typeface="Cambria"/>
                <a:cs typeface="Times New Roman"/>
              </a:rPr>
              <a:t> </a:t>
            </a:r>
            <a:endParaRPr lang="en-US" sz="1600" dirty="0" smtClean="0">
              <a:solidFill>
                <a:srgbClr val="000000"/>
              </a:solidFill>
              <a:latin typeface="Times New Roman"/>
              <a:ea typeface="Cambria"/>
              <a:cs typeface="Times New Roman"/>
            </a:endParaRPr>
          </a:p>
          <a:p>
            <a:pPr algn="just"/>
            <a:r>
              <a:rPr lang="en-US" sz="1600" dirty="0" smtClean="0">
                <a:solidFill>
                  <a:srgbClr val="000000"/>
                </a:solidFill>
                <a:latin typeface="Baskerville"/>
                <a:ea typeface="Cambria"/>
                <a:cs typeface="Times New Roman"/>
              </a:rPr>
              <a:t>Today 60% of Guatemala’s 11 million inhabitants identify with one of the nearly 30 different Mayan language groups of Guatemala’s western highlands (</a:t>
            </a:r>
            <a:r>
              <a:rPr lang="en-US" sz="1600" dirty="0" err="1" smtClean="0">
                <a:solidFill>
                  <a:srgbClr val="000000"/>
                </a:solidFill>
                <a:latin typeface="Baskerville"/>
                <a:ea typeface="Cambria"/>
                <a:cs typeface="Times New Roman"/>
              </a:rPr>
              <a:t>Stonich</a:t>
            </a:r>
            <a:r>
              <a:rPr lang="en-US" sz="1600" dirty="0" smtClean="0">
                <a:solidFill>
                  <a:srgbClr val="000000"/>
                </a:solidFill>
                <a:latin typeface="Baskerville"/>
                <a:ea typeface="Cambria"/>
                <a:cs typeface="Times New Roman"/>
              </a:rPr>
              <a:t> 2001). </a:t>
            </a:r>
            <a:endParaRPr lang="en-US" sz="1600" dirty="0">
              <a:solidFill>
                <a:srgbClr val="000000"/>
              </a:solidFill>
              <a:latin typeface="Times New Roman"/>
              <a:ea typeface="Cambria"/>
              <a:cs typeface="Times New Roman"/>
            </a:endParaRPr>
          </a:p>
        </p:txBody>
      </p:sp>
      <p:sp>
        <p:nvSpPr>
          <p:cNvPr id="15" name="Rectangle 14"/>
          <p:cNvSpPr/>
          <p:nvPr/>
        </p:nvSpPr>
        <p:spPr>
          <a:xfrm>
            <a:off x="22783800" y="1905000"/>
            <a:ext cx="8229600" cy="7940638"/>
          </a:xfrm>
          <a:prstGeom prst="rect">
            <a:avLst/>
          </a:prstGeom>
          <a:ln>
            <a:solidFill>
              <a:schemeClr val="accent4">
                <a:lumMod val="75000"/>
              </a:schemeClr>
            </a:solidFill>
          </a:ln>
        </p:spPr>
        <p:txBody>
          <a:bodyPr>
            <a:spAutoFit/>
          </a:bodyPr>
          <a:lstStyle/>
          <a:p>
            <a:pPr algn="ctr"/>
            <a:r>
              <a:rPr lang="en-US" sz="2400" b="1" dirty="0" smtClean="0">
                <a:ln>
                  <a:solidFill>
                    <a:srgbClr val="604A7B"/>
                  </a:solidFill>
                </a:ln>
                <a:latin typeface="Baskerville"/>
                <a:ea typeface="Cambria"/>
                <a:cs typeface="Times New Roman"/>
              </a:rPr>
              <a:t>Threats: </a:t>
            </a:r>
            <a:r>
              <a:rPr lang="en-US" sz="2400" b="1" dirty="0" err="1" smtClean="0">
                <a:ln>
                  <a:solidFill>
                    <a:srgbClr val="604A7B"/>
                  </a:solidFill>
                </a:ln>
                <a:latin typeface="Baskerville"/>
                <a:ea typeface="Cambria"/>
                <a:cs typeface="Times New Roman"/>
              </a:rPr>
              <a:t>Coloniality</a:t>
            </a:r>
            <a:r>
              <a:rPr lang="en-US" sz="2400" b="1" dirty="0" smtClean="0">
                <a:ln>
                  <a:solidFill>
                    <a:srgbClr val="604A7B"/>
                  </a:solidFill>
                </a:ln>
                <a:latin typeface="Baskerville"/>
                <a:ea typeface="Cambria"/>
                <a:cs typeface="Times New Roman"/>
              </a:rPr>
              <a:t>, Civil War and Displacement</a:t>
            </a:r>
            <a:endParaRPr lang="en-US" sz="2400" dirty="0" smtClean="0">
              <a:ln>
                <a:solidFill>
                  <a:srgbClr val="604A7B"/>
                </a:solidFill>
              </a:ln>
              <a:latin typeface="Times New Roman"/>
              <a:ea typeface="Cambria"/>
              <a:cs typeface="Times New Roman"/>
            </a:endParaRPr>
          </a:p>
          <a:p>
            <a:r>
              <a:rPr lang="en-US" sz="1600" b="1"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Since the onset of the sixteenth century colonial conquest, Guatemala’s indigenous Mayans have been marginalized, displaced, oppressed, enslaved, silenced, raped, and murdered. By 1780, </a:t>
            </a:r>
            <a:r>
              <a:rPr lang="en-US" sz="1800" b="1" dirty="0" smtClean="0">
                <a:latin typeface="Baskerville"/>
                <a:ea typeface="Cambria"/>
                <a:cs typeface="Times New Roman"/>
              </a:rPr>
              <a:t>colonial rule</a:t>
            </a:r>
            <a:r>
              <a:rPr lang="en-US" sz="1600" dirty="0" smtClean="0">
                <a:latin typeface="Baskerville"/>
                <a:ea typeface="Cambria"/>
                <a:cs typeface="Times New Roman"/>
              </a:rPr>
              <a:t> had left the Mayan population depleted to only 10% of what it once was. Independence in 1820 only shifted corruption from the hands of the Spanish to a small elite Ladino class </a:t>
            </a:r>
            <a:r>
              <a:rPr lang="en-US" sz="1400" dirty="0" smtClean="0">
                <a:latin typeface="Baskerville"/>
                <a:ea typeface="Cambria"/>
                <a:cs typeface="Times New Roman"/>
              </a:rPr>
              <a:t>(</a:t>
            </a:r>
            <a:r>
              <a:rPr lang="en-US" sz="1400" dirty="0" err="1" smtClean="0">
                <a:latin typeface="Baskerville"/>
                <a:ea typeface="Cambria"/>
                <a:cs typeface="Times New Roman"/>
              </a:rPr>
              <a:t>Cojtí-Cuxil</a:t>
            </a:r>
            <a:r>
              <a:rPr lang="en-US" sz="1400" dirty="0" smtClean="0">
                <a:latin typeface="Baskerville"/>
                <a:ea typeface="Cambria"/>
                <a:cs typeface="Times New Roman"/>
              </a:rPr>
              <a:t> 1996: 19-25).</a:t>
            </a:r>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Liberal reforms in the late 19</a:t>
            </a:r>
            <a:r>
              <a:rPr lang="en-US" sz="1600" baseline="30000" dirty="0" smtClean="0">
                <a:latin typeface="Baskerville"/>
                <a:ea typeface="Cambria"/>
                <a:cs typeface="Times New Roman"/>
              </a:rPr>
              <a:t>th</a:t>
            </a:r>
            <a:r>
              <a:rPr lang="en-US" sz="1600" dirty="0" smtClean="0">
                <a:latin typeface="Baskerville"/>
                <a:ea typeface="Cambria"/>
                <a:cs typeface="Times New Roman"/>
              </a:rPr>
              <a:t> century enabled despotic governments to abolish cherished communal landholdings and imposed harsh labor laws. Vagrancy laws required males to perform between 100-150 days of </a:t>
            </a:r>
            <a:r>
              <a:rPr lang="en-US" sz="1800" b="1" dirty="0" smtClean="0">
                <a:latin typeface="Baskerville"/>
                <a:ea typeface="Cambria"/>
                <a:cs typeface="Times New Roman"/>
              </a:rPr>
              <a:t>unpaid labor</a:t>
            </a:r>
            <a:r>
              <a:rPr lang="en-US" sz="1600" dirty="0" smtClean="0">
                <a:latin typeface="Baskerville"/>
                <a:ea typeface="Cambria"/>
                <a:cs typeface="Times New Roman"/>
              </a:rPr>
              <a:t> per year to the state as a way to “incorporate” the Mayan savages into modern society by breaking down their ancient land and labor systems </a:t>
            </a:r>
            <a:r>
              <a:rPr lang="en-US" sz="1400" dirty="0" smtClean="0">
                <a:latin typeface="Baskerville"/>
                <a:ea typeface="Cambria"/>
                <a:cs typeface="Times New Roman"/>
              </a:rPr>
              <a:t>(</a:t>
            </a:r>
            <a:r>
              <a:rPr lang="en-US" sz="1400" dirty="0" err="1" smtClean="0">
                <a:latin typeface="Baskerville"/>
                <a:ea typeface="Cambria"/>
                <a:cs typeface="Times New Roman"/>
              </a:rPr>
              <a:t>Manz</a:t>
            </a:r>
            <a:r>
              <a:rPr lang="en-US" sz="1400" dirty="0" smtClean="0">
                <a:latin typeface="Baskerville"/>
                <a:ea typeface="Cambria"/>
                <a:cs typeface="Times New Roman"/>
              </a:rPr>
              <a:t> 2004: 46-48).</a:t>
            </a:r>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By the 1940s, the vagrancy laws were abolished, and democratically elected President </a:t>
            </a:r>
            <a:r>
              <a:rPr lang="en-US" sz="1600" dirty="0" err="1" smtClean="0">
                <a:latin typeface="Baskerville"/>
                <a:ea typeface="Cambria"/>
                <a:cs typeface="Times New Roman"/>
              </a:rPr>
              <a:t>Jacobo</a:t>
            </a:r>
            <a:r>
              <a:rPr lang="en-US" sz="1600" dirty="0" smtClean="0">
                <a:latin typeface="Baskerville"/>
                <a:ea typeface="Cambria"/>
                <a:cs typeface="Times New Roman"/>
              </a:rPr>
              <a:t> </a:t>
            </a:r>
            <a:r>
              <a:rPr lang="en-US" sz="1600" dirty="0" err="1" smtClean="0">
                <a:latin typeface="Baskerville"/>
                <a:ea typeface="Cambria"/>
                <a:cs typeface="Times New Roman"/>
              </a:rPr>
              <a:t>Arbenz</a:t>
            </a:r>
            <a:r>
              <a:rPr lang="en-US" sz="1600" dirty="0" smtClean="0">
                <a:latin typeface="Baskerville"/>
                <a:ea typeface="Cambria"/>
                <a:cs typeface="Times New Roman"/>
              </a:rPr>
              <a:t> instigated land reform to alter the </a:t>
            </a:r>
            <a:r>
              <a:rPr lang="en-US" sz="1800" b="1" dirty="0" smtClean="0">
                <a:latin typeface="Baskerville"/>
                <a:ea typeface="Cambria"/>
                <a:cs typeface="Times New Roman"/>
              </a:rPr>
              <a:t>unequal distribution of wealth</a:t>
            </a:r>
            <a:r>
              <a:rPr lang="en-US" sz="1600" dirty="0" smtClean="0">
                <a:latin typeface="Baskerville"/>
                <a:ea typeface="Cambria"/>
                <a:cs typeface="Times New Roman"/>
              </a:rPr>
              <a:t>. By the mid-twentieth century, 1% of the Guatemalan population controlled 65% of land, leaving 40% of the rural Guatemalan population landless </a:t>
            </a:r>
            <a:r>
              <a:rPr lang="en-US" sz="1400" dirty="0" smtClean="0">
                <a:latin typeface="Baskerville"/>
                <a:ea typeface="Cambria"/>
                <a:cs typeface="Times New Roman"/>
              </a:rPr>
              <a:t>(</a:t>
            </a:r>
            <a:r>
              <a:rPr lang="en-US" sz="1400" dirty="0" err="1" smtClean="0">
                <a:latin typeface="Baskerville"/>
                <a:ea typeface="Cambria"/>
                <a:cs typeface="Times New Roman"/>
              </a:rPr>
              <a:t>Stonich</a:t>
            </a:r>
            <a:r>
              <a:rPr lang="en-US" sz="1400" dirty="0" smtClean="0">
                <a:latin typeface="Baskerville"/>
                <a:ea typeface="Cambria"/>
                <a:cs typeface="Times New Roman"/>
              </a:rPr>
              <a:t> 2001).</a:t>
            </a:r>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Seen as a communist threat, President </a:t>
            </a:r>
            <a:r>
              <a:rPr lang="en-US" sz="1600" dirty="0" err="1" smtClean="0">
                <a:latin typeface="Baskerville"/>
                <a:ea typeface="Cambria"/>
                <a:cs typeface="Times New Roman"/>
              </a:rPr>
              <a:t>Jacobo</a:t>
            </a:r>
            <a:r>
              <a:rPr lang="en-US" sz="1600" dirty="0" smtClean="0">
                <a:latin typeface="Baskerville"/>
                <a:ea typeface="Cambria"/>
                <a:cs typeface="Times New Roman"/>
              </a:rPr>
              <a:t> </a:t>
            </a:r>
            <a:r>
              <a:rPr lang="en-US" sz="1600" dirty="0" err="1" smtClean="0">
                <a:latin typeface="Baskerville"/>
                <a:ea typeface="Cambria"/>
                <a:cs typeface="Times New Roman"/>
              </a:rPr>
              <a:t>Arbenz</a:t>
            </a:r>
            <a:r>
              <a:rPr lang="en-US" sz="1600" dirty="0" smtClean="0">
                <a:latin typeface="Baskerville"/>
                <a:ea typeface="Cambria"/>
                <a:cs typeface="Times New Roman"/>
              </a:rPr>
              <a:t> was overthrown in a CIA backed Coup </a:t>
            </a:r>
            <a:r>
              <a:rPr lang="en-US" sz="1600" dirty="0" err="1" smtClean="0">
                <a:latin typeface="Baskerville"/>
                <a:ea typeface="Cambria"/>
                <a:cs typeface="Times New Roman"/>
              </a:rPr>
              <a:t>d’etat</a:t>
            </a:r>
            <a:r>
              <a:rPr lang="en-US" sz="1600" dirty="0" smtClean="0">
                <a:latin typeface="Baskerville"/>
                <a:ea typeface="Cambria"/>
                <a:cs typeface="Times New Roman"/>
              </a:rPr>
              <a:t> in 1954. The consequential presidential appointment of General Carlos Castillo-</a:t>
            </a:r>
            <a:r>
              <a:rPr lang="en-US" sz="1600" dirty="0" err="1" smtClean="0">
                <a:latin typeface="Baskerville"/>
                <a:ea typeface="Cambria"/>
                <a:cs typeface="Times New Roman"/>
              </a:rPr>
              <a:t>Armas</a:t>
            </a:r>
            <a:r>
              <a:rPr lang="en-US" sz="1600" dirty="0" smtClean="0">
                <a:latin typeface="Baskerville"/>
                <a:ea typeface="Cambria"/>
                <a:cs typeface="Times New Roman"/>
              </a:rPr>
              <a:t> sparked a 36-year</a:t>
            </a:r>
            <a:r>
              <a:rPr lang="en-US" sz="1600" b="1" dirty="0" smtClean="0">
                <a:latin typeface="Baskerville"/>
                <a:ea typeface="Cambria"/>
                <a:cs typeface="Times New Roman"/>
              </a:rPr>
              <a:t> </a:t>
            </a:r>
            <a:r>
              <a:rPr lang="en-US" sz="1800" b="1" dirty="0" smtClean="0">
                <a:latin typeface="Baskerville"/>
                <a:ea typeface="Cambria"/>
                <a:cs typeface="Times New Roman"/>
              </a:rPr>
              <a:t>civil war</a:t>
            </a:r>
            <a:r>
              <a:rPr lang="en-US" sz="1600" dirty="0" smtClean="0">
                <a:latin typeface="Baskerville"/>
                <a:ea typeface="Cambria"/>
                <a:cs typeface="Times New Roman"/>
              </a:rPr>
              <a:t> in Guatemala between the Ladino elite and indigenous Mayan populations who were viewed as communist guerrilla conspirers. The national army’s scorched earth tactics, widespread torture and violation left thousands of Mayans weakened and silenced and resulted in more than 200,000 disappearances </a:t>
            </a:r>
            <a:r>
              <a:rPr lang="en-US" sz="1400" dirty="0" smtClean="0">
                <a:latin typeface="Baskerville"/>
                <a:ea typeface="Cambria"/>
                <a:cs typeface="Times New Roman"/>
              </a:rPr>
              <a:t>(London and London 2007: 7).</a:t>
            </a:r>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The gruesome Guatemalan civil war led to the </a:t>
            </a:r>
            <a:r>
              <a:rPr lang="en-US" sz="1800" b="1" dirty="0" smtClean="0">
                <a:latin typeface="Baskerville"/>
                <a:ea typeface="Cambria"/>
                <a:cs typeface="Times New Roman"/>
              </a:rPr>
              <a:t>displacement</a:t>
            </a:r>
            <a:r>
              <a:rPr lang="en-US" sz="1800" dirty="0" smtClean="0">
                <a:latin typeface="Baskerville"/>
                <a:ea typeface="Cambria"/>
                <a:cs typeface="Times New Roman"/>
              </a:rPr>
              <a:t> </a:t>
            </a:r>
            <a:r>
              <a:rPr lang="en-US" sz="1600" dirty="0" smtClean="0">
                <a:latin typeface="Baskerville"/>
                <a:ea typeface="Cambria"/>
                <a:cs typeface="Times New Roman"/>
              </a:rPr>
              <a:t>of 500,000 to one million Mayans who were forced to leave the sacred land their ancestors had tended in hopes of survival </a:t>
            </a:r>
            <a:r>
              <a:rPr lang="en-US" sz="1400" dirty="0" smtClean="0">
                <a:latin typeface="Baskerville"/>
                <a:ea typeface="Cambria"/>
                <a:cs typeface="Times New Roman"/>
              </a:rPr>
              <a:t>(</a:t>
            </a:r>
            <a:r>
              <a:rPr lang="es-ES_tradnl" sz="1400" dirty="0" smtClean="0">
                <a:latin typeface="Baskerville"/>
                <a:ea typeface="Cambria"/>
                <a:cs typeface="Times New Roman"/>
              </a:rPr>
              <a:t>Comisión para el Esclarecimiento Histórico</a:t>
            </a:r>
            <a:r>
              <a:rPr lang="en-US" sz="1400" dirty="0" smtClean="0">
                <a:latin typeface="Baskerville"/>
                <a:ea typeface="Cambria"/>
                <a:cs typeface="Times New Roman"/>
              </a:rPr>
              <a:t> 1999).</a:t>
            </a:r>
            <a:r>
              <a:rPr lang="en-US" sz="1600" dirty="0" smtClean="0">
                <a:latin typeface="Baskerville"/>
                <a:ea typeface="Cambria"/>
                <a:cs typeface="Times New Roman"/>
              </a:rPr>
              <a:t> 16% of surviving Mayans settled in oppressive army-controlled model villages, </a:t>
            </a:r>
            <a:r>
              <a:rPr lang="en-US" sz="1600" u="sng" dirty="0" smtClean="0">
                <a:latin typeface="Baskerville"/>
                <a:ea typeface="Cambria"/>
                <a:cs typeface="Times New Roman"/>
              </a:rPr>
              <a:t>12% fled to the urban areas</a:t>
            </a:r>
            <a:r>
              <a:rPr lang="en-US" sz="1600" dirty="0" smtClean="0">
                <a:latin typeface="Baskerville"/>
                <a:ea typeface="Cambria"/>
                <a:cs typeface="Times New Roman"/>
              </a:rPr>
              <a:t>, 8% went into hiding and tens of thousands crossed the border to Mexico </a:t>
            </a:r>
            <a:r>
              <a:rPr lang="en-US" sz="1400" dirty="0" smtClean="0">
                <a:latin typeface="Baskerville"/>
                <a:ea typeface="Cambria"/>
                <a:cs typeface="Times New Roman"/>
              </a:rPr>
              <a:t>(Internal Displacement Monitoring Centre 2003).</a:t>
            </a:r>
            <a:endParaRPr lang="en-US" sz="1200" dirty="0">
              <a:latin typeface="Times New Roman"/>
              <a:ea typeface="Cambria"/>
              <a:cs typeface="Times New Roman"/>
            </a:endParaRPr>
          </a:p>
        </p:txBody>
      </p:sp>
      <p:sp>
        <p:nvSpPr>
          <p:cNvPr id="16" name="Rectangle 15"/>
          <p:cNvSpPr/>
          <p:nvPr/>
        </p:nvSpPr>
        <p:spPr>
          <a:xfrm>
            <a:off x="1447800" y="13335000"/>
            <a:ext cx="8229600" cy="6370976"/>
          </a:xfrm>
          <a:prstGeom prst="rect">
            <a:avLst/>
          </a:prstGeom>
          <a:ln>
            <a:solidFill>
              <a:schemeClr val="accent5">
                <a:lumMod val="75000"/>
              </a:schemeClr>
            </a:solidFill>
          </a:ln>
        </p:spPr>
        <p:txBody>
          <a:bodyPr>
            <a:spAutoFit/>
          </a:bodyPr>
          <a:lstStyle/>
          <a:p>
            <a:pPr algn="ctr"/>
            <a:r>
              <a:rPr lang="en-US" sz="2400" b="1" dirty="0" smtClean="0">
                <a:ln>
                  <a:solidFill>
                    <a:schemeClr val="accent5">
                      <a:lumMod val="75000"/>
                    </a:schemeClr>
                  </a:solidFill>
                </a:ln>
                <a:latin typeface="Baskerville"/>
                <a:ea typeface="Cambria"/>
                <a:cs typeface="Times New Roman"/>
              </a:rPr>
              <a:t>Displacement to Urban Centers: </a:t>
            </a:r>
          </a:p>
          <a:p>
            <a:pPr algn="ctr"/>
            <a:r>
              <a:rPr lang="en-US" sz="2400" b="1" dirty="0" smtClean="0">
                <a:ln>
                  <a:solidFill>
                    <a:schemeClr val="accent5">
                      <a:lumMod val="75000"/>
                    </a:schemeClr>
                  </a:solidFill>
                </a:ln>
                <a:latin typeface="Baskerville"/>
                <a:ea typeface="Cambria"/>
                <a:cs typeface="Times New Roman"/>
              </a:rPr>
              <a:t>The Guatemala City Garbage Dump</a:t>
            </a:r>
            <a:endParaRPr lang="en-US" sz="2400" dirty="0" smtClean="0">
              <a:ln>
                <a:solidFill>
                  <a:schemeClr val="accent5">
                    <a:lumMod val="75000"/>
                  </a:schemeClr>
                </a:solidFill>
              </a:ln>
              <a:latin typeface="Times New Roman"/>
              <a:ea typeface="Cambria"/>
              <a:cs typeface="Times New Roman"/>
            </a:endParaRPr>
          </a:p>
          <a:p>
            <a:r>
              <a:rPr lang="en-US" sz="1200" dirty="0" smtClean="0">
                <a:latin typeface="Baskerville"/>
                <a:ea typeface="Cambria"/>
                <a:cs typeface="Times New Roman"/>
              </a:rPr>
              <a:t> </a:t>
            </a:r>
            <a:endParaRPr lang="en-US" sz="1200" dirty="0" smtClean="0">
              <a:latin typeface="Times New Roman"/>
              <a:ea typeface="Cambria"/>
              <a:cs typeface="Times New Roman"/>
            </a:endParaRPr>
          </a:p>
          <a:p>
            <a:pPr algn="just">
              <a:tabLst>
                <a:tab pos="457200" algn="l"/>
              </a:tabLst>
            </a:pPr>
            <a:r>
              <a:rPr lang="en-US" sz="1600" dirty="0" smtClean="0">
                <a:latin typeface="Baskerville"/>
                <a:ea typeface="Cambria"/>
                <a:cs typeface="Times New Roman"/>
              </a:rPr>
              <a:t>Of the 12% of Mayan survivors that fled to urban areas after being pushed off their rural land, hundreds found refuge in the Guatemala City Garbage Dump (</a:t>
            </a:r>
            <a:r>
              <a:rPr lang="en-US" sz="1600" i="1" dirty="0" err="1" smtClean="0">
                <a:latin typeface="Baskerville"/>
                <a:ea typeface="Cambria"/>
                <a:cs typeface="Times New Roman"/>
              </a:rPr>
              <a:t>basurero</a:t>
            </a:r>
            <a:r>
              <a:rPr lang="en-US" sz="1600" dirty="0" smtClean="0">
                <a:latin typeface="Baskerville"/>
                <a:ea typeface="Cambria"/>
                <a:cs typeface="Times New Roman"/>
              </a:rPr>
              <a:t>). Unable to find jobs based on their inability to speak Spanish and their lack of basic labor skills, many Mayans brought their families to live and work in the </a:t>
            </a:r>
            <a:r>
              <a:rPr lang="en-US" sz="1600" i="1" dirty="0" err="1" smtClean="0">
                <a:latin typeface="Baskerville"/>
                <a:ea typeface="Cambria"/>
                <a:cs typeface="Times New Roman"/>
              </a:rPr>
              <a:t>basurero</a:t>
            </a:r>
            <a:r>
              <a:rPr lang="en-US" sz="1600" dirty="0" smtClean="0">
                <a:latin typeface="Baskerville"/>
                <a:ea typeface="Cambria"/>
                <a:cs typeface="Times New Roman"/>
              </a:rPr>
              <a:t> </a:t>
            </a:r>
            <a:r>
              <a:rPr lang="en-US" sz="1400" dirty="0" smtClean="0">
                <a:latin typeface="Baskerville"/>
                <a:ea typeface="Cambria"/>
                <a:cs typeface="Times New Roman"/>
              </a:rPr>
              <a:t>(</a:t>
            </a:r>
            <a:r>
              <a:rPr lang="en-US" sz="1400" dirty="0" err="1" smtClean="0">
                <a:latin typeface="Baskerville"/>
                <a:ea typeface="Cambria"/>
                <a:cs typeface="Times New Roman"/>
              </a:rPr>
              <a:t>Iwerks</a:t>
            </a:r>
            <a:r>
              <a:rPr lang="en-US" sz="1400" dirty="0" smtClean="0">
                <a:latin typeface="Baskerville"/>
                <a:ea typeface="Cambria"/>
                <a:cs typeface="Times New Roman"/>
              </a:rPr>
              <a:t> and Glad 2006).</a:t>
            </a:r>
            <a:endParaRPr lang="en-US" sz="1200" dirty="0" smtClean="0">
              <a:latin typeface="Times New Roman"/>
              <a:ea typeface="Cambria"/>
              <a:cs typeface="Times New Roman"/>
            </a:endParaRPr>
          </a:p>
          <a:p>
            <a:pPr algn="just">
              <a:tabLst>
                <a:tab pos="457200" algn="l"/>
              </a:tabLst>
            </a:pPr>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tabLst>
                <a:tab pos="457200" algn="l"/>
              </a:tabLst>
            </a:pPr>
            <a:r>
              <a:rPr lang="en-US" sz="1600" dirty="0" smtClean="0">
                <a:latin typeface="Baskerville"/>
                <a:ea typeface="Cambria"/>
                <a:cs typeface="Times New Roman"/>
              </a:rPr>
              <a:t>Located in a natural ravine, the Guatemala City garbage dump (the largest and most dangerous landfill in Central America) is 35 acres (12 football fields) long and 180-280 feet deep. About 600 tons, 1/3 of the entire country’s garbage, is dumped in the </a:t>
            </a:r>
            <a:r>
              <a:rPr lang="en-US" sz="1600" i="1" dirty="0" err="1" smtClean="0">
                <a:latin typeface="Baskerville"/>
                <a:ea typeface="Cambria"/>
                <a:cs typeface="Times New Roman"/>
              </a:rPr>
              <a:t>basurero</a:t>
            </a:r>
            <a:r>
              <a:rPr lang="en-US" sz="1600" dirty="0" smtClean="0">
                <a:latin typeface="Baskerville"/>
                <a:ea typeface="Cambria"/>
                <a:cs typeface="Times New Roman"/>
              </a:rPr>
              <a:t> everyday </a:t>
            </a:r>
            <a:r>
              <a:rPr lang="en-US" sz="1400" dirty="0" smtClean="0">
                <a:latin typeface="Baskerville"/>
                <a:ea typeface="Cambria"/>
                <a:cs typeface="Times New Roman"/>
              </a:rPr>
              <a:t>(</a:t>
            </a:r>
            <a:r>
              <a:rPr lang="en-US" sz="1400" dirty="0" err="1" smtClean="0">
                <a:latin typeface="Baskerville"/>
                <a:ea typeface="Cambria"/>
                <a:cs typeface="Times New Roman"/>
              </a:rPr>
              <a:t>Iwerks</a:t>
            </a:r>
            <a:r>
              <a:rPr lang="en-US" sz="1400" dirty="0" smtClean="0">
                <a:latin typeface="Baskerville"/>
                <a:ea typeface="Cambria"/>
                <a:cs typeface="Times New Roman"/>
              </a:rPr>
              <a:t> and Glad 2006).</a:t>
            </a:r>
            <a:r>
              <a:rPr lang="en-US" sz="1600" dirty="0" smtClean="0">
                <a:latin typeface="Baskerville"/>
                <a:ea typeface="Cambria"/>
                <a:cs typeface="Times New Roman"/>
              </a:rPr>
              <a:t> The waste is not monitored and contains hospital waste, </a:t>
            </a:r>
            <a:r>
              <a:rPr lang="en-US" sz="1600" dirty="0" err="1" smtClean="0">
                <a:latin typeface="Baskerville"/>
                <a:ea typeface="Cambria"/>
                <a:cs typeface="Times New Roman"/>
              </a:rPr>
              <a:t>biohazardous</a:t>
            </a:r>
            <a:r>
              <a:rPr lang="en-US" sz="1600" dirty="0" smtClean="0">
                <a:latin typeface="Baskerville"/>
                <a:ea typeface="Cambria"/>
                <a:cs typeface="Times New Roman"/>
              </a:rPr>
              <a:t> material, dead animals from the zoo, and human corpses.</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Today more than 2500 workers (</a:t>
            </a:r>
            <a:r>
              <a:rPr lang="en-US" sz="1600" i="1" dirty="0" err="1" smtClean="0">
                <a:latin typeface="Baskerville"/>
                <a:ea typeface="Cambria"/>
                <a:cs typeface="Times New Roman"/>
              </a:rPr>
              <a:t>guajeros</a:t>
            </a:r>
            <a:r>
              <a:rPr lang="en-US" sz="1600" dirty="0" smtClean="0">
                <a:latin typeface="Baskerville"/>
                <a:ea typeface="Cambria"/>
                <a:cs typeface="Times New Roman"/>
              </a:rPr>
              <a:t>) do a service to their government by removing up to 500 tons of recyclable goods everyday from the landfill that would otherwise overflow. In return, they earn meager wages of up to $2 US per day and are forced to purchase identification cards to even enter the premises </a:t>
            </a:r>
            <a:r>
              <a:rPr lang="en-US" sz="1400" dirty="0" smtClean="0">
                <a:latin typeface="Baskerville"/>
                <a:ea typeface="Cambria"/>
                <a:cs typeface="Times New Roman"/>
              </a:rPr>
              <a:t>(</a:t>
            </a:r>
            <a:r>
              <a:rPr lang="en-US" sz="1400" dirty="0" err="1" smtClean="0">
                <a:latin typeface="Baskerville"/>
                <a:ea typeface="Cambria"/>
                <a:cs typeface="Times New Roman"/>
              </a:rPr>
              <a:t>Iwerks</a:t>
            </a:r>
            <a:r>
              <a:rPr lang="en-US" sz="1400" dirty="0" smtClean="0">
                <a:latin typeface="Baskerville"/>
                <a:ea typeface="Cambria"/>
                <a:cs typeface="Times New Roman"/>
              </a:rPr>
              <a:t> and Glad 2006).</a:t>
            </a:r>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The </a:t>
            </a:r>
            <a:r>
              <a:rPr lang="en-US" sz="1600" i="1" dirty="0" err="1" smtClean="0">
                <a:latin typeface="Baskerville"/>
                <a:ea typeface="Cambria"/>
                <a:cs typeface="Times New Roman"/>
              </a:rPr>
              <a:t>guajeros</a:t>
            </a:r>
            <a:r>
              <a:rPr lang="en-US" sz="1600" dirty="0" smtClean="0">
                <a:latin typeface="Baskerville"/>
                <a:ea typeface="Cambria"/>
                <a:cs typeface="Times New Roman"/>
              </a:rPr>
              <a:t> live in gang-controlled slums surrounding the </a:t>
            </a:r>
            <a:r>
              <a:rPr lang="en-US" sz="1600" i="1" dirty="0" err="1" smtClean="0">
                <a:latin typeface="Baskerville"/>
                <a:ea typeface="Cambria"/>
                <a:cs typeface="Times New Roman"/>
              </a:rPr>
              <a:t>basurero</a:t>
            </a:r>
            <a:r>
              <a:rPr lang="en-US" sz="1600" dirty="0" smtClean="0">
                <a:latin typeface="Baskerville"/>
                <a:ea typeface="Cambria"/>
                <a:cs typeface="Times New Roman"/>
              </a:rPr>
              <a:t> and live off the food they find in the dump. Many have never left their small communities for they are seen as unsanitary, uneducated beggars who do not understand the “modern” world. Nevertheless, most claim that they are better off in the dump for they are able to eat what they find in the </a:t>
            </a:r>
            <a:r>
              <a:rPr lang="en-US" sz="1600" i="1" dirty="0" err="1" smtClean="0">
                <a:latin typeface="Baskerville"/>
                <a:ea typeface="Cambria"/>
                <a:cs typeface="Times New Roman"/>
              </a:rPr>
              <a:t>basurero</a:t>
            </a:r>
            <a:r>
              <a:rPr lang="en-US" sz="1600" dirty="0" smtClean="0">
                <a:latin typeface="Baskerville"/>
                <a:ea typeface="Cambria"/>
                <a:cs typeface="Times New Roman"/>
              </a:rPr>
              <a:t> and are safe from government violence. </a:t>
            </a:r>
            <a:endParaRPr lang="en-US" sz="1200" dirty="0" smtClean="0">
              <a:latin typeface="Times New Roman"/>
              <a:ea typeface="Cambria"/>
              <a:cs typeface="Times New Roman"/>
            </a:endParaRPr>
          </a:p>
          <a:p>
            <a:pPr algn="just"/>
            <a:r>
              <a:rPr lang="en-US" sz="1200" dirty="0" smtClean="0">
                <a:latin typeface="Baskerville"/>
                <a:ea typeface="Cambria"/>
                <a:cs typeface="Times New Roman"/>
              </a:rPr>
              <a:t> </a:t>
            </a:r>
            <a:endParaRPr lang="en-US" sz="1200" dirty="0">
              <a:latin typeface="Times New Roman"/>
              <a:ea typeface="Cambria"/>
              <a:cs typeface="Times New Roman"/>
            </a:endParaRPr>
          </a:p>
        </p:txBody>
      </p:sp>
      <p:sp>
        <p:nvSpPr>
          <p:cNvPr id="17" name="Rectangle 16"/>
          <p:cNvSpPr/>
          <p:nvPr/>
        </p:nvSpPr>
        <p:spPr>
          <a:xfrm>
            <a:off x="12649200" y="12347975"/>
            <a:ext cx="8229600" cy="2677656"/>
          </a:xfrm>
          <a:prstGeom prst="rect">
            <a:avLst/>
          </a:prstGeom>
          <a:ln>
            <a:solidFill>
              <a:schemeClr val="accent2">
                <a:lumMod val="75000"/>
              </a:schemeClr>
            </a:solidFill>
          </a:ln>
        </p:spPr>
        <p:txBody>
          <a:bodyPr wrap="square">
            <a:spAutoFit/>
          </a:bodyPr>
          <a:lstStyle/>
          <a:p>
            <a:pPr algn="ctr"/>
            <a:r>
              <a:rPr lang="en-US" sz="2400" b="1" dirty="0" smtClean="0">
                <a:ln>
                  <a:solidFill>
                    <a:srgbClr val="953735"/>
                  </a:solidFill>
                </a:ln>
                <a:latin typeface="Baskerville"/>
                <a:ea typeface="Cambria"/>
                <a:cs typeface="Times New Roman"/>
              </a:rPr>
              <a:t>What Can You Do? </a:t>
            </a:r>
            <a:endParaRPr lang="en-US" sz="2400" dirty="0" smtClean="0">
              <a:ln>
                <a:solidFill>
                  <a:srgbClr val="953735"/>
                </a:solidFill>
              </a:ln>
              <a:latin typeface="Times New Roman"/>
              <a:ea typeface="Cambria"/>
              <a:cs typeface="Times New Roman"/>
            </a:endParaRPr>
          </a:p>
          <a:p>
            <a:r>
              <a:rPr lang="en-US" sz="1600" dirty="0" smtClean="0">
                <a:latin typeface="Cambria"/>
                <a:ea typeface="Cambria"/>
                <a:cs typeface="Times New Roman"/>
              </a:rPr>
              <a:t> </a:t>
            </a:r>
            <a:endParaRPr lang="en-US" sz="1200" dirty="0" smtClean="0">
              <a:latin typeface="Times New Roman"/>
              <a:ea typeface="Cambria"/>
              <a:cs typeface="Times New Roman"/>
            </a:endParaRPr>
          </a:p>
          <a:p>
            <a:pPr algn="just"/>
            <a:r>
              <a:rPr lang="en-US" sz="1600" dirty="0" smtClean="0">
                <a:latin typeface="Baskerville"/>
                <a:ea typeface="Cambria"/>
                <a:cs typeface="Times New Roman"/>
              </a:rPr>
              <a:t>With the help of </a:t>
            </a:r>
            <a:r>
              <a:rPr lang="en-US" sz="1600" b="1" i="1" dirty="0" smtClean="0">
                <a:latin typeface="Baskerville"/>
                <a:ea typeface="Cambria"/>
                <a:cs typeface="Times New Roman"/>
              </a:rPr>
              <a:t>Camino </a:t>
            </a:r>
            <a:r>
              <a:rPr lang="en-US" sz="1600" b="1" i="1" dirty="0" err="1" smtClean="0">
                <a:latin typeface="Baskerville"/>
                <a:ea typeface="Cambria"/>
                <a:cs typeface="Times New Roman"/>
              </a:rPr>
              <a:t>Seguro</a:t>
            </a:r>
            <a:r>
              <a:rPr lang="en-US" sz="1600" dirty="0" smtClean="0">
                <a:latin typeface="Baskerville"/>
                <a:ea typeface="Cambria"/>
                <a:cs typeface="Times New Roman"/>
              </a:rPr>
              <a:t> (a non-government organization founded eleven years ago), six hundred children have been given the opportunity to escape the borders of the </a:t>
            </a:r>
            <a:r>
              <a:rPr lang="en-US" sz="1600" i="1" dirty="0" err="1" smtClean="0">
                <a:latin typeface="Baskerville"/>
                <a:ea typeface="Cambria"/>
                <a:cs typeface="Times New Roman"/>
              </a:rPr>
              <a:t>basurero</a:t>
            </a:r>
            <a:r>
              <a:rPr lang="en-US" sz="1600" i="1" dirty="0" smtClean="0">
                <a:latin typeface="Baskerville"/>
                <a:ea typeface="Cambria"/>
                <a:cs typeface="Times New Roman"/>
              </a:rPr>
              <a:t>.</a:t>
            </a:r>
            <a:r>
              <a:rPr lang="en-US" sz="1600" dirty="0" smtClean="0">
                <a:latin typeface="Baskerville"/>
                <a:ea typeface="Cambria"/>
                <a:cs typeface="Times New Roman"/>
              </a:rPr>
              <a:t> Within a safe and caring environment, Camino </a:t>
            </a:r>
            <a:r>
              <a:rPr lang="en-US" sz="1600" dirty="0" err="1" smtClean="0">
                <a:latin typeface="Baskerville"/>
                <a:ea typeface="Cambria"/>
                <a:cs typeface="Times New Roman"/>
              </a:rPr>
              <a:t>Seguro</a:t>
            </a:r>
            <a:r>
              <a:rPr lang="en-US" sz="1600" dirty="0" smtClean="0">
                <a:latin typeface="Baskerville"/>
                <a:ea typeface="Cambria"/>
                <a:cs typeface="Times New Roman"/>
              </a:rPr>
              <a:t> provides a comprehensive and integrated program that fosters hope, good health, educational achievement, self-sufficiency, self-esteem and confidence. The primary focus is to create opportunities and dignity through the power of education (Safe Passage 2011). Having volunteered with Camino </a:t>
            </a:r>
            <a:r>
              <a:rPr lang="en-US" sz="1600" dirty="0" err="1" smtClean="0">
                <a:latin typeface="Baskerville"/>
                <a:ea typeface="Cambria"/>
                <a:cs typeface="Times New Roman"/>
              </a:rPr>
              <a:t>Seguro</a:t>
            </a:r>
            <a:r>
              <a:rPr lang="en-US" sz="1600" dirty="0" smtClean="0">
                <a:latin typeface="Baskerville"/>
                <a:ea typeface="Cambria"/>
                <a:cs typeface="Times New Roman"/>
              </a:rPr>
              <a:t> for six months over the past two years, I have been able to see first hand the effects of the 36-year civil war and the way that these Mayan survivors have persevered. </a:t>
            </a:r>
            <a:endParaRPr lang="en-US" sz="1200" dirty="0">
              <a:latin typeface="Times New Roman"/>
              <a:ea typeface="Cambria"/>
              <a:cs typeface="Times New Roman"/>
            </a:endParaRPr>
          </a:p>
        </p:txBody>
      </p:sp>
      <p:sp>
        <p:nvSpPr>
          <p:cNvPr id="18" name="Rectangle 17"/>
          <p:cNvSpPr/>
          <p:nvPr/>
        </p:nvSpPr>
        <p:spPr>
          <a:xfrm>
            <a:off x="24079200" y="12257781"/>
            <a:ext cx="8229600" cy="4832093"/>
          </a:xfrm>
          <a:prstGeom prst="rect">
            <a:avLst/>
          </a:prstGeom>
          <a:ln>
            <a:solidFill>
              <a:schemeClr val="accent3">
                <a:lumMod val="75000"/>
              </a:schemeClr>
            </a:solidFill>
          </a:ln>
        </p:spPr>
        <p:txBody>
          <a:bodyPr>
            <a:spAutoFit/>
          </a:bodyPr>
          <a:lstStyle/>
          <a:p>
            <a:pPr algn="ctr"/>
            <a:r>
              <a:rPr lang="en-US" sz="2400" b="1" dirty="0" smtClean="0">
                <a:ln>
                  <a:solidFill>
                    <a:srgbClr val="77933C"/>
                  </a:solidFill>
                </a:ln>
                <a:latin typeface="Baskerville"/>
                <a:ea typeface="Cambria"/>
                <a:cs typeface="Times New Roman"/>
              </a:rPr>
              <a:t>Can aid organizations accommodate the needs of indigenous people without imposing their own ideals and assumptions?</a:t>
            </a:r>
            <a:endParaRPr lang="en-US" sz="2400" dirty="0" smtClean="0">
              <a:ln>
                <a:solidFill>
                  <a:srgbClr val="77933C"/>
                </a:solidFill>
              </a:ln>
              <a:latin typeface="Times New Roman"/>
              <a:ea typeface="Cambria"/>
              <a:cs typeface="Times New Roman"/>
            </a:endParaRPr>
          </a:p>
          <a:p>
            <a:pPr algn="ctr"/>
            <a:r>
              <a:rPr lang="en-US" sz="1600" b="1" dirty="0" smtClean="0">
                <a:latin typeface="Baskerville"/>
                <a:ea typeface="Cambria"/>
                <a:cs typeface="Times New Roman"/>
              </a:rPr>
              <a:t> </a:t>
            </a:r>
            <a:endParaRPr lang="en-US" sz="1200" dirty="0" smtClean="0">
              <a:latin typeface="Times New Roman"/>
              <a:ea typeface="Cambria"/>
              <a:cs typeface="Times New Roman"/>
            </a:endParaRPr>
          </a:p>
          <a:p>
            <a:r>
              <a:rPr lang="en-US" sz="1600" dirty="0" smtClean="0">
                <a:latin typeface="Baskerville"/>
                <a:ea typeface="Cambria"/>
                <a:cs typeface="Times New Roman"/>
              </a:rPr>
              <a:t>Beginning in 1983, displaced peasants were encouraged to return to their ancestral lands (</a:t>
            </a:r>
            <a:r>
              <a:rPr lang="en-US" sz="1600" dirty="0" err="1" smtClean="0">
                <a:latin typeface="Baskerville"/>
                <a:ea typeface="Cambria"/>
                <a:cs typeface="Times New Roman"/>
              </a:rPr>
              <a:t>Manz</a:t>
            </a:r>
            <a:r>
              <a:rPr lang="en-US" sz="1600" dirty="0" smtClean="0">
                <a:latin typeface="Baskerville"/>
                <a:ea typeface="Cambria"/>
                <a:cs typeface="Times New Roman"/>
              </a:rPr>
              <a:t> 2004). While this effort was embraced by many, others, including the </a:t>
            </a:r>
            <a:r>
              <a:rPr lang="en-US" sz="1600" i="1" dirty="0" err="1" smtClean="0">
                <a:latin typeface="Baskerville"/>
                <a:ea typeface="Cambria"/>
                <a:cs typeface="Times New Roman"/>
              </a:rPr>
              <a:t>guajeros</a:t>
            </a:r>
            <a:r>
              <a:rPr lang="en-US" sz="1600" dirty="0" smtClean="0">
                <a:latin typeface="Baskerville"/>
                <a:ea typeface="Cambria"/>
                <a:cs typeface="Times New Roman"/>
              </a:rPr>
              <a:t> that we see still living in the Guatemala City garbage dump today, have chosen to remain in the locations that they had fled to. One might wonder why these people would prefer to continue living in a garbage dump when given the opportunity to return to their rural lands. </a:t>
            </a:r>
            <a:endParaRPr lang="en-US" sz="1200" dirty="0" smtClean="0">
              <a:latin typeface="Times New Roman"/>
              <a:ea typeface="Cambria"/>
              <a:cs typeface="Times New Roman"/>
            </a:endParaRPr>
          </a:p>
          <a:p>
            <a:r>
              <a:rPr lang="en-US" sz="1600" dirty="0" smtClean="0">
                <a:latin typeface="Baskerville"/>
                <a:ea typeface="Cambria"/>
                <a:cs typeface="Times New Roman"/>
              </a:rPr>
              <a:t> </a:t>
            </a:r>
            <a:endParaRPr lang="en-US" sz="1200" dirty="0" smtClean="0">
              <a:latin typeface="Times New Roman"/>
              <a:ea typeface="Cambria"/>
              <a:cs typeface="Times New Roman"/>
            </a:endParaRPr>
          </a:p>
          <a:p>
            <a:r>
              <a:rPr lang="en-US" sz="1600" dirty="0" smtClean="0">
                <a:latin typeface="Baskerville"/>
                <a:ea typeface="Cambria"/>
                <a:cs typeface="Times New Roman"/>
              </a:rPr>
              <a:t>Perhaps their new homes in the </a:t>
            </a:r>
            <a:r>
              <a:rPr lang="en-US" sz="1600" i="1" dirty="0" err="1" smtClean="0">
                <a:latin typeface="Baskerville"/>
                <a:ea typeface="Cambria"/>
                <a:cs typeface="Times New Roman"/>
              </a:rPr>
              <a:t>basurero</a:t>
            </a:r>
            <a:r>
              <a:rPr lang="en-US" sz="1600" dirty="0" smtClean="0">
                <a:latin typeface="Baskerville"/>
                <a:ea typeface="Cambria"/>
                <a:cs typeface="Times New Roman"/>
              </a:rPr>
              <a:t> provide a sense of community, or stability. Perhaps their old lands were plagued with memories of loss and terror. Perhaps these indigenous Maya no longer want to remain living on the fringe of society and would prefer to integrate with urban life. </a:t>
            </a:r>
            <a:endParaRPr lang="en-US" sz="1200" dirty="0" smtClean="0">
              <a:latin typeface="Times New Roman"/>
              <a:ea typeface="Cambria"/>
              <a:cs typeface="Times New Roman"/>
            </a:endParaRPr>
          </a:p>
          <a:p>
            <a:r>
              <a:rPr lang="en-US" sz="1600" dirty="0" smtClean="0">
                <a:latin typeface="Baskerville"/>
                <a:ea typeface="Cambria"/>
                <a:cs typeface="Times New Roman"/>
              </a:rPr>
              <a:t> </a:t>
            </a:r>
            <a:endParaRPr lang="en-US" sz="1200" dirty="0" smtClean="0">
              <a:latin typeface="Times New Roman"/>
              <a:ea typeface="Cambria"/>
              <a:cs typeface="Times New Roman"/>
            </a:endParaRPr>
          </a:p>
          <a:p>
            <a:r>
              <a:rPr lang="en-US" sz="1600" dirty="0" smtClean="0">
                <a:latin typeface="Baskerville"/>
                <a:ea typeface="Cambria"/>
                <a:cs typeface="Times New Roman"/>
              </a:rPr>
              <a:t>The key here is for non-state actors to understand their role as an outsider in many indigenous struggles. Instead of pushing our own notions of “progress” and “indigenous rights,” we need to step back and ask the Mayans what they would like to see in their own future. </a:t>
            </a:r>
            <a:endParaRPr lang="en-US" sz="1200" dirty="0" smtClean="0">
              <a:latin typeface="Times New Roman"/>
              <a:ea typeface="Cambria"/>
              <a:cs typeface="Times New Roman"/>
            </a:endParaRPr>
          </a:p>
          <a:p>
            <a:r>
              <a:rPr lang="en-US" sz="1200" dirty="0" smtClean="0">
                <a:latin typeface="Times New Roman"/>
                <a:ea typeface="Cambria"/>
                <a:cs typeface="Times New Roman"/>
              </a:rPr>
              <a:t> </a:t>
            </a:r>
            <a:endParaRPr lang="en-US" sz="1200" dirty="0">
              <a:latin typeface="Times New Roman"/>
              <a:ea typeface="Cambria"/>
              <a:cs typeface="Times New Roman"/>
            </a:endParaRPr>
          </a:p>
        </p:txBody>
      </p:sp>
      <p:sp>
        <p:nvSpPr>
          <p:cNvPr id="19" name="Rectangle 18"/>
          <p:cNvSpPr/>
          <p:nvPr/>
        </p:nvSpPr>
        <p:spPr>
          <a:xfrm>
            <a:off x="24079200" y="17575172"/>
            <a:ext cx="8229600" cy="4370428"/>
          </a:xfrm>
          <a:prstGeom prst="rect">
            <a:avLst/>
          </a:prstGeom>
        </p:spPr>
        <p:txBody>
          <a:bodyPr wrap="square">
            <a:spAutoFit/>
          </a:bodyPr>
          <a:lstStyle/>
          <a:p>
            <a:pPr algn="ctr"/>
            <a:r>
              <a:rPr lang="en-US" sz="1400" b="1" dirty="0" smtClean="0">
                <a:ln>
                  <a:solidFill>
                    <a:schemeClr val="accent1">
                      <a:lumMod val="75000"/>
                    </a:schemeClr>
                  </a:solidFill>
                </a:ln>
                <a:latin typeface="Baskerville"/>
                <a:ea typeface="Cambria"/>
                <a:cs typeface="Times New Roman"/>
              </a:rPr>
              <a:t>Works Cited</a:t>
            </a:r>
            <a:endParaRPr lang="en-US" sz="1400" dirty="0" smtClean="0">
              <a:latin typeface="Times New Roman"/>
              <a:ea typeface="Cambria"/>
              <a:cs typeface="Times New Roman"/>
            </a:endParaRPr>
          </a:p>
          <a:p>
            <a:r>
              <a:rPr lang="en-US" sz="1100" dirty="0" err="1" smtClean="0">
                <a:latin typeface="Baskerville"/>
                <a:ea typeface="Cambria"/>
                <a:cs typeface="Times New Roman"/>
              </a:rPr>
              <a:t>Cojtí-Cuxil</a:t>
            </a:r>
            <a:r>
              <a:rPr lang="en-US" sz="1100" dirty="0" smtClean="0">
                <a:latin typeface="Baskerville"/>
                <a:ea typeface="Cambria"/>
                <a:cs typeface="Times New Roman"/>
              </a:rPr>
              <a:t>, Demetrio</a:t>
            </a:r>
            <a:endParaRPr lang="en-US" sz="1100" dirty="0" smtClean="0">
              <a:latin typeface="Times New Roman"/>
              <a:ea typeface="Cambria"/>
              <a:cs typeface="Times New Roman"/>
            </a:endParaRPr>
          </a:p>
          <a:p>
            <a:pPr marL="457200" marR="0" indent="-228600">
              <a:spcBef>
                <a:spcPts val="0"/>
              </a:spcBef>
              <a:spcAft>
                <a:spcPts val="0"/>
              </a:spcAft>
            </a:pPr>
            <a:r>
              <a:rPr lang="en-US" sz="1100" dirty="0" smtClean="0">
                <a:latin typeface="Baskerville"/>
                <a:ea typeface="Cambria"/>
                <a:cs typeface="Times New Roman"/>
              </a:rPr>
              <a:t>1996 The Politics of Maya </a:t>
            </a:r>
            <a:r>
              <a:rPr lang="en-US" sz="1100" dirty="0" err="1" smtClean="0">
                <a:latin typeface="Baskerville"/>
                <a:ea typeface="Cambria"/>
                <a:cs typeface="Times New Roman"/>
              </a:rPr>
              <a:t>Revindication</a:t>
            </a:r>
            <a:r>
              <a:rPr lang="en-US" sz="1100" dirty="0" smtClean="0">
                <a:latin typeface="Baskerville"/>
                <a:ea typeface="Cambria"/>
                <a:cs typeface="Times New Roman"/>
              </a:rPr>
              <a:t>. </a:t>
            </a:r>
            <a:r>
              <a:rPr lang="en-US" sz="1100" i="1" dirty="0" smtClean="0">
                <a:latin typeface="Baskerville"/>
                <a:ea typeface="Cambria"/>
                <a:cs typeface="Times New Roman"/>
              </a:rPr>
              <a:t>In</a:t>
            </a:r>
            <a:r>
              <a:rPr lang="en-US" sz="1100" dirty="0" smtClean="0">
                <a:latin typeface="Baskerville"/>
                <a:ea typeface="Cambria"/>
                <a:cs typeface="Times New Roman"/>
              </a:rPr>
              <a:t> Maya Cultural Activism in Guatemala. Edward F. Fischer and R. McKenna Brown, eds. Pp </a:t>
            </a:r>
          </a:p>
          <a:p>
            <a:pPr marL="457200" marR="0" indent="-228600">
              <a:spcBef>
                <a:spcPts val="0"/>
              </a:spcBef>
              <a:spcAft>
                <a:spcPts val="0"/>
              </a:spcAft>
            </a:pPr>
            <a:r>
              <a:rPr lang="en-US" sz="1100" dirty="0" smtClean="0">
                <a:latin typeface="Baskerville"/>
                <a:ea typeface="Cambria"/>
                <a:cs typeface="Times New Roman"/>
              </a:rPr>
              <a:t>         19-51. Austin Texas: University of Texas Press.</a:t>
            </a:r>
            <a:endParaRPr lang="en-US" sz="1100" dirty="0" smtClean="0">
              <a:latin typeface="Times New Roman"/>
              <a:ea typeface="Cambria"/>
              <a:cs typeface="Times New Roman"/>
            </a:endParaRPr>
          </a:p>
          <a:p>
            <a:r>
              <a:rPr lang="en-US" sz="1100" dirty="0" err="1" smtClean="0">
                <a:latin typeface="Baskerville"/>
                <a:ea typeface="Cambria"/>
                <a:cs typeface="Times New Roman"/>
              </a:rPr>
              <a:t>Comisión</a:t>
            </a:r>
            <a:r>
              <a:rPr lang="en-US" sz="1100" dirty="0" smtClean="0">
                <a:latin typeface="Baskerville"/>
                <a:ea typeface="Cambria"/>
                <a:cs typeface="Times New Roman"/>
              </a:rPr>
              <a:t> </a:t>
            </a:r>
            <a:r>
              <a:rPr lang="en-US" sz="1100" dirty="0" err="1" smtClean="0">
                <a:latin typeface="Baskerville"/>
                <a:ea typeface="Cambria"/>
                <a:cs typeface="Times New Roman"/>
              </a:rPr>
              <a:t>para</a:t>
            </a:r>
            <a:r>
              <a:rPr lang="en-US" sz="1100" dirty="0" smtClean="0">
                <a:latin typeface="Baskerville"/>
                <a:ea typeface="Cambria"/>
                <a:cs typeface="Times New Roman"/>
              </a:rPr>
              <a:t> el </a:t>
            </a:r>
            <a:r>
              <a:rPr lang="en-US" sz="1100" dirty="0" err="1" smtClean="0">
                <a:latin typeface="Baskerville"/>
                <a:ea typeface="Cambria"/>
                <a:cs typeface="Times New Roman"/>
              </a:rPr>
              <a:t>Esclarecimiento</a:t>
            </a:r>
            <a:r>
              <a:rPr lang="en-US" sz="1100" dirty="0" smtClean="0">
                <a:latin typeface="Baskerville"/>
                <a:ea typeface="Cambria"/>
                <a:cs typeface="Times New Roman"/>
              </a:rPr>
              <a:t> </a:t>
            </a:r>
            <a:r>
              <a:rPr lang="en-US" sz="1100" dirty="0" err="1" smtClean="0">
                <a:latin typeface="Baskerville"/>
                <a:ea typeface="Cambria"/>
                <a:cs typeface="Times New Roman"/>
              </a:rPr>
              <a:t>Histórico</a:t>
            </a:r>
            <a:endParaRPr lang="en-US" sz="1100" dirty="0" smtClean="0">
              <a:latin typeface="Times New Roman"/>
              <a:ea typeface="Cambria"/>
              <a:cs typeface="Times New Roman"/>
            </a:endParaRPr>
          </a:p>
          <a:p>
            <a:pPr marL="228600" marR="0" indent="-228600">
              <a:spcBef>
                <a:spcPts val="0"/>
              </a:spcBef>
              <a:spcAft>
                <a:spcPts val="0"/>
              </a:spcAft>
            </a:pPr>
            <a:r>
              <a:rPr lang="en-US" sz="1100" dirty="0" smtClean="0">
                <a:latin typeface="Baskerville"/>
                <a:ea typeface="Cambria"/>
                <a:cs typeface="Times New Roman"/>
              </a:rPr>
              <a:t>	1999 Guatemala </a:t>
            </a:r>
            <a:r>
              <a:rPr lang="en-US" sz="1100" dirty="0" err="1" smtClean="0">
                <a:latin typeface="Baskerville"/>
                <a:ea typeface="Cambria"/>
                <a:cs typeface="Times New Roman"/>
              </a:rPr>
              <a:t>Memoria</a:t>
            </a:r>
            <a:r>
              <a:rPr lang="en-US" sz="1100" dirty="0" smtClean="0">
                <a:latin typeface="Baskerville"/>
                <a:ea typeface="Cambria"/>
                <a:cs typeface="Times New Roman"/>
              </a:rPr>
              <a:t> del </a:t>
            </a:r>
            <a:r>
              <a:rPr lang="en-US" sz="1100" dirty="0" err="1" smtClean="0">
                <a:latin typeface="Baskerville"/>
                <a:ea typeface="Cambria"/>
                <a:cs typeface="Times New Roman"/>
              </a:rPr>
              <a:t>Silencio</a:t>
            </a:r>
            <a:r>
              <a:rPr lang="en-US" sz="1100" dirty="0" smtClean="0">
                <a:latin typeface="Baskerville"/>
                <a:ea typeface="Cambria"/>
                <a:cs typeface="Times New Roman"/>
              </a:rPr>
              <a:t>: Conclusions and Recommendations. Guatemala City: United Nations Office for Project Services.</a:t>
            </a:r>
            <a:endParaRPr lang="en-US" sz="1100" dirty="0" smtClean="0">
              <a:latin typeface="Times New Roman"/>
              <a:ea typeface="Cambria"/>
              <a:cs typeface="Times New Roman"/>
            </a:endParaRPr>
          </a:p>
          <a:p>
            <a:r>
              <a:rPr lang="en-US" sz="1100" dirty="0" err="1" smtClean="0">
                <a:latin typeface="Baskerville"/>
                <a:ea typeface="Cambria"/>
                <a:cs typeface="Times New Roman"/>
              </a:rPr>
              <a:t>Culbert</a:t>
            </a:r>
            <a:r>
              <a:rPr lang="en-US" sz="1100" dirty="0" smtClean="0">
                <a:latin typeface="Baskerville"/>
                <a:ea typeface="Cambria"/>
                <a:cs typeface="Times New Roman"/>
              </a:rPr>
              <a:t>, T. Patrick</a:t>
            </a:r>
            <a:endParaRPr lang="en-US" sz="1100" dirty="0" smtClean="0">
              <a:latin typeface="Times New Roman"/>
              <a:ea typeface="Cambria"/>
              <a:cs typeface="Times New Roman"/>
            </a:endParaRPr>
          </a:p>
          <a:p>
            <a:pPr marL="228600" marR="0" indent="-228600">
              <a:spcBef>
                <a:spcPts val="0"/>
              </a:spcBef>
              <a:spcAft>
                <a:spcPts val="0"/>
              </a:spcAft>
            </a:pPr>
            <a:r>
              <a:rPr lang="en-US" sz="1100" dirty="0" smtClean="0">
                <a:latin typeface="Baskerville"/>
                <a:ea typeface="Cambria"/>
                <a:cs typeface="Times New Roman"/>
              </a:rPr>
              <a:t>	1993 Maya Civilization. Washington DC: Smithsonian Books.</a:t>
            </a:r>
            <a:endParaRPr lang="en-US" sz="1100" dirty="0" smtClean="0">
              <a:latin typeface="Times New Roman"/>
              <a:ea typeface="Cambria"/>
              <a:cs typeface="Times New Roman"/>
            </a:endParaRPr>
          </a:p>
          <a:p>
            <a:r>
              <a:rPr lang="en-US" sz="1100" dirty="0" smtClean="0">
                <a:latin typeface="Baskerville"/>
                <a:ea typeface="Cambria"/>
                <a:cs typeface="Times New Roman"/>
              </a:rPr>
              <a:t>Internal Displacement Monitoring Centre</a:t>
            </a:r>
            <a:endParaRPr lang="en-US" sz="1100" dirty="0" smtClean="0">
              <a:latin typeface="Times New Roman"/>
              <a:ea typeface="Cambria"/>
              <a:cs typeface="Times New Roman"/>
            </a:endParaRPr>
          </a:p>
          <a:p>
            <a:pPr marL="457200" marR="0" indent="-228600">
              <a:spcBef>
                <a:spcPts val="0"/>
              </a:spcBef>
              <a:spcAft>
                <a:spcPts val="0"/>
              </a:spcAft>
              <a:buAutoNum type="arabicPlain" startAt="2003"/>
            </a:pPr>
            <a:r>
              <a:rPr lang="en-US" sz="1100" dirty="0" smtClean="0">
                <a:latin typeface="Baskerville"/>
                <a:ea typeface="Cambria"/>
                <a:cs typeface="Times New Roman"/>
              </a:rPr>
              <a:t> Guatemala </a:t>
            </a:r>
            <a:r>
              <a:rPr lang="en-US" sz="1100" dirty="0" err="1" smtClean="0">
                <a:latin typeface="Baskerville"/>
                <a:ea typeface="Cambria"/>
                <a:cs typeface="Times New Roman"/>
              </a:rPr>
              <a:t>Poplulation</a:t>
            </a:r>
            <a:r>
              <a:rPr lang="en-US" sz="1100" dirty="0" smtClean="0">
                <a:latin typeface="Baskerville"/>
                <a:ea typeface="Cambria"/>
                <a:cs typeface="Times New Roman"/>
              </a:rPr>
              <a:t> Figures and Profile. Electric Document,</a:t>
            </a:r>
            <a:r>
              <a:rPr lang="en-US" sz="1100" dirty="0">
                <a:latin typeface="Times New Roman"/>
                <a:ea typeface="Cambria"/>
                <a:cs typeface="Times New Roman"/>
              </a:rPr>
              <a:t> </a:t>
            </a:r>
            <a:r>
              <a:rPr lang="en-US" sz="1100" dirty="0" smtClean="0">
                <a:latin typeface="Baskerville"/>
                <a:ea typeface="Cambria"/>
                <a:cs typeface="Times New Roman"/>
              </a:rPr>
              <a:t>http://www.internal-displacement.org/idmc/website/countries.nsf/, </a:t>
            </a:r>
          </a:p>
          <a:p>
            <a:pPr marL="457200" marR="0" indent="-228600">
              <a:spcBef>
                <a:spcPts val="0"/>
              </a:spcBef>
              <a:spcAft>
                <a:spcPts val="0"/>
              </a:spcAft>
            </a:pPr>
            <a:r>
              <a:rPr lang="en-US" sz="1100" dirty="0" smtClean="0">
                <a:latin typeface="Baskerville"/>
                <a:ea typeface="Cambria"/>
                <a:cs typeface="Times New Roman"/>
              </a:rPr>
              <a:t>         accessed May 3, 2011</a:t>
            </a:r>
            <a:endParaRPr lang="en-US" sz="1100" dirty="0" smtClean="0">
              <a:latin typeface="Times New Roman"/>
              <a:ea typeface="Cambria"/>
              <a:cs typeface="Times New Roman"/>
            </a:endParaRPr>
          </a:p>
          <a:p>
            <a:pPr>
              <a:tabLst>
                <a:tab pos="457200" algn="l"/>
              </a:tabLst>
            </a:pPr>
            <a:r>
              <a:rPr lang="en-US" sz="1100" dirty="0" err="1" smtClean="0">
                <a:latin typeface="Baskerville"/>
                <a:ea typeface="Cambria"/>
                <a:cs typeface="Times New Roman"/>
              </a:rPr>
              <a:t>Iwerks</a:t>
            </a:r>
            <a:r>
              <a:rPr lang="en-US" sz="1100" dirty="0" smtClean="0">
                <a:latin typeface="Baskerville"/>
                <a:ea typeface="Cambria"/>
                <a:cs typeface="Times New Roman"/>
              </a:rPr>
              <a:t>, Leslie and Mike Glad, </a:t>
            </a:r>
            <a:r>
              <a:rPr lang="en-US" sz="1100" dirty="0" err="1" smtClean="0">
                <a:latin typeface="Baskerville"/>
                <a:ea typeface="Cambria"/>
                <a:cs typeface="Times New Roman"/>
              </a:rPr>
              <a:t>dirs</a:t>
            </a:r>
            <a:endParaRPr lang="en-US" sz="1100" dirty="0" smtClean="0">
              <a:latin typeface="Times New Roman"/>
              <a:ea typeface="Cambria"/>
              <a:cs typeface="Times New Roman"/>
            </a:endParaRPr>
          </a:p>
          <a:p>
            <a:pPr marL="228600" marR="0">
              <a:spcBef>
                <a:spcPts val="0"/>
              </a:spcBef>
              <a:spcAft>
                <a:spcPts val="0"/>
              </a:spcAft>
            </a:pPr>
            <a:r>
              <a:rPr lang="en-US" sz="1100" dirty="0" smtClean="0">
                <a:latin typeface="Baskerville"/>
                <a:ea typeface="Cambria"/>
                <a:cs typeface="Times New Roman"/>
              </a:rPr>
              <a:t>2006 Recycled Life. 38 mm. </a:t>
            </a:r>
            <a:r>
              <a:rPr lang="en-US" sz="1100" dirty="0" err="1" smtClean="0">
                <a:latin typeface="Baskerville"/>
                <a:ea typeface="Cambria"/>
                <a:cs typeface="Times New Roman"/>
              </a:rPr>
              <a:t>AllGlad</a:t>
            </a:r>
            <a:r>
              <a:rPr lang="en-US" sz="1100" dirty="0" smtClean="0">
                <a:latin typeface="Baskerville"/>
                <a:ea typeface="Cambria"/>
                <a:cs typeface="Times New Roman"/>
              </a:rPr>
              <a:t>, Inc.</a:t>
            </a:r>
            <a:endParaRPr lang="en-US" sz="1100" dirty="0" smtClean="0">
              <a:latin typeface="Times New Roman"/>
              <a:ea typeface="Cambria"/>
              <a:cs typeface="Times New Roman"/>
            </a:endParaRPr>
          </a:p>
          <a:p>
            <a:r>
              <a:rPr lang="en-US" sz="1100" dirty="0" smtClean="0">
                <a:latin typeface="Baskerville"/>
                <a:ea typeface="Cambria"/>
                <a:cs typeface="Times New Roman"/>
              </a:rPr>
              <a:t>London, </a:t>
            </a:r>
            <a:r>
              <a:rPr lang="en-US" sz="1100" dirty="0" err="1" smtClean="0">
                <a:latin typeface="Baskerville"/>
                <a:ea typeface="Cambria"/>
                <a:cs typeface="Times New Roman"/>
              </a:rPr>
              <a:t>Taxa</a:t>
            </a:r>
            <a:r>
              <a:rPr lang="en-US" sz="1100" dirty="0" smtClean="0">
                <a:latin typeface="Baskerville"/>
                <a:ea typeface="Cambria"/>
                <a:cs typeface="Times New Roman"/>
              </a:rPr>
              <a:t> Leon and Douglas Stuart London.</a:t>
            </a:r>
            <a:endParaRPr lang="en-US" sz="1100" dirty="0" smtClean="0">
              <a:latin typeface="Times New Roman"/>
              <a:ea typeface="Cambria"/>
              <a:cs typeface="Times New Roman"/>
            </a:endParaRPr>
          </a:p>
          <a:p>
            <a:pPr marL="228600" marR="0" indent="-228600">
              <a:spcBef>
                <a:spcPts val="0"/>
              </a:spcBef>
              <a:spcAft>
                <a:spcPts val="0"/>
              </a:spcAft>
            </a:pPr>
            <a:r>
              <a:rPr lang="en-US" sz="1100" dirty="0" smtClean="0">
                <a:latin typeface="Baskerville"/>
                <a:ea typeface="Cambria"/>
                <a:cs typeface="Times New Roman"/>
              </a:rPr>
              <a:t>	2007 We Were Taught To Plant Corn Not To Kill: Secrets Behind the Silence of the Mayan People. United States: Back Up Books Human</a:t>
            </a:r>
          </a:p>
          <a:p>
            <a:pPr marL="228600" marR="0" indent="-228600">
              <a:spcBef>
                <a:spcPts val="0"/>
              </a:spcBef>
              <a:spcAft>
                <a:spcPts val="0"/>
              </a:spcAft>
            </a:pPr>
            <a:r>
              <a:rPr lang="en-US" sz="1100" dirty="0" smtClean="0">
                <a:latin typeface="Baskerville"/>
                <a:ea typeface="Cambria"/>
                <a:cs typeface="Times New Roman"/>
              </a:rPr>
              <a:t>		    Medical Rights Press.</a:t>
            </a:r>
            <a:endParaRPr lang="en-US" sz="1100" dirty="0" smtClean="0">
              <a:latin typeface="Times New Roman"/>
              <a:ea typeface="Cambria"/>
              <a:cs typeface="Times New Roman"/>
            </a:endParaRPr>
          </a:p>
          <a:p>
            <a:r>
              <a:rPr lang="en-US" sz="1100" dirty="0" err="1" smtClean="0">
                <a:latin typeface="Baskerville"/>
                <a:ea typeface="Cambria"/>
                <a:cs typeface="Times New Roman"/>
              </a:rPr>
              <a:t>Manz</a:t>
            </a:r>
            <a:r>
              <a:rPr lang="en-US" sz="1100" dirty="0" smtClean="0">
                <a:latin typeface="Baskerville"/>
                <a:ea typeface="Cambria"/>
                <a:cs typeface="Times New Roman"/>
              </a:rPr>
              <a:t>, Beatriz</a:t>
            </a:r>
            <a:endParaRPr lang="en-US" sz="1100" dirty="0" smtClean="0">
              <a:latin typeface="Times New Roman"/>
              <a:ea typeface="Cambria"/>
              <a:cs typeface="Times New Roman"/>
            </a:endParaRPr>
          </a:p>
          <a:p>
            <a:pPr marL="502920" marR="0" indent="-274320">
              <a:spcBef>
                <a:spcPts val="0"/>
              </a:spcBef>
              <a:spcAft>
                <a:spcPts val="0"/>
              </a:spcAft>
            </a:pPr>
            <a:r>
              <a:rPr lang="en-US" sz="1100" dirty="0" smtClean="0">
                <a:latin typeface="Baskerville"/>
                <a:ea typeface="Cambria"/>
                <a:cs typeface="Times New Roman"/>
              </a:rPr>
              <a:t>2004 Paradise in Ashes: A Guatemalan Journey of Courage, Terror, and Hope. Berkeley: University of California Press.</a:t>
            </a:r>
            <a:endParaRPr lang="en-US" sz="1100" dirty="0" smtClean="0">
              <a:latin typeface="Times New Roman"/>
              <a:ea typeface="Cambria"/>
              <a:cs typeface="Times New Roman"/>
            </a:endParaRPr>
          </a:p>
          <a:p>
            <a:r>
              <a:rPr lang="en-US" sz="1100" dirty="0" smtClean="0">
                <a:latin typeface="Baskerville"/>
                <a:ea typeface="Cambria"/>
                <a:cs typeface="Times New Roman"/>
              </a:rPr>
              <a:t>Safe Passage</a:t>
            </a:r>
            <a:endParaRPr lang="en-US" sz="1100" dirty="0" smtClean="0">
              <a:latin typeface="Times New Roman"/>
              <a:ea typeface="Cambria"/>
              <a:cs typeface="Times New Roman"/>
            </a:endParaRPr>
          </a:p>
          <a:p>
            <a:pPr marL="457200" marR="0" indent="-228600">
              <a:spcBef>
                <a:spcPts val="0"/>
              </a:spcBef>
              <a:spcAft>
                <a:spcPts val="0"/>
              </a:spcAft>
            </a:pPr>
            <a:r>
              <a:rPr lang="en-US" sz="1100" dirty="0" smtClean="0">
                <a:latin typeface="Baskerville"/>
                <a:ea typeface="Cambria"/>
                <a:cs typeface="Times New Roman"/>
              </a:rPr>
              <a:t>2011[1997] Camino </a:t>
            </a:r>
            <a:r>
              <a:rPr lang="en-US" sz="1100" dirty="0" err="1" smtClean="0">
                <a:latin typeface="Baskerville"/>
                <a:ea typeface="Cambria"/>
                <a:cs typeface="Times New Roman"/>
              </a:rPr>
              <a:t>Seguro</a:t>
            </a:r>
            <a:r>
              <a:rPr lang="en-US" sz="1100" dirty="0" smtClean="0">
                <a:latin typeface="Baskerville"/>
                <a:ea typeface="Cambria"/>
                <a:cs typeface="Times New Roman"/>
              </a:rPr>
              <a:t>. Electronic Document, http://</a:t>
            </a:r>
            <a:r>
              <a:rPr lang="en-US" sz="1100" dirty="0" err="1" smtClean="0">
                <a:latin typeface="Baskerville"/>
                <a:ea typeface="Cambria"/>
                <a:cs typeface="Times New Roman"/>
              </a:rPr>
              <a:t>www.safepassage.org</a:t>
            </a:r>
            <a:r>
              <a:rPr lang="en-US" sz="1100" dirty="0" smtClean="0">
                <a:latin typeface="Baskerville"/>
                <a:ea typeface="Cambria"/>
                <a:cs typeface="Times New Roman"/>
              </a:rPr>
              <a:t>, accessed May 2, 2011.</a:t>
            </a:r>
            <a:endParaRPr lang="en-US" sz="1100" dirty="0" smtClean="0">
              <a:latin typeface="Times New Roman"/>
              <a:ea typeface="Cambria"/>
              <a:cs typeface="Times New Roman"/>
            </a:endParaRPr>
          </a:p>
          <a:p>
            <a:r>
              <a:rPr lang="en-US" sz="1100" dirty="0" err="1" smtClean="0">
                <a:latin typeface="Baskerville"/>
                <a:ea typeface="Cambria"/>
                <a:cs typeface="Times New Roman"/>
              </a:rPr>
              <a:t>Stonich</a:t>
            </a:r>
            <a:r>
              <a:rPr lang="en-US" sz="1100" dirty="0" smtClean="0">
                <a:latin typeface="Baskerville"/>
                <a:ea typeface="Cambria"/>
                <a:cs typeface="Times New Roman"/>
              </a:rPr>
              <a:t>, Susan C. ed.</a:t>
            </a:r>
            <a:endParaRPr lang="en-US" sz="1100" dirty="0" smtClean="0">
              <a:latin typeface="Times New Roman"/>
              <a:ea typeface="Cambria"/>
              <a:cs typeface="Times New Roman"/>
            </a:endParaRPr>
          </a:p>
          <a:p>
            <a:pPr indent="228600"/>
            <a:r>
              <a:rPr lang="en-US" sz="1100" dirty="0" smtClean="0">
                <a:latin typeface="Baskerville"/>
                <a:ea typeface="Cambria"/>
                <a:cs typeface="Times New Roman"/>
              </a:rPr>
              <a:t>2001 Endangered Peoples of the World: Endangered Peoples of Latin America: struggles to survive and thrive. London: Greenwood Press. </a:t>
            </a:r>
            <a:endParaRPr lang="en-US" sz="1100" dirty="0" smtClean="0">
              <a:latin typeface="Times New Roman"/>
              <a:ea typeface="Cambria"/>
              <a:cs typeface="Times New Roman"/>
            </a:endParaRPr>
          </a:p>
          <a:p>
            <a:r>
              <a:rPr lang="en-US" sz="1100" dirty="0">
                <a:latin typeface="Baskerville"/>
                <a:cs typeface="Baskerville"/>
              </a:rPr>
              <a:t>World Map Now</a:t>
            </a:r>
            <a:endParaRPr lang="en-US" sz="1100" dirty="0" smtClean="0">
              <a:latin typeface="Baskerville"/>
              <a:cs typeface="Baskerville"/>
            </a:endParaRPr>
          </a:p>
          <a:p>
            <a:r>
              <a:rPr lang="en-US" sz="1100" dirty="0" smtClean="0">
                <a:latin typeface="Baskerville"/>
                <a:cs typeface="Baskerville"/>
              </a:rPr>
              <a:t>       2011 </a:t>
            </a:r>
            <a:r>
              <a:rPr lang="en-US" sz="1100" dirty="0">
                <a:latin typeface="Baskerville"/>
                <a:cs typeface="Baskerville"/>
              </a:rPr>
              <a:t>Guatemala Map. Electric Document, http://www.worldmapnow.com/images/</a:t>
            </a:r>
            <a:r>
              <a:rPr lang="en-US" sz="1100" dirty="0" smtClean="0">
                <a:latin typeface="Baskerville"/>
                <a:cs typeface="Baskerville"/>
              </a:rPr>
              <a:t> 2011</a:t>
            </a:r>
            <a:r>
              <a:rPr lang="en-US" sz="1100" dirty="0">
                <a:latin typeface="Baskerville"/>
                <a:cs typeface="Baskerville"/>
              </a:rPr>
              <a:t>/01/Guatemala-Map-1.</a:t>
            </a:r>
            <a:r>
              <a:rPr lang="en-US" sz="1100" dirty="0" smtClean="0">
                <a:latin typeface="Baskerville"/>
                <a:cs typeface="Baskerville"/>
              </a:rPr>
              <a:t>jpg, </a:t>
            </a:r>
            <a:r>
              <a:rPr lang="en-US" sz="1100" dirty="0">
                <a:latin typeface="Baskerville"/>
                <a:cs typeface="Baskerville"/>
              </a:rPr>
              <a:t>accessed May 3.</a:t>
            </a:r>
          </a:p>
          <a:p>
            <a:pPr indent="457200"/>
            <a:endParaRPr lang="en-US" sz="1100" dirty="0" smtClean="0">
              <a:latin typeface="Baskerville"/>
              <a:ea typeface="Cambria"/>
              <a:cs typeface="Times New Roman"/>
            </a:endParaRPr>
          </a:p>
        </p:txBody>
      </p:sp>
      <p:pic>
        <p:nvPicPr>
          <p:cNvPr id="20" name="Picture 19" descr="Guatemala-Map-1.jpg"/>
          <p:cNvPicPr>
            <a:picLocks noChangeAspect="1"/>
          </p:cNvPicPr>
          <p:nvPr/>
        </p:nvPicPr>
        <p:blipFill>
          <a:blip r:embed="rId3"/>
          <a:stretch>
            <a:fillRect/>
          </a:stretch>
        </p:blipFill>
        <p:spPr>
          <a:xfrm>
            <a:off x="3733800" y="6620768"/>
            <a:ext cx="3890986" cy="4180582"/>
          </a:xfrm>
          <a:prstGeom prst="rect">
            <a:avLst/>
          </a:prstGeom>
        </p:spPr>
      </p:pic>
      <p:pic>
        <p:nvPicPr>
          <p:cNvPr id="21" name="Picture 20" descr="DSCF0638.JPG"/>
          <p:cNvPicPr>
            <a:picLocks noChangeAspect="1"/>
          </p:cNvPicPr>
          <p:nvPr/>
        </p:nvPicPr>
        <p:blipFill>
          <a:blip r:embed="rId4"/>
          <a:stretch>
            <a:fillRect/>
          </a:stretch>
        </p:blipFill>
        <p:spPr>
          <a:xfrm>
            <a:off x="13144500" y="15433475"/>
            <a:ext cx="7429500" cy="5572125"/>
          </a:xfrm>
          <a:prstGeom prst="rect">
            <a:avLst/>
          </a:prstGeom>
        </p:spPr>
      </p:pic>
      <p:sp>
        <p:nvSpPr>
          <p:cNvPr id="22" name="TextBox 21"/>
          <p:cNvSpPr txBox="1"/>
          <p:nvPr/>
        </p:nvSpPr>
        <p:spPr>
          <a:xfrm>
            <a:off x="3733800" y="10809982"/>
            <a:ext cx="3890986" cy="276999"/>
          </a:xfrm>
          <a:prstGeom prst="rect">
            <a:avLst/>
          </a:prstGeom>
          <a:noFill/>
        </p:spPr>
        <p:txBody>
          <a:bodyPr wrap="square" rtlCol="0">
            <a:spAutoFit/>
          </a:bodyPr>
          <a:lstStyle/>
          <a:p>
            <a:r>
              <a:rPr lang="en-US" sz="1200" dirty="0" smtClean="0"/>
              <a:t>(From the website, “world map now”)</a:t>
            </a:r>
            <a:endParaRPr lang="en-US" sz="1200" dirty="0"/>
          </a:p>
        </p:txBody>
      </p:sp>
      <p:sp>
        <p:nvSpPr>
          <p:cNvPr id="23" name="TextBox 22"/>
          <p:cNvSpPr txBox="1"/>
          <p:nvPr/>
        </p:nvSpPr>
        <p:spPr>
          <a:xfrm>
            <a:off x="13144500" y="21005599"/>
            <a:ext cx="6558200" cy="276999"/>
          </a:xfrm>
          <a:prstGeom prst="rect">
            <a:avLst/>
          </a:prstGeom>
          <a:noFill/>
        </p:spPr>
        <p:txBody>
          <a:bodyPr wrap="square" rtlCol="0">
            <a:spAutoFit/>
          </a:bodyPr>
          <a:lstStyle/>
          <a:p>
            <a:r>
              <a:rPr lang="en-US" sz="1200" dirty="0" smtClean="0"/>
              <a:t>Photo taken by Bridget </a:t>
            </a:r>
            <a:r>
              <a:rPr lang="en-US" sz="1200" dirty="0" err="1" smtClean="0"/>
              <a:t>Kelsea</a:t>
            </a:r>
            <a:r>
              <a:rPr lang="en-US" sz="1200" dirty="0" smtClean="0"/>
              <a:t> 2009</a:t>
            </a:r>
            <a:endParaRPr lang="en-US" sz="1200" dirty="0"/>
          </a:p>
        </p:txBody>
      </p:sp>
      <p:pic>
        <p:nvPicPr>
          <p:cNvPr id="24" name="Picture 23" descr="we were tuaght to plant corn not to kill.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3144500" y="2457450"/>
            <a:ext cx="6629400" cy="8343900"/>
          </a:xfrm>
          <a:prstGeom prst="rect">
            <a:avLst/>
          </a:prstGeom>
        </p:spPr>
      </p:pic>
      <p:sp>
        <p:nvSpPr>
          <p:cNvPr id="25" name="TextBox 24"/>
          <p:cNvSpPr txBox="1"/>
          <p:nvPr/>
        </p:nvSpPr>
        <p:spPr>
          <a:xfrm>
            <a:off x="13716000" y="10948481"/>
            <a:ext cx="5181600" cy="461665"/>
          </a:xfrm>
          <a:prstGeom prst="rect">
            <a:avLst/>
          </a:prstGeom>
          <a:noFill/>
        </p:spPr>
        <p:txBody>
          <a:bodyPr wrap="square" rtlCol="0">
            <a:spAutoFit/>
          </a:bodyPr>
          <a:lstStyle/>
          <a:p>
            <a:r>
              <a:rPr lang="en-US" sz="1200" dirty="0" smtClean="0"/>
              <a:t>(From the book, </a:t>
            </a:r>
            <a:r>
              <a:rPr lang="en-US" sz="1200" i="1" dirty="0" smtClean="0"/>
              <a:t>We Were Taught to Plant Corn Not to Kill,</a:t>
            </a:r>
            <a:r>
              <a:rPr lang="en-US" sz="1200" dirty="0" smtClean="0"/>
              <a:t> by </a:t>
            </a:r>
            <a:r>
              <a:rPr lang="en-US" sz="1200" dirty="0" err="1" smtClean="0"/>
              <a:t>Tax’a</a:t>
            </a:r>
            <a:r>
              <a:rPr lang="en-US" sz="1200" dirty="0" smtClean="0"/>
              <a:t> Leon and Douglas London) </a:t>
            </a:r>
            <a:endParaRPr lang="en-US" sz="12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1886</TotalTime>
  <Words>1618</Words>
  <Application>Microsoft Macintosh PowerPoint</Application>
  <PresentationFormat>Custom</PresentationFormat>
  <Paragraphs>68</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The Landless Maya of Guatemala Bridget Kelsea—Gettysburg College Anth 223—Indigenous Peoples, the Environment, and the Global Economy </vt:lpstr>
    </vt:vector>
  </TitlesOfParts>
  <Company>Gettysburg College</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Landless Maya of Guatemala Bridget Kelsea—Gettysburg College Anth 223—Indigenous Peoples, the Environment, and the Global Economy </dc:title>
  <dc:creator>Bridget Footit</dc:creator>
  <cp:lastModifiedBy>Bridget Footit</cp:lastModifiedBy>
  <cp:revision>6</cp:revision>
  <dcterms:created xsi:type="dcterms:W3CDTF">2011-05-04T17:08:37Z</dcterms:created>
  <dcterms:modified xsi:type="dcterms:W3CDTF">2011-05-06T00:35:06Z</dcterms:modified>
</cp:coreProperties>
</file>