
<file path=[Content_Types].xml><?xml version="1.0" encoding="utf-8"?>
<Types xmlns="http://schemas.openxmlformats.org/package/2006/content-types">
  <Override PartName="/docProps/core.xml" ContentType="application/vnd.openxmlformats-package.core-properties+xml"/>
  <Default Extension="rels" ContentType="application/vnd.openxmlformats-package.relationships+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viewProps.xml" ContentType="application/vnd.openxmlformats-officedocument.presentationml.viewProps+xml"/>
  <Override PartName="/ppt/slideLayouts/slideLayout7.xml" ContentType="application/vnd.openxmlformats-officedocument.presentationml.slideLayout+xml"/>
  <Default Extension="gif" ContentType="image/gif"/>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Lst>
  <p:sldSz cx="32918400" cy="21945600"/>
  <p:notesSz cx="6858000" cy="9144000"/>
  <p:defaultTextStyle>
    <a:defPPr>
      <a:defRPr lang="en-US"/>
    </a:defPPr>
    <a:lvl1pPr marL="0" algn="l" defTabSz="1567510" rtl="0" eaLnBrk="1" latinLnBrk="0" hangingPunct="1">
      <a:defRPr sz="6200" kern="1200">
        <a:solidFill>
          <a:schemeClr val="tx1"/>
        </a:solidFill>
        <a:latin typeface="+mn-lt"/>
        <a:ea typeface="+mn-ea"/>
        <a:cs typeface="+mn-cs"/>
      </a:defRPr>
    </a:lvl1pPr>
    <a:lvl2pPr marL="1567510" algn="l" defTabSz="1567510" rtl="0" eaLnBrk="1" latinLnBrk="0" hangingPunct="1">
      <a:defRPr sz="6200" kern="1200">
        <a:solidFill>
          <a:schemeClr val="tx1"/>
        </a:solidFill>
        <a:latin typeface="+mn-lt"/>
        <a:ea typeface="+mn-ea"/>
        <a:cs typeface="+mn-cs"/>
      </a:defRPr>
    </a:lvl2pPr>
    <a:lvl3pPr marL="3135020" algn="l" defTabSz="1567510" rtl="0" eaLnBrk="1" latinLnBrk="0" hangingPunct="1">
      <a:defRPr sz="6200" kern="1200">
        <a:solidFill>
          <a:schemeClr val="tx1"/>
        </a:solidFill>
        <a:latin typeface="+mn-lt"/>
        <a:ea typeface="+mn-ea"/>
        <a:cs typeface="+mn-cs"/>
      </a:defRPr>
    </a:lvl3pPr>
    <a:lvl4pPr marL="4702531" algn="l" defTabSz="1567510" rtl="0" eaLnBrk="1" latinLnBrk="0" hangingPunct="1">
      <a:defRPr sz="6200" kern="1200">
        <a:solidFill>
          <a:schemeClr val="tx1"/>
        </a:solidFill>
        <a:latin typeface="+mn-lt"/>
        <a:ea typeface="+mn-ea"/>
        <a:cs typeface="+mn-cs"/>
      </a:defRPr>
    </a:lvl4pPr>
    <a:lvl5pPr marL="6270041" algn="l" defTabSz="1567510" rtl="0" eaLnBrk="1" latinLnBrk="0" hangingPunct="1">
      <a:defRPr sz="6200" kern="1200">
        <a:solidFill>
          <a:schemeClr val="tx1"/>
        </a:solidFill>
        <a:latin typeface="+mn-lt"/>
        <a:ea typeface="+mn-ea"/>
        <a:cs typeface="+mn-cs"/>
      </a:defRPr>
    </a:lvl5pPr>
    <a:lvl6pPr marL="7837551" algn="l" defTabSz="1567510" rtl="0" eaLnBrk="1" latinLnBrk="0" hangingPunct="1">
      <a:defRPr sz="6200" kern="1200">
        <a:solidFill>
          <a:schemeClr val="tx1"/>
        </a:solidFill>
        <a:latin typeface="+mn-lt"/>
        <a:ea typeface="+mn-ea"/>
        <a:cs typeface="+mn-cs"/>
      </a:defRPr>
    </a:lvl6pPr>
    <a:lvl7pPr marL="9405061" algn="l" defTabSz="1567510" rtl="0" eaLnBrk="1" latinLnBrk="0" hangingPunct="1">
      <a:defRPr sz="6200" kern="1200">
        <a:solidFill>
          <a:schemeClr val="tx1"/>
        </a:solidFill>
        <a:latin typeface="+mn-lt"/>
        <a:ea typeface="+mn-ea"/>
        <a:cs typeface="+mn-cs"/>
      </a:defRPr>
    </a:lvl7pPr>
    <a:lvl8pPr marL="10972571" algn="l" defTabSz="1567510" rtl="0" eaLnBrk="1" latinLnBrk="0" hangingPunct="1">
      <a:defRPr sz="6200" kern="1200">
        <a:solidFill>
          <a:schemeClr val="tx1"/>
        </a:solidFill>
        <a:latin typeface="+mn-lt"/>
        <a:ea typeface="+mn-ea"/>
        <a:cs typeface="+mn-cs"/>
      </a:defRPr>
    </a:lvl8pPr>
    <a:lvl9pPr marL="12540082" algn="l" defTabSz="1567510" rtl="0" eaLnBrk="1" latinLnBrk="0" hangingPunct="1">
      <a:defRPr sz="6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scaleToFitPaper="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vertBarState="minimized" horzBarState="maximized">
    <p:restoredLeft sz="14737" autoAdjust="0"/>
    <p:restoredTop sz="94660"/>
  </p:normalViewPr>
  <p:slideViewPr>
    <p:cSldViewPr snapToGrid="0" snapToObjects="1">
      <p:cViewPr>
        <p:scale>
          <a:sx n="25" d="100"/>
          <a:sy n="25" d="100"/>
        </p:scale>
        <p:origin x="-1528" y="-504"/>
      </p:cViewPr>
      <p:guideLst>
        <p:guide orient="horz" pos="6912"/>
        <p:guide pos="1036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1"/>
            <a:ext cx="2798064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567510" indent="0" algn="ctr">
              <a:buNone/>
              <a:defRPr>
                <a:solidFill>
                  <a:schemeClr val="tx1">
                    <a:tint val="75000"/>
                  </a:schemeClr>
                </a:solidFill>
              </a:defRPr>
            </a:lvl2pPr>
            <a:lvl3pPr marL="3135020" indent="0" algn="ctr">
              <a:buNone/>
              <a:defRPr>
                <a:solidFill>
                  <a:schemeClr val="tx1">
                    <a:tint val="75000"/>
                  </a:schemeClr>
                </a:solidFill>
              </a:defRPr>
            </a:lvl3pPr>
            <a:lvl4pPr marL="4702531" indent="0" algn="ctr">
              <a:buNone/>
              <a:defRPr>
                <a:solidFill>
                  <a:schemeClr val="tx1">
                    <a:tint val="75000"/>
                  </a:schemeClr>
                </a:solidFill>
              </a:defRPr>
            </a:lvl4pPr>
            <a:lvl5pPr marL="6270041" indent="0" algn="ctr">
              <a:buNone/>
              <a:defRPr>
                <a:solidFill>
                  <a:schemeClr val="tx1">
                    <a:tint val="75000"/>
                  </a:schemeClr>
                </a:solidFill>
              </a:defRPr>
            </a:lvl5pPr>
            <a:lvl6pPr marL="7837551" indent="0" algn="ctr">
              <a:buNone/>
              <a:defRPr>
                <a:solidFill>
                  <a:schemeClr val="tx1">
                    <a:tint val="75000"/>
                  </a:schemeClr>
                </a:solidFill>
              </a:defRPr>
            </a:lvl6pPr>
            <a:lvl7pPr marL="9405061" indent="0" algn="ctr">
              <a:buNone/>
              <a:defRPr>
                <a:solidFill>
                  <a:schemeClr val="tx1">
                    <a:tint val="75000"/>
                  </a:schemeClr>
                </a:solidFill>
              </a:defRPr>
            </a:lvl7pPr>
            <a:lvl8pPr marL="10972571" indent="0" algn="ctr">
              <a:buNone/>
              <a:defRPr>
                <a:solidFill>
                  <a:schemeClr val="tx1">
                    <a:tint val="75000"/>
                  </a:schemeClr>
                </a:solidFill>
              </a:defRPr>
            </a:lvl8pPr>
            <a:lvl9pPr marL="125400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FC83BD-869E-8A49-A5DB-5B3BCCD3F3D6}" type="datetimeFigureOut">
              <a:rPr lang="en-US" smtClean="0"/>
              <a:t>5/5/11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09EAA-4034-2847-81F6-13818B660D1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FC83BD-869E-8A49-A5DB-5B3BCCD3F3D6}" type="datetimeFigureOut">
              <a:rPr lang="en-US" smtClean="0"/>
              <a:t>5/5/11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09EAA-4034-2847-81F6-13818B660D1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878843"/>
            <a:ext cx="7406640" cy="187248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5920" y="878843"/>
            <a:ext cx="21671280" cy="187248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FC83BD-869E-8A49-A5DB-5B3BCCD3F3D6}" type="datetimeFigureOut">
              <a:rPr lang="en-US" smtClean="0"/>
              <a:t>5/5/11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09EAA-4034-2847-81F6-13818B660D1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FC83BD-869E-8A49-A5DB-5B3BCCD3F3D6}" type="datetimeFigureOut">
              <a:rPr lang="en-US" smtClean="0"/>
              <a:t>5/5/11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09EAA-4034-2847-81F6-13818B660D1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14102081"/>
            <a:ext cx="27980640" cy="4358640"/>
          </a:xfrm>
        </p:spPr>
        <p:txBody>
          <a:bodyPr anchor="t"/>
          <a:lstStyle>
            <a:lvl1pPr algn="l">
              <a:defRPr sz="137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6" y="9301483"/>
            <a:ext cx="27980640" cy="4800599"/>
          </a:xfrm>
        </p:spPr>
        <p:txBody>
          <a:bodyPr anchor="b"/>
          <a:lstStyle>
            <a:lvl1pPr marL="0" indent="0">
              <a:buNone/>
              <a:defRPr sz="6900">
                <a:solidFill>
                  <a:schemeClr val="tx1">
                    <a:tint val="75000"/>
                  </a:schemeClr>
                </a:solidFill>
              </a:defRPr>
            </a:lvl1pPr>
            <a:lvl2pPr marL="1567510" indent="0">
              <a:buNone/>
              <a:defRPr sz="6200">
                <a:solidFill>
                  <a:schemeClr val="tx1">
                    <a:tint val="75000"/>
                  </a:schemeClr>
                </a:solidFill>
              </a:defRPr>
            </a:lvl2pPr>
            <a:lvl3pPr marL="3135020" indent="0">
              <a:buNone/>
              <a:defRPr sz="5500">
                <a:solidFill>
                  <a:schemeClr val="tx1">
                    <a:tint val="75000"/>
                  </a:schemeClr>
                </a:solidFill>
              </a:defRPr>
            </a:lvl3pPr>
            <a:lvl4pPr marL="4702531" indent="0">
              <a:buNone/>
              <a:defRPr sz="4800">
                <a:solidFill>
                  <a:schemeClr val="tx1">
                    <a:tint val="75000"/>
                  </a:schemeClr>
                </a:solidFill>
              </a:defRPr>
            </a:lvl4pPr>
            <a:lvl5pPr marL="6270041" indent="0">
              <a:buNone/>
              <a:defRPr sz="4800">
                <a:solidFill>
                  <a:schemeClr val="tx1">
                    <a:tint val="75000"/>
                  </a:schemeClr>
                </a:solidFill>
              </a:defRPr>
            </a:lvl5pPr>
            <a:lvl6pPr marL="7837551" indent="0">
              <a:buNone/>
              <a:defRPr sz="4800">
                <a:solidFill>
                  <a:schemeClr val="tx1">
                    <a:tint val="75000"/>
                  </a:schemeClr>
                </a:solidFill>
              </a:defRPr>
            </a:lvl6pPr>
            <a:lvl7pPr marL="9405061" indent="0">
              <a:buNone/>
              <a:defRPr sz="4800">
                <a:solidFill>
                  <a:schemeClr val="tx1">
                    <a:tint val="75000"/>
                  </a:schemeClr>
                </a:solidFill>
              </a:defRPr>
            </a:lvl7pPr>
            <a:lvl8pPr marL="10972571" indent="0">
              <a:buNone/>
              <a:defRPr sz="4800">
                <a:solidFill>
                  <a:schemeClr val="tx1">
                    <a:tint val="75000"/>
                  </a:schemeClr>
                </a:solidFill>
              </a:defRPr>
            </a:lvl8pPr>
            <a:lvl9pPr marL="12540082" indent="0">
              <a:buNone/>
              <a:defRPr sz="4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FC83BD-869E-8A49-A5DB-5B3BCCD3F3D6}" type="datetimeFigureOut">
              <a:rPr lang="en-US" smtClean="0"/>
              <a:t>5/5/11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09EAA-4034-2847-81F6-13818B660D1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5920" y="5120642"/>
            <a:ext cx="14538960" cy="14483081"/>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733520" y="5120642"/>
            <a:ext cx="14538960" cy="14483081"/>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FC83BD-869E-8A49-A5DB-5B3BCCD3F3D6}" type="datetimeFigureOut">
              <a:rPr lang="en-US" smtClean="0"/>
              <a:t>5/5/11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F09EAA-4034-2847-81F6-13818B660D1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1" y="4912361"/>
            <a:ext cx="14544677" cy="2047239"/>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US" smtClean="0"/>
              <a:t>Click to edit Master text styles</a:t>
            </a:r>
          </a:p>
        </p:txBody>
      </p:sp>
      <p:sp>
        <p:nvSpPr>
          <p:cNvPr id="4" name="Content Placeholder 3"/>
          <p:cNvSpPr>
            <a:spLocks noGrp="1"/>
          </p:cNvSpPr>
          <p:nvPr>
            <p:ph sz="half" idx="2"/>
          </p:nvPr>
        </p:nvSpPr>
        <p:spPr>
          <a:xfrm>
            <a:off x="1645921" y="6959600"/>
            <a:ext cx="14544677" cy="12644121"/>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4912361"/>
            <a:ext cx="14550390" cy="2047239"/>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US" smtClean="0"/>
              <a:t>Click to edit Master text styles</a:t>
            </a:r>
          </a:p>
        </p:txBody>
      </p:sp>
      <p:sp>
        <p:nvSpPr>
          <p:cNvPr id="6" name="Content Placeholder 5"/>
          <p:cNvSpPr>
            <a:spLocks noGrp="1"/>
          </p:cNvSpPr>
          <p:nvPr>
            <p:ph sz="quarter" idx="4"/>
          </p:nvPr>
        </p:nvSpPr>
        <p:spPr>
          <a:xfrm>
            <a:off x="16722092" y="6959600"/>
            <a:ext cx="14550390" cy="12644121"/>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FC83BD-869E-8A49-A5DB-5B3BCCD3F3D6}" type="datetimeFigureOut">
              <a:rPr lang="en-US" smtClean="0"/>
              <a:t>5/5/11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F09EAA-4034-2847-81F6-13818B660D1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FC83BD-869E-8A49-A5DB-5B3BCCD3F3D6}" type="datetimeFigureOut">
              <a:rPr lang="en-US" smtClean="0"/>
              <a:t>5/5/11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F09EAA-4034-2847-81F6-13818B660D1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FC83BD-869E-8A49-A5DB-5B3BCCD3F3D6}" type="datetimeFigureOut">
              <a:rPr lang="en-US" smtClean="0"/>
              <a:t>5/5/11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F09EAA-4034-2847-81F6-13818B660D1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873760"/>
            <a:ext cx="10829927" cy="3718560"/>
          </a:xfrm>
        </p:spPr>
        <p:txBody>
          <a:bodyPr anchor="b"/>
          <a:lstStyle>
            <a:lvl1pPr algn="l">
              <a:defRPr sz="6900" b="1"/>
            </a:lvl1pPr>
          </a:lstStyle>
          <a:p>
            <a:r>
              <a:rPr lang="en-US" smtClean="0"/>
              <a:t>Click to edit Master title style</a:t>
            </a:r>
            <a:endParaRPr lang="en-US"/>
          </a:p>
        </p:txBody>
      </p:sp>
      <p:sp>
        <p:nvSpPr>
          <p:cNvPr id="3" name="Content Placeholder 2"/>
          <p:cNvSpPr>
            <a:spLocks noGrp="1"/>
          </p:cNvSpPr>
          <p:nvPr>
            <p:ph idx="1"/>
          </p:nvPr>
        </p:nvSpPr>
        <p:spPr>
          <a:xfrm>
            <a:off x="12870180" y="873762"/>
            <a:ext cx="18402300" cy="18729961"/>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2" y="4592322"/>
            <a:ext cx="10829927" cy="15011401"/>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FC83BD-869E-8A49-A5DB-5B3BCCD3F3D6}" type="datetimeFigureOut">
              <a:rPr lang="en-US" smtClean="0"/>
              <a:t>5/5/11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F09EAA-4034-2847-81F6-13818B660D1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1"/>
          </a:xfrm>
        </p:spPr>
        <p:txBody>
          <a:bodyPr anchor="b"/>
          <a:lstStyle>
            <a:lvl1pPr algn="l">
              <a:defRPr sz="6900" b="1"/>
            </a:lvl1pPr>
          </a:lstStyle>
          <a:p>
            <a:r>
              <a:rPr lang="en-US" smtClean="0"/>
              <a:t>Click to edit Master title style</a:t>
            </a:r>
            <a:endParaRPr lang="en-US"/>
          </a:p>
        </p:txBody>
      </p:sp>
      <p:sp>
        <p:nvSpPr>
          <p:cNvPr id="3" name="Picture Placeholder 2"/>
          <p:cNvSpPr>
            <a:spLocks noGrp="1"/>
          </p:cNvSpPr>
          <p:nvPr>
            <p:ph type="pic" idx="1"/>
          </p:nvPr>
        </p:nvSpPr>
        <p:spPr>
          <a:xfrm>
            <a:off x="6452237" y="1960880"/>
            <a:ext cx="19751040" cy="13167360"/>
          </a:xfrm>
        </p:spPr>
        <p:txBody>
          <a:bodyPr/>
          <a:lstStyle>
            <a:lvl1pPr marL="0" indent="0">
              <a:buNone/>
              <a:defRPr sz="11000"/>
            </a:lvl1pPr>
            <a:lvl2pPr marL="1567510" indent="0">
              <a:buNone/>
              <a:defRPr sz="9600"/>
            </a:lvl2pPr>
            <a:lvl3pPr marL="3135020" indent="0">
              <a:buNone/>
              <a:defRPr sz="8200"/>
            </a:lvl3pPr>
            <a:lvl4pPr marL="4702531" indent="0">
              <a:buNone/>
              <a:defRPr sz="6900"/>
            </a:lvl4pPr>
            <a:lvl5pPr marL="6270041" indent="0">
              <a:buNone/>
              <a:defRPr sz="6900"/>
            </a:lvl5pPr>
            <a:lvl6pPr marL="7837551" indent="0">
              <a:buNone/>
              <a:defRPr sz="6900"/>
            </a:lvl6pPr>
            <a:lvl7pPr marL="9405061" indent="0">
              <a:buNone/>
              <a:defRPr sz="6900"/>
            </a:lvl7pPr>
            <a:lvl8pPr marL="10972571" indent="0">
              <a:buNone/>
              <a:defRPr sz="6900"/>
            </a:lvl8pPr>
            <a:lvl9pPr marL="12540082" indent="0">
              <a:buNone/>
              <a:defRPr sz="6900"/>
            </a:lvl9pPr>
          </a:lstStyle>
          <a:p>
            <a:endParaRPr lang="en-US"/>
          </a:p>
        </p:txBody>
      </p:sp>
      <p:sp>
        <p:nvSpPr>
          <p:cNvPr id="4" name="Text Placeholder 3"/>
          <p:cNvSpPr>
            <a:spLocks noGrp="1"/>
          </p:cNvSpPr>
          <p:nvPr>
            <p:ph type="body" sz="half" idx="2"/>
          </p:nvPr>
        </p:nvSpPr>
        <p:spPr>
          <a:xfrm>
            <a:off x="6452237" y="17175481"/>
            <a:ext cx="19751040" cy="2575559"/>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FC83BD-869E-8A49-A5DB-5B3BCCD3F3D6}" type="datetimeFigureOut">
              <a:rPr lang="en-US" smtClean="0"/>
              <a:t>5/5/11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F09EAA-4034-2847-81F6-13818B660D1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1"/>
            <a:ext cx="29626560" cy="3657600"/>
          </a:xfrm>
          <a:prstGeom prst="rect">
            <a:avLst/>
          </a:prstGeom>
        </p:spPr>
        <p:txBody>
          <a:bodyPr vert="horz" lIns="313502" tIns="156751" rIns="313502" bIns="15675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5120642"/>
            <a:ext cx="29626560" cy="14483081"/>
          </a:xfrm>
          <a:prstGeom prst="rect">
            <a:avLst/>
          </a:prstGeom>
        </p:spPr>
        <p:txBody>
          <a:bodyPr vert="horz" lIns="313502" tIns="156751" rIns="313502" bIns="1567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20340321"/>
            <a:ext cx="7680960" cy="1168400"/>
          </a:xfrm>
          <a:prstGeom prst="rect">
            <a:avLst/>
          </a:prstGeom>
        </p:spPr>
        <p:txBody>
          <a:bodyPr vert="horz" lIns="313502" tIns="156751" rIns="313502" bIns="156751" rtlCol="0" anchor="ctr"/>
          <a:lstStyle>
            <a:lvl1pPr algn="l">
              <a:defRPr sz="4100">
                <a:solidFill>
                  <a:schemeClr val="tx1">
                    <a:tint val="75000"/>
                  </a:schemeClr>
                </a:solidFill>
              </a:defRPr>
            </a:lvl1pPr>
          </a:lstStyle>
          <a:p>
            <a:fld id="{27FC83BD-869E-8A49-A5DB-5B3BCCD3F3D6}" type="datetimeFigureOut">
              <a:rPr lang="en-US" smtClean="0"/>
              <a:t>5/5/11</a:t>
            </a:fld>
            <a:endParaRPr lang="en-US"/>
          </a:p>
        </p:txBody>
      </p:sp>
      <p:sp>
        <p:nvSpPr>
          <p:cNvPr id="5" name="Footer Placeholder 4"/>
          <p:cNvSpPr>
            <a:spLocks noGrp="1"/>
          </p:cNvSpPr>
          <p:nvPr>
            <p:ph type="ftr" sz="quarter" idx="3"/>
          </p:nvPr>
        </p:nvSpPr>
        <p:spPr>
          <a:xfrm>
            <a:off x="11247120" y="20340321"/>
            <a:ext cx="10424160" cy="1168400"/>
          </a:xfrm>
          <a:prstGeom prst="rect">
            <a:avLst/>
          </a:prstGeom>
        </p:spPr>
        <p:txBody>
          <a:bodyPr vert="horz" lIns="313502" tIns="156751" rIns="313502" bIns="156751" rtlCol="0" anchor="ctr"/>
          <a:lstStyle>
            <a:lvl1pPr algn="ctr">
              <a:defRPr sz="4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20340321"/>
            <a:ext cx="7680960" cy="1168400"/>
          </a:xfrm>
          <a:prstGeom prst="rect">
            <a:avLst/>
          </a:prstGeom>
        </p:spPr>
        <p:txBody>
          <a:bodyPr vert="horz" lIns="313502" tIns="156751" rIns="313502" bIns="156751" rtlCol="0" anchor="ctr"/>
          <a:lstStyle>
            <a:lvl1pPr algn="r">
              <a:defRPr sz="4100">
                <a:solidFill>
                  <a:schemeClr val="tx1">
                    <a:tint val="75000"/>
                  </a:schemeClr>
                </a:solidFill>
              </a:defRPr>
            </a:lvl1pPr>
          </a:lstStyle>
          <a:p>
            <a:fld id="{00F09EAA-4034-2847-81F6-13818B660D1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67510" rtl="0" eaLnBrk="1" latinLnBrk="0" hangingPunct="1">
        <a:spcBef>
          <a:spcPct val="0"/>
        </a:spcBef>
        <a:buNone/>
        <a:defRPr sz="15100" kern="1200">
          <a:solidFill>
            <a:schemeClr val="tx1"/>
          </a:solidFill>
          <a:latin typeface="+mj-lt"/>
          <a:ea typeface="+mj-ea"/>
          <a:cs typeface="+mj-cs"/>
        </a:defRPr>
      </a:lvl1pPr>
    </p:titleStyle>
    <p:bodyStyle>
      <a:lvl1pPr marL="1175633" indent="-1175633" algn="l" defTabSz="1567510" rtl="0" eaLnBrk="1" latinLnBrk="0" hangingPunct="1">
        <a:spcBef>
          <a:spcPct val="20000"/>
        </a:spcBef>
        <a:buFont typeface="Arial"/>
        <a:buChar char="•"/>
        <a:defRPr sz="11000" kern="1200">
          <a:solidFill>
            <a:schemeClr val="tx1"/>
          </a:solidFill>
          <a:latin typeface="+mn-lt"/>
          <a:ea typeface="+mn-ea"/>
          <a:cs typeface="+mn-cs"/>
        </a:defRPr>
      </a:lvl1pPr>
      <a:lvl2pPr marL="2547204" indent="-979694" algn="l" defTabSz="1567510" rtl="0" eaLnBrk="1" latinLnBrk="0" hangingPunct="1">
        <a:spcBef>
          <a:spcPct val="20000"/>
        </a:spcBef>
        <a:buFont typeface="Arial"/>
        <a:buChar char="–"/>
        <a:defRPr sz="9600" kern="1200">
          <a:solidFill>
            <a:schemeClr val="tx1"/>
          </a:solidFill>
          <a:latin typeface="+mn-lt"/>
          <a:ea typeface="+mn-ea"/>
          <a:cs typeface="+mn-cs"/>
        </a:defRPr>
      </a:lvl2pPr>
      <a:lvl3pPr marL="3918776" indent="-783755" algn="l" defTabSz="1567510" rtl="0" eaLnBrk="1" latinLnBrk="0" hangingPunct="1">
        <a:spcBef>
          <a:spcPct val="20000"/>
        </a:spcBef>
        <a:buFont typeface="Arial"/>
        <a:buChar char="•"/>
        <a:defRPr sz="8200" kern="1200">
          <a:solidFill>
            <a:schemeClr val="tx1"/>
          </a:solidFill>
          <a:latin typeface="+mn-lt"/>
          <a:ea typeface="+mn-ea"/>
          <a:cs typeface="+mn-cs"/>
        </a:defRPr>
      </a:lvl3pPr>
      <a:lvl4pPr marL="5486286" indent="-783755" algn="l" defTabSz="1567510" rtl="0" eaLnBrk="1" latinLnBrk="0" hangingPunct="1">
        <a:spcBef>
          <a:spcPct val="20000"/>
        </a:spcBef>
        <a:buFont typeface="Arial"/>
        <a:buChar char="–"/>
        <a:defRPr sz="6900" kern="1200">
          <a:solidFill>
            <a:schemeClr val="tx1"/>
          </a:solidFill>
          <a:latin typeface="+mn-lt"/>
          <a:ea typeface="+mn-ea"/>
          <a:cs typeface="+mn-cs"/>
        </a:defRPr>
      </a:lvl4pPr>
      <a:lvl5pPr marL="7053796" indent="-783755" algn="l" defTabSz="1567510" rtl="0" eaLnBrk="1" latinLnBrk="0" hangingPunct="1">
        <a:spcBef>
          <a:spcPct val="20000"/>
        </a:spcBef>
        <a:buFont typeface="Arial"/>
        <a:buChar char="»"/>
        <a:defRPr sz="6900" kern="1200">
          <a:solidFill>
            <a:schemeClr val="tx1"/>
          </a:solidFill>
          <a:latin typeface="+mn-lt"/>
          <a:ea typeface="+mn-ea"/>
          <a:cs typeface="+mn-cs"/>
        </a:defRPr>
      </a:lvl5pPr>
      <a:lvl6pPr marL="8621306" indent="-783755" algn="l" defTabSz="1567510" rtl="0" eaLnBrk="1" latinLnBrk="0" hangingPunct="1">
        <a:spcBef>
          <a:spcPct val="20000"/>
        </a:spcBef>
        <a:buFont typeface="Arial"/>
        <a:buChar char="•"/>
        <a:defRPr sz="6900" kern="1200">
          <a:solidFill>
            <a:schemeClr val="tx1"/>
          </a:solidFill>
          <a:latin typeface="+mn-lt"/>
          <a:ea typeface="+mn-ea"/>
          <a:cs typeface="+mn-cs"/>
        </a:defRPr>
      </a:lvl6pPr>
      <a:lvl7pPr marL="10188816" indent="-783755" algn="l" defTabSz="1567510" rtl="0" eaLnBrk="1" latinLnBrk="0" hangingPunct="1">
        <a:spcBef>
          <a:spcPct val="20000"/>
        </a:spcBef>
        <a:buFont typeface="Arial"/>
        <a:buChar char="•"/>
        <a:defRPr sz="6900" kern="1200">
          <a:solidFill>
            <a:schemeClr val="tx1"/>
          </a:solidFill>
          <a:latin typeface="+mn-lt"/>
          <a:ea typeface="+mn-ea"/>
          <a:cs typeface="+mn-cs"/>
        </a:defRPr>
      </a:lvl7pPr>
      <a:lvl8pPr marL="11756327" indent="-783755" algn="l" defTabSz="1567510" rtl="0" eaLnBrk="1" latinLnBrk="0" hangingPunct="1">
        <a:spcBef>
          <a:spcPct val="20000"/>
        </a:spcBef>
        <a:buFont typeface="Arial"/>
        <a:buChar char="•"/>
        <a:defRPr sz="6900" kern="1200">
          <a:solidFill>
            <a:schemeClr val="tx1"/>
          </a:solidFill>
          <a:latin typeface="+mn-lt"/>
          <a:ea typeface="+mn-ea"/>
          <a:cs typeface="+mn-cs"/>
        </a:defRPr>
      </a:lvl8pPr>
      <a:lvl9pPr marL="13323837" indent="-783755" algn="l" defTabSz="1567510" rtl="0" eaLnBrk="1" latinLnBrk="0" hangingPunct="1">
        <a:spcBef>
          <a:spcPct val="20000"/>
        </a:spcBef>
        <a:buFont typeface="Arial"/>
        <a:buChar char="•"/>
        <a:defRPr sz="6900" kern="1200">
          <a:solidFill>
            <a:schemeClr val="tx1"/>
          </a:solidFill>
          <a:latin typeface="+mn-lt"/>
          <a:ea typeface="+mn-ea"/>
          <a:cs typeface="+mn-cs"/>
        </a:defRPr>
      </a:lvl9pPr>
    </p:bodyStyle>
    <p:otherStyle>
      <a:defPPr>
        <a:defRPr lang="en-US"/>
      </a:defPPr>
      <a:lvl1pPr marL="0" algn="l" defTabSz="1567510" rtl="0" eaLnBrk="1" latinLnBrk="0" hangingPunct="1">
        <a:defRPr sz="6200" kern="1200">
          <a:solidFill>
            <a:schemeClr val="tx1"/>
          </a:solidFill>
          <a:latin typeface="+mn-lt"/>
          <a:ea typeface="+mn-ea"/>
          <a:cs typeface="+mn-cs"/>
        </a:defRPr>
      </a:lvl1pPr>
      <a:lvl2pPr marL="1567510" algn="l" defTabSz="1567510" rtl="0" eaLnBrk="1" latinLnBrk="0" hangingPunct="1">
        <a:defRPr sz="6200" kern="1200">
          <a:solidFill>
            <a:schemeClr val="tx1"/>
          </a:solidFill>
          <a:latin typeface="+mn-lt"/>
          <a:ea typeface="+mn-ea"/>
          <a:cs typeface="+mn-cs"/>
        </a:defRPr>
      </a:lvl2pPr>
      <a:lvl3pPr marL="3135020" algn="l" defTabSz="1567510" rtl="0" eaLnBrk="1" latinLnBrk="0" hangingPunct="1">
        <a:defRPr sz="6200" kern="1200">
          <a:solidFill>
            <a:schemeClr val="tx1"/>
          </a:solidFill>
          <a:latin typeface="+mn-lt"/>
          <a:ea typeface="+mn-ea"/>
          <a:cs typeface="+mn-cs"/>
        </a:defRPr>
      </a:lvl3pPr>
      <a:lvl4pPr marL="4702531" algn="l" defTabSz="1567510" rtl="0" eaLnBrk="1" latinLnBrk="0" hangingPunct="1">
        <a:defRPr sz="6200" kern="1200">
          <a:solidFill>
            <a:schemeClr val="tx1"/>
          </a:solidFill>
          <a:latin typeface="+mn-lt"/>
          <a:ea typeface="+mn-ea"/>
          <a:cs typeface="+mn-cs"/>
        </a:defRPr>
      </a:lvl4pPr>
      <a:lvl5pPr marL="6270041" algn="l" defTabSz="1567510" rtl="0" eaLnBrk="1" latinLnBrk="0" hangingPunct="1">
        <a:defRPr sz="6200" kern="1200">
          <a:solidFill>
            <a:schemeClr val="tx1"/>
          </a:solidFill>
          <a:latin typeface="+mn-lt"/>
          <a:ea typeface="+mn-ea"/>
          <a:cs typeface="+mn-cs"/>
        </a:defRPr>
      </a:lvl5pPr>
      <a:lvl6pPr marL="7837551" algn="l" defTabSz="1567510" rtl="0" eaLnBrk="1" latinLnBrk="0" hangingPunct="1">
        <a:defRPr sz="6200" kern="1200">
          <a:solidFill>
            <a:schemeClr val="tx1"/>
          </a:solidFill>
          <a:latin typeface="+mn-lt"/>
          <a:ea typeface="+mn-ea"/>
          <a:cs typeface="+mn-cs"/>
        </a:defRPr>
      </a:lvl6pPr>
      <a:lvl7pPr marL="9405061" algn="l" defTabSz="1567510" rtl="0" eaLnBrk="1" latinLnBrk="0" hangingPunct="1">
        <a:defRPr sz="6200" kern="1200">
          <a:solidFill>
            <a:schemeClr val="tx1"/>
          </a:solidFill>
          <a:latin typeface="+mn-lt"/>
          <a:ea typeface="+mn-ea"/>
          <a:cs typeface="+mn-cs"/>
        </a:defRPr>
      </a:lvl7pPr>
      <a:lvl8pPr marL="10972571" algn="l" defTabSz="1567510" rtl="0" eaLnBrk="1" latinLnBrk="0" hangingPunct="1">
        <a:defRPr sz="6200" kern="1200">
          <a:solidFill>
            <a:schemeClr val="tx1"/>
          </a:solidFill>
          <a:latin typeface="+mn-lt"/>
          <a:ea typeface="+mn-ea"/>
          <a:cs typeface="+mn-cs"/>
        </a:defRPr>
      </a:lvl8pPr>
      <a:lvl9pPr marL="12540082" algn="l" defTabSz="1567510" rtl="0" eaLnBrk="1" latinLnBrk="0" hangingPunct="1">
        <a:defRPr sz="6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5.png"/><Relationship Id="rId12" Type="http://schemas.openxmlformats.org/officeDocument/2006/relationships/image" Target="../media/image6.png"/><Relationship Id="rId13" Type="http://schemas.openxmlformats.org/officeDocument/2006/relationships/image" Target="../media/image7.png"/><Relationship Id="rId14" Type="http://schemas.openxmlformats.org/officeDocument/2006/relationships/hyperlink" Target="http://www.solidarityresponse.net/tag/papua-new-guinea/" TargetMode="External"/><Relationship Id="rId1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hyperlink" Target="http://ramumine.files.wordpress.com/2010/08/ok-tedi.jpg" TargetMode="External"/><Relationship Id="rId3" Type="http://schemas.openxmlformats.org/officeDocument/2006/relationships/image" Target="../media/image1.jpeg"/><Relationship Id="rId4" Type="http://schemas.openxmlformats.org/officeDocument/2006/relationships/hyperlink" Target="http://ramumine.wordpress.com/2010/08/30/harrowing-photographs-a-grim-reminder-of-the-dangers-of-mine-waste/" TargetMode="External"/><Relationship Id="rId5" Type="http://schemas.openxmlformats.org/officeDocument/2006/relationships/image" Target="../media/image2.jpeg"/><Relationship Id="rId6" Type="http://schemas.openxmlformats.org/officeDocument/2006/relationships/hyperlink" Target="http://www.flickr.com/photos/erlandh/2311803574/" TargetMode="External"/><Relationship Id="rId7" Type="http://schemas.openxmlformats.org/officeDocument/2006/relationships/image" Target="../media/image3.jpeg"/><Relationship Id="rId8" Type="http://schemas.openxmlformats.org/officeDocument/2006/relationships/hyperlink" Target="http://allan.lissner.net/event-mining-injustice-at-home-and-abroad/" TargetMode="External"/><Relationship Id="rId9" Type="http://schemas.openxmlformats.org/officeDocument/2006/relationships/hyperlink" Target="http://www.madisonminerals.com/html/projects_Kare.htm" TargetMode="External"/><Relationship Id="rId10"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10109200" y="295375"/>
            <a:ext cx="12801600" cy="212365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6600" dirty="0" smtClean="0"/>
              <a:t>Mine Destruction in Papua New Guinea </a:t>
            </a:r>
            <a:r>
              <a:rPr lang="en-US" sz="6600" dirty="0" smtClean="0">
                <a:effectLst>
                  <a:reflection blurRad="6350" stA="55000" endA="300" endPos="45500" dir="5400000" sy="-100000" algn="bl" rotWithShape="0"/>
                </a:effectLst>
              </a:rPr>
              <a:t>Highlands</a:t>
            </a:r>
            <a:endParaRPr lang="en-US" sz="6600" dirty="0">
              <a:effectLst>
                <a:reflection blurRad="6350" stA="55000" endA="300" endPos="45500" dir="5400000" sy="-100000" algn="bl" rotWithShape="0"/>
              </a:effectLst>
            </a:endParaRPr>
          </a:p>
        </p:txBody>
      </p:sp>
      <p:pic>
        <p:nvPicPr>
          <p:cNvPr id="12" name="Picture 11" descr="http://ramumine.files.wordpress.com/2010/08/ok-tedi.jpg?w=500&amp;h=375">
            <a:hlinkClick r:id="rId2"/>
          </p:cNvPr>
          <p:cNvPicPr/>
          <p:nvPr/>
        </p:nvPicPr>
        <p:blipFill>
          <a:blip r:embed="rId3"/>
          <a:srcRect/>
          <a:stretch>
            <a:fillRect/>
          </a:stretch>
        </p:blipFill>
        <p:spPr bwMode="auto">
          <a:xfrm>
            <a:off x="637645" y="282836"/>
            <a:ext cx="5486400" cy="3999363"/>
          </a:xfrm>
          <a:prstGeom prst="roundRect">
            <a:avLst>
              <a:gd name="adj" fmla="val 8594"/>
            </a:avLst>
          </a:prstGeom>
          <a:solidFill>
            <a:srgbClr val="FFFFFF">
              <a:shade val="85000"/>
            </a:srgbClr>
          </a:solidFill>
          <a:ln>
            <a:noFill/>
          </a:ln>
          <a:effectLst>
            <a:glow rad="139700">
              <a:schemeClr val="accent4">
                <a:alpha val="75000"/>
              </a:schemeClr>
            </a:glow>
            <a:reflection blurRad="12700" stA="38000" endPos="28000" dist="5000" dir="5400000" sy="-100000" algn="bl" rotWithShape="0"/>
          </a:effectLst>
        </p:spPr>
      </p:pic>
      <p:sp>
        <p:nvSpPr>
          <p:cNvPr id="14" name="Rectangle 13"/>
          <p:cNvSpPr/>
          <p:nvPr/>
        </p:nvSpPr>
        <p:spPr>
          <a:xfrm>
            <a:off x="462490" y="4282199"/>
            <a:ext cx="5661555" cy="2769989"/>
          </a:xfrm>
          <a:prstGeom prst="rect">
            <a:avLst/>
          </a:prstGeom>
        </p:spPr>
        <p:txBody>
          <a:bodyPr wrap="square">
            <a:spAutoFit/>
          </a:bodyPr>
          <a:lstStyle/>
          <a:p>
            <a:r>
              <a:rPr lang="en-US" sz="2200" dirty="0"/>
              <a:t>This is a devastating image of a baby born with a serious birth defect do to the mineral run off in the Ok </a:t>
            </a:r>
            <a:r>
              <a:rPr lang="en-US" sz="2200" dirty="0" err="1"/>
              <a:t>Tedi</a:t>
            </a:r>
            <a:r>
              <a:rPr lang="en-US" sz="2200" dirty="0"/>
              <a:t> </a:t>
            </a:r>
            <a:r>
              <a:rPr lang="en-US" sz="2200" dirty="0" smtClean="0"/>
              <a:t>River</a:t>
            </a:r>
          </a:p>
          <a:p>
            <a:r>
              <a:rPr lang="en-US" sz="2200" dirty="0" smtClean="0"/>
              <a:t> </a:t>
            </a:r>
            <a:r>
              <a:rPr lang="en-US" sz="1600" dirty="0"/>
              <a:t>Harrowing photographs a grim reminder of the dangers of mine waste. in </a:t>
            </a:r>
            <a:r>
              <a:rPr lang="en-US" sz="1600" dirty="0" err="1"/>
              <a:t>Worldpress.com</a:t>
            </a:r>
            <a:r>
              <a:rPr lang="en-US" sz="1600" dirty="0"/>
              <a:t> [database online]. [cited May 4, 2011 Available from </a:t>
            </a:r>
            <a:r>
              <a:rPr lang="en-US" sz="1600" dirty="0">
                <a:hlinkClick r:id="rId4"/>
              </a:rPr>
              <a:t>http://ramumine.wordpress.com/2010/08/30/harrowing-photographs-a-grim-reminder-of-the-dangers-of-mine-waste/</a:t>
            </a:r>
            <a:r>
              <a:rPr lang="en-US" sz="1600" dirty="0"/>
              <a:t>.</a:t>
            </a:r>
          </a:p>
          <a:p>
            <a:endParaRPr lang="en-US" sz="2200" dirty="0"/>
          </a:p>
        </p:txBody>
      </p:sp>
      <p:pic>
        <p:nvPicPr>
          <p:cNvPr id="17" name="il_fi" descr="http://farm4.static.flickr.com/3035/2311803574_7763c7b409.jpg"/>
          <p:cNvPicPr/>
          <p:nvPr/>
        </p:nvPicPr>
        <p:blipFill>
          <a:blip r:embed="rId5"/>
          <a:srcRect/>
          <a:stretch>
            <a:fillRect/>
          </a:stretch>
        </p:blipFill>
        <p:spPr bwMode="auto">
          <a:xfrm>
            <a:off x="26640726" y="317798"/>
            <a:ext cx="5950647" cy="4064000"/>
          </a:xfrm>
          <a:prstGeom prst="roundRect">
            <a:avLst>
              <a:gd name="adj" fmla="val 8594"/>
            </a:avLst>
          </a:prstGeom>
          <a:solidFill>
            <a:srgbClr val="FFFFFF">
              <a:shade val="85000"/>
            </a:srgbClr>
          </a:solidFill>
          <a:ln>
            <a:noFill/>
          </a:ln>
          <a:effectLst>
            <a:glow rad="139700">
              <a:schemeClr val="accent4">
                <a:alpha val="75000"/>
              </a:schemeClr>
            </a:glow>
            <a:reflection blurRad="12700" stA="38000" endPos="28000" dist="5000" dir="5400000" sy="-100000" algn="bl" rotWithShape="0"/>
          </a:effectLst>
        </p:spPr>
      </p:pic>
      <p:sp>
        <p:nvSpPr>
          <p:cNvPr id="18" name="Rectangle 17"/>
          <p:cNvSpPr/>
          <p:nvPr/>
        </p:nvSpPr>
        <p:spPr>
          <a:xfrm>
            <a:off x="26640725" y="4427964"/>
            <a:ext cx="5950647" cy="3416320"/>
          </a:xfrm>
          <a:prstGeom prst="rect">
            <a:avLst/>
          </a:prstGeom>
        </p:spPr>
        <p:txBody>
          <a:bodyPr wrap="square">
            <a:spAutoFit/>
          </a:bodyPr>
          <a:lstStyle/>
          <a:p>
            <a:r>
              <a:rPr lang="en-US" sz="2400" dirty="0"/>
              <a:t>This photo represents the helpless men who pan for gold in the Ok </a:t>
            </a:r>
            <a:r>
              <a:rPr lang="en-US" sz="2400" dirty="0" err="1"/>
              <a:t>Tedi</a:t>
            </a:r>
            <a:r>
              <a:rPr lang="en-US" sz="2400" dirty="0"/>
              <a:t> River because they can no longer farm. Their land has been taken away from the transnational companies, who have left them with no resources or land to live on</a:t>
            </a:r>
            <a:r>
              <a:rPr lang="en-US" sz="2400" dirty="0" smtClean="0"/>
              <a:t>.</a:t>
            </a:r>
          </a:p>
          <a:p>
            <a:r>
              <a:rPr lang="en-US" sz="1600" dirty="0" err="1" smtClean="0"/>
              <a:t>Howden</a:t>
            </a:r>
            <a:r>
              <a:rPr lang="en-US" sz="1600" dirty="0"/>
              <a:t>, </a:t>
            </a:r>
            <a:r>
              <a:rPr lang="en-US" sz="1600" dirty="0" err="1"/>
              <a:t>Erland</a:t>
            </a:r>
            <a:r>
              <a:rPr lang="en-US" sz="1600" dirty="0"/>
              <a:t>. Pollution, </a:t>
            </a:r>
            <a:r>
              <a:rPr lang="en-US" sz="1600" dirty="0" err="1"/>
              <a:t>porgera</a:t>
            </a:r>
            <a:r>
              <a:rPr lang="en-US" sz="1600" dirty="0"/>
              <a:t> gold mine. in Yahoo [database online]. February 2008Available from </a:t>
            </a:r>
            <a:r>
              <a:rPr lang="en-US" sz="1600" dirty="0">
                <a:hlinkClick r:id="rId6"/>
              </a:rPr>
              <a:t>http://www.flickr.com/photos/erlandh/2311803574/</a:t>
            </a:r>
            <a:r>
              <a:rPr lang="en-US" sz="1600" dirty="0"/>
              <a:t>.</a:t>
            </a:r>
          </a:p>
          <a:p>
            <a:endParaRPr lang="en-US" sz="2400" dirty="0"/>
          </a:p>
        </p:txBody>
      </p:sp>
      <p:pic>
        <p:nvPicPr>
          <p:cNvPr id="19" name="il_fi" descr="http://homepage.mac.com/bruceewen/blog/user_files/ok_tedi_mine_web.jpg"/>
          <p:cNvPicPr/>
          <p:nvPr/>
        </p:nvPicPr>
        <p:blipFill>
          <a:blip r:embed="rId7"/>
          <a:srcRect/>
          <a:stretch>
            <a:fillRect/>
          </a:stretch>
        </p:blipFill>
        <p:spPr bwMode="auto">
          <a:xfrm>
            <a:off x="6299200" y="1428875"/>
            <a:ext cx="6654800" cy="2628900"/>
          </a:xfrm>
          <a:prstGeom prst="roundRect">
            <a:avLst>
              <a:gd name="adj" fmla="val 8594"/>
            </a:avLst>
          </a:prstGeom>
          <a:solidFill>
            <a:srgbClr val="FFFFFF">
              <a:shade val="85000"/>
            </a:srgbClr>
          </a:solidFill>
          <a:ln>
            <a:noFill/>
          </a:ln>
          <a:effectLst>
            <a:glow rad="139700">
              <a:schemeClr val="accent4">
                <a:alpha val="75000"/>
              </a:schemeClr>
            </a:glow>
            <a:reflection blurRad="12700" stA="38000" endPos="28000" dist="5000" dir="5400000" sy="-100000" algn="bl" rotWithShape="0"/>
          </a:effectLst>
        </p:spPr>
      </p:pic>
      <p:sp>
        <p:nvSpPr>
          <p:cNvPr id="22" name="Rectangle 21"/>
          <p:cNvSpPr/>
          <p:nvPr/>
        </p:nvSpPr>
        <p:spPr>
          <a:xfrm>
            <a:off x="6299200" y="4057775"/>
            <a:ext cx="6995693" cy="2062103"/>
          </a:xfrm>
          <a:prstGeom prst="rect">
            <a:avLst/>
          </a:prstGeom>
        </p:spPr>
        <p:txBody>
          <a:bodyPr wrap="square">
            <a:spAutoFit/>
          </a:bodyPr>
          <a:lstStyle/>
          <a:p>
            <a:r>
              <a:rPr lang="en-US" sz="2400" dirty="0" smtClean="0"/>
              <a:t> </a:t>
            </a:r>
            <a:r>
              <a:rPr lang="en-US" sz="2400" dirty="0" err="1" smtClean="0"/>
              <a:t>Porgera</a:t>
            </a:r>
            <a:r>
              <a:rPr lang="en-US" sz="2400" dirty="0" smtClean="0"/>
              <a:t> Mine: An </a:t>
            </a:r>
            <a:r>
              <a:rPr lang="en-US" sz="2400" dirty="0"/>
              <a:t>example of Mountain Top Mining, where there is no resources left after the mine is created.</a:t>
            </a:r>
            <a:r>
              <a:rPr lang="en-US" sz="2400" dirty="0" smtClean="0"/>
              <a:t> </a:t>
            </a:r>
            <a:r>
              <a:rPr lang="en-US" sz="1600" dirty="0"/>
              <a:t>Allan </a:t>
            </a:r>
            <a:r>
              <a:rPr lang="en-US" sz="1600" dirty="0" err="1"/>
              <a:t>Lissner</a:t>
            </a:r>
            <a:r>
              <a:rPr lang="en-US" sz="1600" dirty="0"/>
              <a:t>. EVENT: Mining (</a:t>
            </a:r>
            <a:r>
              <a:rPr lang="en-US" sz="1600" dirty="0" err="1"/>
              <a:t>in)justice</a:t>
            </a:r>
            <a:r>
              <a:rPr lang="en-US" sz="1600" dirty="0"/>
              <a:t>: At home and abroad. in Praxis Pictures [database online]. Available from </a:t>
            </a:r>
            <a:r>
              <a:rPr lang="en-US" sz="1600" dirty="0" err="1">
                <a:hlinkClick r:id="rId8"/>
              </a:rPr>
              <a:t>http://allan.lissner.net/event-mining-injustice-at-home-and-abroad/</a:t>
            </a:r>
            <a:r>
              <a:rPr lang="en-US" sz="1600" dirty="0" err="1"/>
              <a:t>.</a:t>
            </a:r>
            <a:endParaRPr lang="en-US" sz="1600" dirty="0"/>
          </a:p>
          <a:p>
            <a:endParaRPr lang="en-US" sz="2400" dirty="0"/>
          </a:p>
        </p:txBody>
      </p:sp>
      <p:sp>
        <p:nvSpPr>
          <p:cNvPr id="27" name="TextBox 26"/>
          <p:cNvSpPr txBox="1"/>
          <p:nvPr/>
        </p:nvSpPr>
        <p:spPr>
          <a:xfrm>
            <a:off x="27709034" y="7844284"/>
            <a:ext cx="4882339" cy="1357295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4200" dirty="0" smtClean="0"/>
              <a:t>Papua New Guinea Indigenous People V. </a:t>
            </a:r>
            <a:r>
              <a:rPr lang="en-US" sz="4200" dirty="0" err="1" smtClean="0"/>
              <a:t>Barrick</a:t>
            </a:r>
            <a:r>
              <a:rPr lang="en-US" sz="4200" dirty="0" smtClean="0"/>
              <a:t> </a:t>
            </a:r>
            <a:r>
              <a:rPr lang="en-US" sz="4200" dirty="0" err="1" smtClean="0"/>
              <a:t>Gold</a:t>
            </a:r>
            <a:r>
              <a:rPr lang="en-US" sz="4400" dirty="0" err="1" smtClean="0"/>
              <a:t>:</a:t>
            </a:r>
            <a:r>
              <a:rPr lang="en-US" sz="2200" dirty="0" err="1"/>
              <a:t>The</a:t>
            </a:r>
            <a:r>
              <a:rPr lang="en-US" sz="2200" dirty="0"/>
              <a:t> indigenous people living near the </a:t>
            </a:r>
            <a:r>
              <a:rPr lang="en-US" sz="2200" dirty="0" err="1"/>
              <a:t>Porgera</a:t>
            </a:r>
            <a:r>
              <a:rPr lang="en-US" sz="2200" dirty="0"/>
              <a:t> Mine are fighting for their freedom against </a:t>
            </a:r>
            <a:r>
              <a:rPr lang="en-US" sz="2200" dirty="0" err="1"/>
              <a:t>Barrick</a:t>
            </a:r>
            <a:r>
              <a:rPr lang="en-US" sz="2200" dirty="0"/>
              <a:t> Gold, a Canadian company that has seemingly destroyed all life near the mine. In an article published by the Workers World, the leader of the local indigenous people is speaking out about the project (</a:t>
            </a:r>
            <a:r>
              <a:rPr lang="en-US" sz="2200" dirty="0" err="1"/>
              <a:t>Catalinotto</a:t>
            </a:r>
            <a:r>
              <a:rPr lang="en-US" sz="2200" dirty="0"/>
              <a:t> 2009). This is significant in giving the indigenous an international voice, and helping others see how devastating the situation is. The article quotes: </a:t>
            </a:r>
          </a:p>
          <a:p>
            <a:r>
              <a:rPr lang="en-US" sz="2200" dirty="0" err="1"/>
              <a:t>Tulin</a:t>
            </a:r>
            <a:r>
              <a:rPr lang="en-US" sz="2200" dirty="0"/>
              <a:t> was in New York this May attending a United Nations Permanent Forum on Indigenous Issues. He spoke for the </a:t>
            </a:r>
            <a:r>
              <a:rPr lang="en-US" sz="2200" dirty="0" err="1"/>
              <a:t>Akali</a:t>
            </a:r>
            <a:r>
              <a:rPr lang="en-US" sz="2200" dirty="0"/>
              <a:t> </a:t>
            </a:r>
            <a:r>
              <a:rPr lang="en-US" sz="2200" dirty="0" err="1"/>
              <a:t>Tange</a:t>
            </a:r>
            <a:r>
              <a:rPr lang="en-US" sz="2200" dirty="0"/>
              <a:t> Association, which represents around 10,000 Indigenous “landowners” in the mine area. Two decades ago, </a:t>
            </a:r>
            <a:r>
              <a:rPr lang="en-US" sz="2200" dirty="0" err="1"/>
              <a:t>Tulin</a:t>
            </a:r>
            <a:r>
              <a:rPr lang="en-US" sz="2200" dirty="0"/>
              <a:t> became the first secretary general of the Mine and Allied Workers Union, which at that time represented as many as 3,000 miners and construction workers at the </a:t>
            </a:r>
            <a:r>
              <a:rPr lang="en-US" sz="2200" dirty="0" err="1"/>
              <a:t>Porgera</a:t>
            </a:r>
            <a:r>
              <a:rPr lang="en-US" sz="2200" dirty="0"/>
              <a:t> mine” (</a:t>
            </a:r>
            <a:r>
              <a:rPr lang="en-US" sz="2200" dirty="0" err="1"/>
              <a:t>Catalinotto</a:t>
            </a:r>
            <a:r>
              <a:rPr lang="en-US" sz="2200" dirty="0"/>
              <a:t> 2009). </a:t>
            </a:r>
          </a:p>
          <a:p>
            <a:r>
              <a:rPr lang="en-US" sz="2200" dirty="0"/>
              <a:t>This quote gives hope to the Indigenous community in stopping this project and restoring the </a:t>
            </a:r>
            <a:r>
              <a:rPr lang="en-US" sz="2200" dirty="0" err="1"/>
              <a:t>Porgera</a:t>
            </a:r>
            <a:r>
              <a:rPr lang="en-US" sz="2200" dirty="0"/>
              <a:t> community, as well as recognizing the worldwide problem with transnational corporations that are destroying land all over the world in extractive industries. Overall, though this is a depressing situation, </a:t>
            </a:r>
            <a:r>
              <a:rPr lang="en-US" sz="2200" dirty="0" err="1"/>
              <a:t>Tulin</a:t>
            </a:r>
            <a:r>
              <a:rPr lang="en-US" sz="2200" dirty="0"/>
              <a:t> is a useful advocate in the situation and this issue is popularly known because of advocates like him.</a:t>
            </a:r>
            <a:r>
              <a:rPr lang="en-US" sz="2200" dirty="0" smtClean="0"/>
              <a:t> </a:t>
            </a:r>
          </a:p>
        </p:txBody>
      </p:sp>
      <p:sp>
        <p:nvSpPr>
          <p:cNvPr id="30" name="TextBox 29"/>
          <p:cNvSpPr txBox="1"/>
          <p:nvPr/>
        </p:nvSpPr>
        <p:spPr>
          <a:xfrm>
            <a:off x="19939087" y="4658617"/>
            <a:ext cx="6273713" cy="1661994"/>
          </a:xfrm>
          <a:prstGeom prst="rect">
            <a:avLst/>
          </a:prstGeom>
          <a:noFill/>
        </p:spPr>
        <p:txBody>
          <a:bodyPr wrap="square" rtlCol="0">
            <a:spAutoFit/>
          </a:bodyPr>
          <a:lstStyle/>
          <a:p>
            <a:r>
              <a:rPr lang="en-US" sz="2400" dirty="0" smtClean="0"/>
              <a:t>Map of Papua New Guinea: The Central Highlands, </a:t>
            </a:r>
            <a:r>
              <a:rPr lang="en-US" sz="2400" dirty="0" err="1" smtClean="0"/>
              <a:t>Porgera</a:t>
            </a:r>
            <a:r>
              <a:rPr lang="en-US" sz="2400" dirty="0" smtClean="0"/>
              <a:t> and Ok </a:t>
            </a:r>
            <a:r>
              <a:rPr lang="en-US" sz="2400" dirty="0" err="1" smtClean="0"/>
              <a:t>Tedi</a:t>
            </a:r>
            <a:r>
              <a:rPr lang="en-US" sz="2400" dirty="0" smtClean="0"/>
              <a:t> Mines.</a:t>
            </a:r>
          </a:p>
          <a:p>
            <a:r>
              <a:rPr lang="en-US" sz="1600" dirty="0" smtClean="0"/>
              <a:t> </a:t>
            </a:r>
            <a:r>
              <a:rPr lang="en-US" sz="1400" dirty="0"/>
              <a:t>Papua new guinea. in Madison Minerals Inc. [database online]. 2004 [cited May 2, 2011 Available from </a:t>
            </a:r>
            <a:r>
              <a:rPr lang="en-US" sz="1400" dirty="0">
                <a:hlinkClick r:id="rId9"/>
              </a:rPr>
              <a:t>http://www.madisonminerals.com/html/projects_Kare.htm</a:t>
            </a:r>
            <a:r>
              <a:rPr lang="en-US" sz="1400" dirty="0"/>
              <a:t>.</a:t>
            </a:r>
          </a:p>
          <a:p>
            <a:endParaRPr lang="en-US" sz="2400" dirty="0"/>
          </a:p>
        </p:txBody>
      </p:sp>
      <p:pic>
        <p:nvPicPr>
          <p:cNvPr id="31" name="Picture 30" descr="Mt. Kare location"/>
          <p:cNvPicPr/>
          <p:nvPr/>
        </p:nvPicPr>
        <p:blipFill>
          <a:blip r:embed="rId10"/>
          <a:srcRect/>
          <a:stretch>
            <a:fillRect/>
          </a:stretch>
        </p:blipFill>
        <p:spPr bwMode="auto">
          <a:xfrm>
            <a:off x="20269375" y="1428875"/>
            <a:ext cx="5943425" cy="3229742"/>
          </a:xfrm>
          <a:prstGeom prst="roundRect">
            <a:avLst>
              <a:gd name="adj" fmla="val 8594"/>
            </a:avLst>
          </a:prstGeom>
          <a:solidFill>
            <a:srgbClr val="FFFFFF">
              <a:shade val="85000"/>
            </a:srgbClr>
          </a:solidFill>
          <a:ln>
            <a:noFill/>
          </a:ln>
          <a:effectLst>
            <a:glow rad="139700">
              <a:schemeClr val="accent4">
                <a:alpha val="75000"/>
              </a:schemeClr>
            </a:glow>
            <a:reflection blurRad="12700" stA="38000" endPos="28000" dist="5000" dir="5400000" sy="-100000" algn="bl" rotWithShape="0"/>
          </a:effectLst>
        </p:spPr>
      </p:pic>
      <p:sp>
        <p:nvSpPr>
          <p:cNvPr id="33" name="TextBox 32"/>
          <p:cNvSpPr txBox="1"/>
          <p:nvPr/>
        </p:nvSpPr>
        <p:spPr>
          <a:xfrm>
            <a:off x="6299200" y="3904744"/>
            <a:ext cx="6350425" cy="1046440"/>
          </a:xfrm>
          <a:prstGeom prst="rect">
            <a:avLst/>
          </a:prstGeom>
          <a:noFill/>
        </p:spPr>
        <p:txBody>
          <a:bodyPr wrap="square" rtlCol="0">
            <a:spAutoFit/>
          </a:bodyPr>
          <a:lstStyle/>
          <a:p>
            <a:endParaRPr lang="en-US" dirty="0"/>
          </a:p>
        </p:txBody>
      </p:sp>
      <p:sp>
        <p:nvSpPr>
          <p:cNvPr id="34" name="Rectangle 33"/>
          <p:cNvSpPr/>
          <p:nvPr/>
        </p:nvSpPr>
        <p:spPr>
          <a:xfrm>
            <a:off x="13727584" y="13059307"/>
            <a:ext cx="13981449" cy="8494634"/>
          </a:xfrm>
          <a:prstGeom prst="rect">
            <a:avLst/>
          </a:prstGeom>
        </p:spPr>
        <p:style>
          <a:lnRef idx="2">
            <a:schemeClr val="accent5"/>
          </a:lnRef>
          <a:fillRef idx="1">
            <a:schemeClr val="lt1"/>
          </a:fillRef>
          <a:effectRef idx="0">
            <a:schemeClr val="accent5"/>
          </a:effectRef>
          <a:fontRef idx="minor">
            <a:schemeClr val="dk1"/>
          </a:fontRef>
        </p:style>
        <p:txBody>
          <a:bodyPr wrap="square" anchor="ctr" anchorCtr="0">
            <a:spAutoFit/>
          </a:bodyPr>
          <a:lstStyle/>
          <a:p>
            <a:pPr algn="ctr"/>
            <a:r>
              <a:rPr lang="en-US" sz="3600" dirty="0" smtClean="0">
                <a:ln w="12700" cap="flat" cmpd="sng" algn="ctr">
                  <a:noFill/>
                  <a:prstDash val="solid"/>
                  <a:round/>
                  <a:headEnd type="none" w="med" len="med"/>
                  <a:tailEnd type="none" w="med" len="med"/>
                </a:ln>
                <a:noFill/>
              </a:rPr>
              <a:t>The Mining </a:t>
            </a:r>
            <a:r>
              <a:rPr lang="en-US" sz="3600" dirty="0">
                <a:ln w="12700" cap="flat" cmpd="sng" algn="ctr">
                  <a:noFill/>
                  <a:prstDash val="solid"/>
                  <a:round/>
                  <a:headEnd type="none" w="med" len="med"/>
                  <a:tailEnd type="none" w="med" len="med"/>
                </a:ln>
                <a:noFill/>
              </a:rPr>
              <a:t>Culture</a:t>
            </a:r>
            <a:r>
              <a:rPr lang="en-US" sz="3600" dirty="0" smtClean="0">
                <a:ln w="12700" cap="flat" cmpd="sng" algn="ctr">
                  <a:noFill/>
                  <a:prstDash val="solid"/>
                  <a:round/>
                  <a:headEnd type="none" w="med" len="med"/>
                  <a:tailEnd type="none" w="med" len="med"/>
                </a:ln>
                <a:noFill/>
              </a:rPr>
              <a:t> and the Threats they pose to Indigenous People</a:t>
            </a:r>
            <a:r>
              <a:rPr lang="en-US" sz="4000" dirty="0" smtClean="0">
                <a:ln w="12700" cap="flat" cmpd="sng" algn="ctr">
                  <a:noFill/>
                  <a:prstDash val="solid"/>
                  <a:round/>
                  <a:headEnd type="none" w="med" len="med"/>
                  <a:tailEnd type="none" w="med" len="med"/>
                </a:ln>
                <a:noFill/>
              </a:rPr>
              <a:t>:</a:t>
            </a:r>
          </a:p>
          <a:p>
            <a:r>
              <a:rPr lang="en-US" sz="2200" dirty="0" smtClean="0">
                <a:ln w="12700" cap="flat" cmpd="sng" algn="ctr">
                  <a:noFill/>
                  <a:prstDash val="solid"/>
                  <a:round/>
                  <a:headEnd type="none" w="med" len="med"/>
                  <a:tailEnd type="none" w="med" len="med"/>
                </a:ln>
                <a:noFill/>
              </a:rPr>
              <a:t>There </a:t>
            </a:r>
            <a:r>
              <a:rPr lang="en-US" sz="2200" dirty="0">
                <a:ln w="12700" cap="flat" cmpd="sng" algn="ctr">
                  <a:noFill/>
                  <a:prstDash val="solid"/>
                  <a:round/>
                  <a:headEnd type="none" w="med" len="med"/>
                  <a:tailEnd type="none" w="med" len="med"/>
                </a:ln>
                <a:noFill/>
              </a:rPr>
              <a:t>are many significant implications of the large mines of Ok </a:t>
            </a:r>
            <a:r>
              <a:rPr lang="en-US" sz="2200" dirty="0" err="1">
                <a:ln w="12700" cap="flat" cmpd="sng" algn="ctr">
                  <a:noFill/>
                  <a:prstDash val="solid"/>
                  <a:round/>
                  <a:headEnd type="none" w="med" len="med"/>
                  <a:tailEnd type="none" w="med" len="med"/>
                </a:ln>
                <a:noFill/>
              </a:rPr>
              <a:t>Tedi</a:t>
            </a:r>
            <a:r>
              <a:rPr lang="en-US" sz="2200" dirty="0">
                <a:ln w="12700" cap="flat" cmpd="sng" algn="ctr">
                  <a:noFill/>
                  <a:prstDash val="solid"/>
                  <a:round/>
                  <a:headEnd type="none" w="med" len="med"/>
                  <a:tailEnd type="none" w="med" len="med"/>
                </a:ln>
                <a:noFill/>
              </a:rPr>
              <a:t> and </a:t>
            </a:r>
            <a:r>
              <a:rPr lang="en-US" sz="2200" dirty="0" err="1">
                <a:ln w="12700" cap="flat" cmpd="sng" algn="ctr">
                  <a:noFill/>
                  <a:prstDash val="solid"/>
                  <a:round/>
                  <a:headEnd type="none" w="med" len="med"/>
                  <a:tailEnd type="none" w="med" len="med"/>
                </a:ln>
                <a:noFill/>
              </a:rPr>
              <a:t>Porgera</a:t>
            </a:r>
            <a:r>
              <a:rPr lang="en-US" sz="2200" dirty="0">
                <a:ln w="12700" cap="flat" cmpd="sng" algn="ctr">
                  <a:noFill/>
                  <a:prstDash val="solid"/>
                  <a:round/>
                  <a:headEnd type="none" w="med" len="med"/>
                  <a:tailEnd type="none" w="med" len="med"/>
                </a:ln>
                <a:noFill/>
              </a:rPr>
              <a:t>, which have devastated all aspects of life for the </a:t>
            </a:r>
            <a:r>
              <a:rPr lang="en-US" sz="2200" dirty="0" err="1" smtClean="0">
                <a:ln w="12700" cap="flat" cmpd="sng" algn="ctr">
                  <a:noFill/>
                  <a:prstDash val="solid"/>
                  <a:round/>
                  <a:headEnd type="none" w="med" len="med"/>
                  <a:tailEnd type="none" w="med" len="med"/>
                </a:ln>
                <a:noFill/>
              </a:rPr>
              <a:t>indigenous</a:t>
            </a:r>
            <a:r>
              <a:rPr lang="en-US" sz="2200" dirty="0" err="1" smtClean="0">
                <a:ln w="12700" cap="flat" cmpd="sng" algn="ctr">
                  <a:solidFill>
                    <a:schemeClr val="accent4">
                      <a:alpha val="0"/>
                    </a:schemeClr>
                  </a:solidFill>
                  <a:prstDash val="solid"/>
                  <a:round/>
                  <a:headEnd type="none" w="med" len="med"/>
                  <a:tailEnd type="none" w="med" len="med"/>
                </a:ln>
                <a:noFill/>
              </a:rPr>
              <a:t>l</a:t>
            </a:r>
            <a:r>
              <a:rPr lang="en-US" sz="2200" dirty="0" err="1" smtClean="0">
                <a:ln w="12700" cap="flat" cmpd="sng" algn="ctr">
                  <a:noFill/>
                  <a:prstDash val="solid"/>
                  <a:round/>
                  <a:headEnd type="none" w="med" len="med"/>
                  <a:tailEnd type="none" w="med" len="med"/>
                </a:ln>
                <a:noFill/>
              </a:rPr>
              <a:t>living</a:t>
            </a:r>
            <a:r>
              <a:rPr lang="en-US" sz="2200" dirty="0" smtClean="0">
                <a:ln w="12700" cap="flat" cmpd="sng" algn="ctr">
                  <a:noFill/>
                  <a:prstDash val="solid"/>
                  <a:round/>
                  <a:headEnd type="none" w="med" len="med"/>
                  <a:tailEnd type="none" w="med" len="med"/>
                </a:ln>
                <a:noFill/>
              </a:rPr>
              <a:t> </a:t>
            </a:r>
            <a:r>
              <a:rPr lang="en-US" sz="2200" dirty="0">
                <a:ln w="12700" cap="flat" cmpd="sng" algn="ctr">
                  <a:noFill/>
                  <a:prstDash val="solid"/>
                  <a:round/>
                  <a:headEnd type="none" w="med" len="med"/>
                  <a:tailEnd type="none" w="med" len="med"/>
                </a:ln>
                <a:noFill/>
              </a:rPr>
              <a:t>in the central highlands of Papua New Guinea. Because of the large resource deposits in the highlands, huge transnational corporations have taken control of the mines, leaving the indigenous people with no agency or means of production, since their land has been destroyed (Jorgensen 2006). The history of this colonial movement extends back to post World War II, when the Papua Government became independent and essentially needed money to support their new independence (Jorgensen 2006).  Along with the severe environmental consequences of mining, people have been displaced and forced into prostitution to support their families. </a:t>
            </a:r>
          </a:p>
          <a:p>
            <a:r>
              <a:rPr lang="en-US" sz="2200" dirty="0">
                <a:ln w="12700" cap="flat" cmpd="sng" algn="ctr">
                  <a:noFill/>
                  <a:prstDash val="solid"/>
                  <a:round/>
                  <a:headEnd type="none" w="med" len="med"/>
                  <a:tailEnd type="none" w="med" len="med"/>
                </a:ln>
                <a:noFill/>
              </a:rPr>
              <a:t>In the devastating field of mining, the indigenous people have no choice but to adapt to the new way of life through finding jobs that accommodate their needs (Ballard and Banks 2003). For example, many of the men stand in the Ok </a:t>
            </a:r>
            <a:r>
              <a:rPr lang="en-US" sz="2200" dirty="0" err="1">
                <a:ln w="12700" cap="flat" cmpd="sng" algn="ctr">
                  <a:noFill/>
                  <a:prstDash val="solid"/>
                  <a:round/>
                  <a:headEnd type="none" w="med" len="med"/>
                  <a:tailEnd type="none" w="med" len="med"/>
                </a:ln>
                <a:noFill/>
              </a:rPr>
              <a:t>Tedi</a:t>
            </a:r>
            <a:r>
              <a:rPr lang="en-US" sz="2200" dirty="0">
                <a:ln w="12700" cap="flat" cmpd="sng" algn="ctr">
                  <a:noFill/>
                  <a:prstDash val="solid"/>
                  <a:round/>
                  <a:headEnd type="none" w="med" len="med"/>
                  <a:tailEnd type="none" w="med" len="med"/>
                </a:ln>
                <a:noFill/>
              </a:rPr>
              <a:t> River all day, panning for minerals such as gold, which could significantly increase their economic situation, yet the risk is great (Jorgensen 2006). This job is very dangerous because of the possibility of a rockslide, which could cause fatalities.  Also, mining sometimes requires men to leave their indigenous hillsides to work at sites along the river that have not already been exploited, which isolates and neglects the needs of the women and children (Ballard and Banks 2003). Because of this, many women resort to prostitution with the foreign mine workers to support their families. Unfortunately this has contributed to the circulation of HIV Aids, where many women and men are now infected with the disease and have no means of getting any health care.</a:t>
            </a:r>
            <a:r>
              <a:rPr lang="en-US" sz="2200" dirty="0" smtClean="0">
                <a:ln w="12700" cap="flat" cmpd="sng" algn="ctr">
                  <a:noFill/>
                  <a:prstDash val="solid"/>
                  <a:round/>
                  <a:headEnd type="none" w="med" len="med"/>
                  <a:tailEnd type="none" w="med" len="med"/>
                </a:ln>
                <a:noFill/>
              </a:rPr>
              <a:t>  As </a:t>
            </a:r>
            <a:r>
              <a:rPr lang="en-US" sz="2200" dirty="0">
                <a:ln w="12700" cap="flat" cmpd="sng" algn="ctr">
                  <a:noFill/>
                  <a:prstDash val="solid"/>
                  <a:round/>
                  <a:headEnd type="none" w="med" len="med"/>
                  <a:tailEnd type="none" w="med" len="med"/>
                </a:ln>
                <a:noFill/>
              </a:rPr>
              <a:t>you can see from this cycle, the mining industry has devastated the norms of agricultural life, and forced the indigenous culture to change in irreversible </a:t>
            </a:r>
            <a:r>
              <a:rPr lang="en-US" sz="2200" dirty="0" smtClean="0">
                <a:ln w="12700" cap="flat" cmpd="sng" algn="ctr">
                  <a:noFill/>
                  <a:prstDash val="solid"/>
                  <a:round/>
                  <a:headEnd type="none" w="med" len="med"/>
                  <a:tailEnd type="none" w="med" len="med"/>
                </a:ln>
                <a:noFill/>
              </a:rPr>
              <a:t>ways</a:t>
            </a:r>
            <a:r>
              <a:rPr lang="en-US" sz="2200" dirty="0">
                <a:ln w="12700" cap="flat" cmpd="sng" algn="ctr">
                  <a:noFill/>
                  <a:prstDash val="solid"/>
                  <a:round/>
                  <a:headEnd type="none" w="med" len="med"/>
                  <a:tailEnd type="none" w="med" len="med"/>
                </a:ln>
                <a:noFill/>
              </a:rPr>
              <a:t>.</a:t>
            </a:r>
            <a:endParaRPr lang="en-US" sz="2200" dirty="0" smtClean="0">
              <a:ln w="12700" cap="flat" cmpd="sng" algn="ctr">
                <a:noFill/>
                <a:prstDash val="solid"/>
                <a:round/>
                <a:headEnd type="none" w="med" len="med"/>
                <a:tailEnd type="none" w="med" len="med"/>
              </a:ln>
              <a:noFill/>
            </a:endParaRPr>
          </a:p>
          <a:p>
            <a:r>
              <a:rPr lang="en-US" sz="2200" dirty="0" smtClean="0">
                <a:ln w="12700" cap="flat" cmpd="sng" algn="ctr">
                  <a:noFill/>
                  <a:prstDash val="solid"/>
                  <a:round/>
                  <a:headEnd type="none" w="med" len="med"/>
                  <a:tailEnd type="none" w="med" len="med"/>
                </a:ln>
                <a:noFill/>
              </a:rPr>
              <a:t>Overall</a:t>
            </a:r>
            <a:r>
              <a:rPr lang="en-US" sz="2200" dirty="0">
                <a:ln w="12700" cap="flat" cmpd="sng" algn="ctr">
                  <a:noFill/>
                  <a:prstDash val="solid"/>
                  <a:round/>
                  <a:headEnd type="none" w="med" len="med"/>
                  <a:tailEnd type="none" w="med" len="med"/>
                </a:ln>
                <a:noFill/>
              </a:rPr>
              <a:t>, it is obvious that the </a:t>
            </a:r>
            <a:r>
              <a:rPr lang="en-US" sz="2200" dirty="0" err="1">
                <a:ln w="12700" cap="flat" cmpd="sng" algn="ctr">
                  <a:noFill/>
                  <a:prstDash val="solid"/>
                  <a:round/>
                  <a:headEnd type="none" w="med" len="med"/>
                  <a:tailEnd type="none" w="med" len="med"/>
                </a:ln>
                <a:noFill/>
              </a:rPr>
              <a:t>Huli</a:t>
            </a:r>
            <a:r>
              <a:rPr lang="en-US" sz="2200" dirty="0">
                <a:ln w="12700" cap="flat" cmpd="sng" algn="ctr">
                  <a:noFill/>
                  <a:prstDash val="solid"/>
                  <a:round/>
                  <a:headEnd type="none" w="med" len="med"/>
                  <a:tailEnd type="none" w="med" len="med"/>
                </a:ln>
                <a:noFill/>
              </a:rPr>
              <a:t> people of the highlands of Papua New Guinea are facing the threats of an epidemic (HIV), displacement, and governmental persecution and neglect through supporting the large transnational corporations. These threats are all caused by the environmental devastation that has destroyed the land through mountain top mining, mineral runoff in the </a:t>
            </a:r>
            <a:r>
              <a:rPr lang="en-US" sz="2200" dirty="0" smtClean="0">
                <a:ln w="12700" cap="flat" cmpd="sng" algn="ctr">
                  <a:noFill/>
                  <a:prstDash val="solid"/>
                  <a:round/>
                  <a:headEnd type="none" w="med" len="med"/>
                  <a:tailEnd type="none" w="med" len="med"/>
                </a:ln>
                <a:noFill/>
              </a:rPr>
              <a:t>water, </a:t>
            </a:r>
            <a:r>
              <a:rPr lang="en-US" sz="2200" dirty="0">
                <a:ln w="12700" cap="flat" cmpd="sng" algn="ctr">
                  <a:noFill/>
                  <a:prstDash val="solid"/>
                  <a:round/>
                  <a:headEnd type="none" w="med" len="med"/>
                  <a:tailEnd type="none" w="med" len="med"/>
                </a:ln>
                <a:noFill/>
              </a:rPr>
              <a:t>as well as taking over indigenous </a:t>
            </a:r>
            <a:r>
              <a:rPr lang="en-US" sz="2200" dirty="0" smtClean="0">
                <a:ln w="12700" cap="flat" cmpd="sng" algn="ctr">
                  <a:noFill/>
                  <a:prstDash val="solid"/>
                  <a:round/>
                  <a:headEnd type="none" w="med" len="med"/>
                  <a:tailEnd type="none" w="med" len="med"/>
                </a:ln>
                <a:noFill/>
              </a:rPr>
              <a:t>land. </a:t>
            </a:r>
            <a:r>
              <a:rPr lang="en-US" sz="2200" dirty="0">
                <a:ln w="12700" cap="flat" cmpd="sng" algn="ctr">
                  <a:noFill/>
                  <a:prstDash val="solid"/>
                  <a:round/>
                  <a:headEnd type="none" w="med" len="med"/>
                  <a:tailEnd type="none" w="med" len="med"/>
                </a:ln>
                <a:noFill/>
              </a:rPr>
              <a:t>In studying these threats, the implications could cause cultural extinction in the future if the indigenous population cannot find ways to overcome these problems caused by globalization.</a:t>
            </a:r>
            <a:r>
              <a:rPr lang="en-US" sz="2200" dirty="0" smtClean="0">
                <a:ln w="12700" cap="flat" cmpd="sng" algn="ctr">
                  <a:noFill/>
                  <a:prstDash val="solid"/>
                  <a:round/>
                  <a:headEnd type="none" w="med" len="med"/>
                  <a:tailEnd type="none" w="med" len="med"/>
                </a:ln>
                <a:noFill/>
              </a:rPr>
              <a:t> </a:t>
            </a:r>
            <a:endParaRPr lang="en-US" sz="2200" dirty="0">
              <a:ln w="12700" cap="flat" cmpd="sng" algn="ctr">
                <a:noFill/>
                <a:prstDash val="solid"/>
                <a:round/>
                <a:headEnd type="none" w="med" len="med"/>
                <a:tailEnd type="none" w="med" len="med"/>
              </a:ln>
              <a:noFill/>
            </a:endParaRPr>
          </a:p>
        </p:txBody>
      </p:sp>
      <p:sp>
        <p:nvSpPr>
          <p:cNvPr id="35" name="TextBox 34"/>
          <p:cNvSpPr txBox="1"/>
          <p:nvPr/>
        </p:nvSpPr>
        <p:spPr>
          <a:xfrm>
            <a:off x="12954000" y="2282518"/>
            <a:ext cx="7315375"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800" dirty="0" smtClean="0"/>
              <a:t>By: Lauren Dunne</a:t>
            </a:r>
          </a:p>
          <a:p>
            <a:pPr algn="ctr"/>
            <a:r>
              <a:rPr lang="en-US" sz="4800" dirty="0" smtClean="0"/>
              <a:t>Anthropology 223</a:t>
            </a:r>
          </a:p>
          <a:p>
            <a:pPr algn="ctr"/>
            <a:r>
              <a:rPr lang="en-US" sz="4800" dirty="0" smtClean="0"/>
              <a:t>May 2011</a:t>
            </a:r>
            <a:endParaRPr lang="en-US" sz="4800" dirty="0"/>
          </a:p>
        </p:txBody>
      </p:sp>
      <p:sp>
        <p:nvSpPr>
          <p:cNvPr id="38" name="Rectangle 37"/>
          <p:cNvSpPr/>
          <p:nvPr/>
        </p:nvSpPr>
        <p:spPr>
          <a:xfrm>
            <a:off x="409044" y="6649099"/>
            <a:ext cx="5715000" cy="1529650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4200" dirty="0" err="1" smtClean="0"/>
              <a:t>Transnationalism</a:t>
            </a:r>
            <a:r>
              <a:rPr lang="en-US" sz="4200" dirty="0" smtClean="0"/>
              <a:t>: </a:t>
            </a:r>
            <a:r>
              <a:rPr lang="en-US" sz="2200" dirty="0" smtClean="0"/>
              <a:t>The </a:t>
            </a:r>
            <a:r>
              <a:rPr lang="en-US" sz="2200" dirty="0"/>
              <a:t>overarching question applicable to the </a:t>
            </a:r>
            <a:r>
              <a:rPr lang="en-US" sz="2200" dirty="0" err="1"/>
              <a:t>Huli</a:t>
            </a:r>
            <a:r>
              <a:rPr lang="en-US" sz="2200" dirty="0"/>
              <a:t> people is: What are the cultural implications of transnational companies and how do they influence each culture through changing the modes of resource distribution and land use? This question is relevant to Kane’s book, </a:t>
            </a:r>
            <a:r>
              <a:rPr lang="en-US" sz="2200" i="1" dirty="0"/>
              <a:t>Savages</a:t>
            </a:r>
            <a:r>
              <a:rPr lang="en-US" sz="2200" dirty="0"/>
              <a:t>, which also focuses on indigenous land that is slowly being destroyed because of international oil companies that are devastating the Amazon </a:t>
            </a:r>
            <a:r>
              <a:rPr lang="en-US" sz="2200" dirty="0" smtClean="0"/>
              <a:t>Rainforest (Kane 1996).  </a:t>
            </a:r>
            <a:r>
              <a:rPr lang="en-US" sz="2200" dirty="0"/>
              <a:t>In comparison, the people of the Amazon won an important lawsuit, which gave them a great deal of money to clean the crude out of the land, and restore their traditional ways of </a:t>
            </a:r>
            <a:r>
              <a:rPr lang="en-US" sz="2200" dirty="0" smtClean="0"/>
              <a:t>life (Kane 1996). </a:t>
            </a:r>
            <a:r>
              <a:rPr lang="en-US" sz="2200" dirty="0"/>
              <a:t>In the Papua New Guinea situation, the land cannot be repaired because of the damage, and therefore life will forever be marked by the impact of these momentous gold mines. In order to answer this question, it’s important to look at how the culture of the indigenous people has already changed due to the violent mining culture that has produced so much negativity and hopelessness for the people experiencing the horrors of globalization in the context of these brutal transnational industries. In </a:t>
            </a:r>
            <a:r>
              <a:rPr lang="en-US" sz="2200" i="1" dirty="0"/>
              <a:t>Savages</a:t>
            </a:r>
            <a:r>
              <a:rPr lang="en-US" sz="2200" dirty="0"/>
              <a:t>, Kane helps us understand that even though many people consider indigenous as a primitive culture, in reality indigenous are often the best stewards of the land because of their local knowledge.  This is also evident in the book, “Conservation Refugees” where </a:t>
            </a:r>
            <a:r>
              <a:rPr lang="en-US" sz="2200" dirty="0" err="1"/>
              <a:t>Dowie</a:t>
            </a:r>
            <a:r>
              <a:rPr lang="en-US" sz="2200" dirty="0"/>
              <a:t> concludes that often times, and the indigenous are more prepared to manage their own </a:t>
            </a:r>
            <a:r>
              <a:rPr lang="en-US" sz="2200" dirty="0" smtClean="0"/>
              <a:t>lands (</a:t>
            </a:r>
            <a:r>
              <a:rPr lang="en-US" sz="2200" dirty="0" err="1" smtClean="0"/>
              <a:t>Dowie</a:t>
            </a:r>
            <a:r>
              <a:rPr lang="en-US" sz="2200" dirty="0" smtClean="0"/>
              <a:t> 2011). </a:t>
            </a:r>
            <a:r>
              <a:rPr lang="en-US" sz="2200" dirty="0"/>
              <a:t>Unfortunately, in the case of the </a:t>
            </a:r>
            <a:r>
              <a:rPr lang="en-US" sz="2200" dirty="0" err="1"/>
              <a:t>Huli</a:t>
            </a:r>
            <a:r>
              <a:rPr lang="en-US" sz="2200" dirty="0"/>
              <a:t> people, the greed of the transnational corporations are in control and they leave the indigenous with no agency in deciding who controls the land. At this point, I think this question clearly can be answered with the knowledge that the indigenous cultures of the Central highlands have been significantly changed through globalization and not in a positive way. </a:t>
            </a:r>
          </a:p>
        </p:txBody>
      </p:sp>
      <p:sp>
        <p:nvSpPr>
          <p:cNvPr id="41" name="Rectangle 40"/>
          <p:cNvSpPr/>
          <p:nvPr/>
        </p:nvSpPr>
        <p:spPr>
          <a:xfrm>
            <a:off x="6124044" y="5891614"/>
            <a:ext cx="10356615" cy="701730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3200" dirty="0" smtClean="0"/>
              <a:t>Response of International Community: </a:t>
            </a:r>
            <a:r>
              <a:rPr lang="en-US" sz="2200" dirty="0" smtClean="0"/>
              <a:t>The </a:t>
            </a:r>
            <a:r>
              <a:rPr lang="en-US" sz="2200" dirty="0"/>
              <a:t>International Alliance of Inhabitants is an organization that publicizes the struggles of the indigenous people, in hope that more awareness will come from the publicity (International Alliance of Inhabitants 2010)</a:t>
            </a:r>
            <a:r>
              <a:rPr lang="en-US" sz="2200" dirty="0" smtClean="0"/>
              <a:t>. In </a:t>
            </a:r>
            <a:r>
              <a:rPr lang="en-US" sz="2200" dirty="0"/>
              <a:t>an article they published about the police hostility and killings due to the mine, it informs the general public about what is happening.  In this particular instance, it is a report about Amnesty International and how their efforts to persecute the responsible parties (the government and the police) for the outbreak in violence will be hopefully be felt in the Highlands. The corporations’ mission is to help all instances of “world eviction” in which people are forced to leave their native lands and they dedicate their website to documents and proclamations that occur on an international level about what is happening in our world (International Alliance of Inhabitants 2010).  This group</a:t>
            </a:r>
            <a:r>
              <a:rPr lang="en-US" sz="2200" dirty="0" smtClean="0"/>
              <a:t> is essential </a:t>
            </a:r>
            <a:r>
              <a:rPr lang="en-US" sz="2200" dirty="0"/>
              <a:t>in their campaign to</a:t>
            </a:r>
            <a:r>
              <a:rPr lang="en-US" sz="2200" dirty="0" smtClean="0"/>
              <a:t> prevent eviction from indigenous lands. </a:t>
            </a:r>
          </a:p>
          <a:p>
            <a:r>
              <a:rPr lang="en-US" sz="2200" dirty="0"/>
              <a:t>Another group that helps the horrible circumstances of the </a:t>
            </a:r>
            <a:r>
              <a:rPr lang="en-US" sz="2200" dirty="0" err="1"/>
              <a:t>Huli</a:t>
            </a:r>
            <a:r>
              <a:rPr lang="en-US" sz="2200" dirty="0"/>
              <a:t> people is the </a:t>
            </a:r>
            <a:r>
              <a:rPr lang="en-US" sz="2200" dirty="0" err="1"/>
              <a:t>WaterAid</a:t>
            </a:r>
            <a:r>
              <a:rPr lang="en-US" sz="2200" dirty="0"/>
              <a:t> program in Papua New Guinea, which focuses on finding clean water sources for the people in the highlands (</a:t>
            </a:r>
            <a:r>
              <a:rPr lang="en-US" sz="2200" dirty="0" err="1"/>
              <a:t>WaterAid</a:t>
            </a:r>
            <a:r>
              <a:rPr lang="en-US" sz="2200" dirty="0"/>
              <a:t> 2010).</a:t>
            </a:r>
            <a:r>
              <a:rPr lang="en-US" sz="2200" dirty="0" smtClean="0"/>
              <a:t> The </a:t>
            </a:r>
            <a:r>
              <a:rPr lang="en-US" sz="2200" dirty="0"/>
              <a:t>importance of bringing clean water to people living on this river comes from the fact that people rely on the river water to survive, but the water is so contaminated from the mineral runoff that they can no longer use it as a source (</a:t>
            </a:r>
            <a:r>
              <a:rPr lang="en-US" sz="2200" dirty="0" err="1"/>
              <a:t>WaterAid</a:t>
            </a:r>
            <a:r>
              <a:rPr lang="en-US" sz="2200" dirty="0"/>
              <a:t> 2010). With the help of </a:t>
            </a:r>
            <a:r>
              <a:rPr lang="en-US" sz="2200" dirty="0" err="1"/>
              <a:t>WaterAid</a:t>
            </a:r>
            <a:r>
              <a:rPr lang="en-US" sz="2200" dirty="0"/>
              <a:t>, the situation in the highlands is somewhat more bearable for the people, because they have the most important resource available. </a:t>
            </a:r>
          </a:p>
        </p:txBody>
      </p:sp>
      <p:pic>
        <p:nvPicPr>
          <p:cNvPr id="43" name="P 8"/>
          <p:cNvPicPr/>
          <p:nvPr/>
        </p:nvPicPr>
        <p:blipFill>
          <a:blip r:embed="rId11"/>
          <a:stretch>
            <a:fillRect/>
          </a:stretch>
        </p:blipFill>
        <p:spPr>
          <a:xfrm>
            <a:off x="9855112" y="13059307"/>
            <a:ext cx="2641775" cy="844675"/>
          </a:xfrm>
          <a:prstGeom prst="rect">
            <a:avLst/>
          </a:prstGeom>
        </p:spPr>
      </p:pic>
      <p:pic>
        <p:nvPicPr>
          <p:cNvPr id="44" name="P 5"/>
          <p:cNvPicPr/>
          <p:nvPr/>
        </p:nvPicPr>
        <p:blipFill>
          <a:blip r:embed="rId12"/>
          <a:stretch>
            <a:fillRect/>
          </a:stretch>
        </p:blipFill>
        <p:spPr>
          <a:xfrm>
            <a:off x="6299200" y="13177274"/>
            <a:ext cx="2235025" cy="726708"/>
          </a:xfrm>
          <a:prstGeom prst="rect">
            <a:avLst/>
          </a:prstGeom>
        </p:spPr>
      </p:pic>
      <p:pic>
        <p:nvPicPr>
          <p:cNvPr id="45" name="Picture 44"/>
          <p:cNvPicPr>
            <a:picLocks noChangeAspect="1"/>
          </p:cNvPicPr>
          <p:nvPr/>
        </p:nvPicPr>
        <p:blipFill>
          <a:blip r:embed="rId13"/>
          <a:stretch>
            <a:fillRect/>
          </a:stretch>
        </p:blipFill>
        <p:spPr>
          <a:xfrm>
            <a:off x="6299200" y="14092147"/>
            <a:ext cx="6328882" cy="4199163"/>
          </a:xfrm>
          <a:prstGeom prst="roundRect">
            <a:avLst>
              <a:gd name="adj" fmla="val 8594"/>
            </a:avLst>
          </a:prstGeom>
          <a:solidFill>
            <a:srgbClr val="FFFFFF">
              <a:shade val="85000"/>
            </a:srgbClr>
          </a:solidFill>
          <a:ln>
            <a:noFill/>
          </a:ln>
          <a:effectLst>
            <a:glow rad="139700">
              <a:schemeClr val="accent4">
                <a:alpha val="75000"/>
              </a:schemeClr>
            </a:glow>
            <a:reflection blurRad="12700" stA="38000" endPos="28000" dist="5000" dir="5400000" sy="-100000" algn="bl" rotWithShape="0"/>
          </a:effectLst>
        </p:spPr>
      </p:pic>
      <p:sp>
        <p:nvSpPr>
          <p:cNvPr id="46" name="TextBox 45"/>
          <p:cNvSpPr txBox="1"/>
          <p:nvPr/>
        </p:nvSpPr>
        <p:spPr>
          <a:xfrm>
            <a:off x="6124045" y="18291310"/>
            <a:ext cx="7211846" cy="1261884"/>
          </a:xfrm>
          <a:prstGeom prst="rect">
            <a:avLst/>
          </a:prstGeom>
          <a:noFill/>
        </p:spPr>
        <p:txBody>
          <a:bodyPr wrap="square" rtlCol="0">
            <a:spAutoFit/>
          </a:bodyPr>
          <a:lstStyle/>
          <a:p>
            <a:r>
              <a:rPr lang="en-US" sz="2200" dirty="0" smtClean="0"/>
              <a:t>Picture of the general sentiment for indigenous population </a:t>
            </a:r>
          </a:p>
          <a:p>
            <a:r>
              <a:rPr lang="en-US" sz="1600" dirty="0" smtClean="0"/>
              <a:t>Confront </a:t>
            </a:r>
            <a:r>
              <a:rPr lang="en-US" sz="1600" dirty="0" err="1"/>
              <a:t>barrick</a:t>
            </a:r>
            <a:r>
              <a:rPr lang="en-US" sz="1600" dirty="0"/>
              <a:t> gold. Toronto, Canada, Available from </a:t>
            </a:r>
            <a:r>
              <a:rPr lang="en-US" sz="1600" dirty="0">
                <a:hlinkClick r:id="rId14"/>
              </a:rPr>
              <a:t>http://www.solidarityresponse.net/tag/papua-new-guinea/</a:t>
            </a:r>
            <a:r>
              <a:rPr lang="en-US" sz="1600" dirty="0"/>
              <a:t>.</a:t>
            </a:r>
          </a:p>
          <a:p>
            <a:endParaRPr lang="en-US" sz="2200" dirty="0"/>
          </a:p>
        </p:txBody>
      </p:sp>
      <p:pic>
        <p:nvPicPr>
          <p:cNvPr id="47" name="Picture 46"/>
          <p:cNvPicPr>
            <a:picLocks noChangeAspect="1"/>
          </p:cNvPicPr>
          <p:nvPr/>
        </p:nvPicPr>
        <p:blipFill>
          <a:blip r:embed="rId15"/>
          <a:stretch>
            <a:fillRect/>
          </a:stretch>
        </p:blipFill>
        <p:spPr>
          <a:xfrm>
            <a:off x="17064772" y="6119878"/>
            <a:ext cx="9401852" cy="5916639"/>
          </a:xfrm>
          <a:prstGeom prst="roundRect">
            <a:avLst>
              <a:gd name="adj" fmla="val 8594"/>
            </a:avLst>
          </a:prstGeom>
          <a:solidFill>
            <a:srgbClr val="FFFFFF">
              <a:shade val="85000"/>
            </a:srgbClr>
          </a:solidFill>
          <a:ln>
            <a:noFill/>
          </a:ln>
          <a:effectLst>
            <a:glow rad="139700">
              <a:schemeClr val="accent4">
                <a:alpha val="75000"/>
              </a:schemeClr>
            </a:glow>
            <a:reflection blurRad="12700" stA="38000" endPos="28000" dist="5000" dir="5400000" sy="-100000" algn="bl" rotWithShape="0"/>
          </a:effectLst>
        </p:spPr>
      </p:pic>
      <p:sp>
        <p:nvSpPr>
          <p:cNvPr id="48" name="TextBox 47"/>
          <p:cNvSpPr txBox="1"/>
          <p:nvPr/>
        </p:nvSpPr>
        <p:spPr>
          <a:xfrm>
            <a:off x="17064772" y="11996417"/>
            <a:ext cx="8233627" cy="1251055"/>
          </a:xfrm>
          <a:prstGeom prst="rect">
            <a:avLst/>
          </a:prstGeom>
          <a:noFill/>
        </p:spPr>
        <p:txBody>
          <a:bodyPr wrap="square" rtlCol="0">
            <a:spAutoFit/>
          </a:bodyPr>
          <a:lstStyle/>
          <a:p>
            <a:r>
              <a:rPr lang="en-US" sz="2200" dirty="0" smtClean="0"/>
              <a:t>Two Children standing in the runoff of the Ok </a:t>
            </a:r>
            <a:r>
              <a:rPr lang="en-US" sz="2200" dirty="0" err="1" smtClean="0"/>
              <a:t>Tedi</a:t>
            </a:r>
            <a:r>
              <a:rPr lang="en-US" sz="2200" dirty="0" smtClean="0"/>
              <a:t> River</a:t>
            </a:r>
          </a:p>
          <a:p>
            <a:r>
              <a:rPr lang="en-US" sz="1600" dirty="0" smtClean="0"/>
              <a:t>Allan </a:t>
            </a:r>
            <a:r>
              <a:rPr lang="en-US" sz="1600" dirty="0" err="1" smtClean="0"/>
              <a:t>Lissner</a:t>
            </a:r>
            <a:r>
              <a:rPr lang="en-US" sz="1600" dirty="0" smtClean="0"/>
              <a:t>. EVENT: Mining (</a:t>
            </a:r>
            <a:r>
              <a:rPr lang="en-US" sz="1600" dirty="0" err="1" smtClean="0"/>
              <a:t>in)justice</a:t>
            </a:r>
            <a:r>
              <a:rPr lang="en-US" sz="1600" dirty="0" smtClean="0"/>
              <a:t>: At home and abroad. in Praxis Pictures [database online]. Available from </a:t>
            </a:r>
            <a:r>
              <a:rPr lang="en-US" sz="1600" dirty="0" err="1" smtClean="0">
                <a:hlinkClick r:id="rId8"/>
              </a:rPr>
              <a:t>http://allan.lissner.net/event-mining-injustice-at-home-and-abroad/</a:t>
            </a:r>
            <a:r>
              <a:rPr lang="en-US" sz="1600" dirty="0" err="1" smtClean="0"/>
              <a:t>.</a:t>
            </a:r>
            <a:endParaRPr lang="en-US" sz="1600" dirty="0" smtClean="0"/>
          </a:p>
          <a:p>
            <a:endParaRPr lang="en-US" sz="2200" dirty="0"/>
          </a:p>
        </p:txBody>
      </p:sp>
      <p:sp>
        <p:nvSpPr>
          <p:cNvPr id="53" name="TextBox 52"/>
          <p:cNvSpPr txBox="1"/>
          <p:nvPr/>
        </p:nvSpPr>
        <p:spPr>
          <a:xfrm>
            <a:off x="6053342" y="19047356"/>
            <a:ext cx="7603539" cy="4739759"/>
          </a:xfrm>
          <a:prstGeom prst="rect">
            <a:avLst/>
          </a:prstGeom>
          <a:noFill/>
        </p:spPr>
        <p:txBody>
          <a:bodyPr wrap="square" rtlCol="0">
            <a:spAutoFit/>
          </a:bodyPr>
          <a:lstStyle/>
          <a:p>
            <a:pPr>
              <a:lnSpc>
                <a:spcPct val="150000"/>
              </a:lnSpc>
            </a:pPr>
            <a:r>
              <a:rPr lang="en-US" sz="1400" b="1" dirty="0" smtClean="0"/>
              <a:t>Complete Bibliography:</a:t>
            </a:r>
          </a:p>
          <a:p>
            <a:r>
              <a:rPr lang="en-US" sz="1400" dirty="0" smtClean="0"/>
              <a:t>Ballard</a:t>
            </a:r>
            <a:r>
              <a:rPr lang="en-US" sz="1400" dirty="0"/>
              <a:t>, Chris, and Glenn Banks. 2003. "RESOURCE WARS: The Anthropology of Mining." </a:t>
            </a:r>
            <a:r>
              <a:rPr lang="en-US" sz="1400" i="1" dirty="0"/>
              <a:t>Annual Review of Anthropology</a:t>
            </a:r>
            <a:r>
              <a:rPr lang="en-US" sz="1400" dirty="0"/>
              <a:t> 32, no. 1: 287-313. </a:t>
            </a:r>
            <a:r>
              <a:rPr lang="en-US" sz="1400" i="1" dirty="0"/>
              <a:t>Academic Search Premier</a:t>
            </a:r>
            <a:r>
              <a:rPr lang="en-US" sz="1400" dirty="0"/>
              <a:t>, </a:t>
            </a:r>
            <a:r>
              <a:rPr lang="en-US" sz="1400" dirty="0" err="1"/>
              <a:t>EBSCO</a:t>
            </a:r>
            <a:r>
              <a:rPr lang="en-US" sz="1400" i="1" dirty="0" err="1"/>
              <a:t>host</a:t>
            </a:r>
            <a:r>
              <a:rPr lang="en-US" sz="1400" dirty="0"/>
              <a:t> (accessed May 3, 2011)</a:t>
            </a:r>
            <a:r>
              <a:rPr lang="en-US" sz="1400" dirty="0" smtClean="0"/>
              <a:t>.</a:t>
            </a:r>
          </a:p>
          <a:p>
            <a:endParaRPr lang="en-US" sz="800" cap="small" dirty="0" smtClean="0"/>
          </a:p>
          <a:p>
            <a:r>
              <a:rPr lang="en-US" sz="1400" dirty="0" err="1"/>
              <a:t>Dowie</a:t>
            </a:r>
            <a:r>
              <a:rPr lang="en-US" sz="1400" dirty="0"/>
              <a:t>, </a:t>
            </a:r>
            <a:r>
              <a:rPr lang="en-US" sz="1400" dirty="0" smtClean="0"/>
              <a:t>Mark. 2011.   </a:t>
            </a:r>
            <a:r>
              <a:rPr lang="en-US" sz="1400" dirty="0"/>
              <a:t>Conservation Refugees: The Hundred-Year Conflict Between Global Conservation and Native Peoples. Cambridge, Mass.: MIT Press</a:t>
            </a:r>
            <a:r>
              <a:rPr lang="en-US" sz="1400" dirty="0" smtClean="0"/>
              <a:t>.</a:t>
            </a:r>
          </a:p>
          <a:p>
            <a:endParaRPr lang="en-US" sz="800" dirty="0" smtClean="0"/>
          </a:p>
          <a:p>
            <a:r>
              <a:rPr lang="en-US" sz="1400" dirty="0" smtClean="0"/>
              <a:t>International </a:t>
            </a:r>
            <a:r>
              <a:rPr lang="en-US" sz="1400" dirty="0"/>
              <a:t>Alliance of Indigenous People. Victims of police violence and forced evictions near </a:t>
            </a:r>
            <a:r>
              <a:rPr lang="en-US" sz="1400" dirty="0" err="1"/>
              <a:t>papua</a:t>
            </a:r>
            <a:r>
              <a:rPr lang="en-US" sz="1400" dirty="0"/>
              <a:t> new </a:t>
            </a:r>
            <a:r>
              <a:rPr lang="en-US" sz="1400" dirty="0" err="1"/>
              <a:t>guinean</a:t>
            </a:r>
            <a:r>
              <a:rPr lang="en-US" sz="1400" dirty="0"/>
              <a:t> gold </a:t>
            </a:r>
            <a:r>
              <a:rPr lang="en-US" sz="1400" dirty="0" smtClean="0"/>
              <a:t>mine. Great </a:t>
            </a:r>
            <a:r>
              <a:rPr lang="en-US" sz="1400" dirty="0"/>
              <a:t>Britain, May 3, </a:t>
            </a:r>
            <a:r>
              <a:rPr lang="en-US" sz="1400" dirty="0" smtClean="0"/>
              <a:t>2011. </a:t>
            </a:r>
          </a:p>
          <a:p>
            <a:endParaRPr lang="en-US" sz="800" dirty="0" smtClean="0"/>
          </a:p>
          <a:p>
            <a:r>
              <a:rPr lang="en-US" sz="1400" dirty="0" smtClean="0"/>
              <a:t>Jorgensen, Dan. 2006. Hinterland history: The ok </a:t>
            </a:r>
            <a:r>
              <a:rPr lang="en-US" sz="1400" dirty="0" err="1" smtClean="0"/>
              <a:t>tedi</a:t>
            </a:r>
            <a:r>
              <a:rPr lang="en-US" sz="1400" dirty="0" smtClean="0"/>
              <a:t> mine and its cultural consequences in </a:t>
            </a:r>
            <a:r>
              <a:rPr lang="en-US" sz="1400" dirty="0" err="1" smtClean="0"/>
              <a:t>telefolmin</a:t>
            </a:r>
            <a:r>
              <a:rPr lang="en-US" sz="1400" dirty="0" smtClean="0"/>
              <a:t>. </a:t>
            </a:r>
            <a:r>
              <a:rPr lang="en-US" sz="1400" i="1" dirty="0" smtClean="0"/>
              <a:t>The Contemporary Pacific</a:t>
            </a:r>
            <a:r>
              <a:rPr lang="en-US" sz="1400" dirty="0" smtClean="0"/>
              <a:t> 18 (2): 233-63.</a:t>
            </a:r>
          </a:p>
          <a:p>
            <a:pPr>
              <a:lnSpc>
                <a:spcPct val="150000"/>
              </a:lnSpc>
            </a:pPr>
            <a:r>
              <a:rPr lang="en-US" sz="1400" dirty="0" smtClean="0"/>
              <a:t>Kane, Joe. 1996   Savages. New York: Knopf : Distributed by Random House.</a:t>
            </a:r>
          </a:p>
          <a:p>
            <a:endParaRPr lang="en-US"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736</TotalTime>
  <Words>1891</Words>
  <Application>Microsoft Macintosh PowerPoint</Application>
  <PresentationFormat>Custom</PresentationFormat>
  <Paragraphs>34</Paragraphs>
  <Slides>1</Slides>
  <Notes>0</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Office Theme</vt:lpstr>
      <vt:lpstr>Slide 1</vt:lpstr>
    </vt:vector>
  </TitlesOfParts>
  <Company>Gettysburg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Lauren Dunne</dc:creator>
  <cp:lastModifiedBy>Lauren Dunne</cp:lastModifiedBy>
  <cp:revision>10</cp:revision>
  <cp:lastPrinted>2011-05-06T02:43:58Z</cp:lastPrinted>
  <dcterms:created xsi:type="dcterms:W3CDTF">2011-05-05T18:14:55Z</dcterms:created>
  <dcterms:modified xsi:type="dcterms:W3CDTF">2011-05-06T06:31:33Z</dcterms:modified>
</cp:coreProperties>
</file>