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C81D01-5D4A-4FB0-BC7D-BB581A6579E8}" type="datetimeFigureOut">
              <a:rPr lang="en-US" smtClean="0"/>
              <a:pPr/>
              <a:t>12/4/2009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81D01-5D4A-4FB0-BC7D-BB581A6579E8}" type="datetimeFigureOut">
              <a:rPr lang="en-US" smtClean="0"/>
              <a:pPr/>
              <a:t>12/4/2009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81D01-5D4A-4FB0-BC7D-BB581A6579E8}" type="datetimeFigureOut">
              <a:rPr lang="en-US" smtClean="0"/>
              <a:pPr/>
              <a:t>12/4/2009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C81D01-5D4A-4FB0-BC7D-BB581A6579E8}" type="datetimeFigureOut">
              <a:rPr lang="en-US" smtClean="0"/>
              <a:pPr/>
              <a:t>12/4/2009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C81D01-5D4A-4FB0-BC7D-BB581A6579E8}" type="datetimeFigureOut">
              <a:rPr lang="en-US" smtClean="0"/>
              <a:pPr/>
              <a:t>12/4/2009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C81D01-5D4A-4FB0-BC7D-BB581A6579E8}" type="datetimeFigureOut">
              <a:rPr lang="en-US" smtClean="0"/>
              <a:pPr/>
              <a:t>12/4/2009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C81D01-5D4A-4FB0-BC7D-BB581A6579E8}" type="datetimeFigureOut">
              <a:rPr lang="en-US" smtClean="0"/>
              <a:pPr/>
              <a:t>12/4/2009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C81D01-5D4A-4FB0-BC7D-BB581A6579E8}" type="datetimeFigureOut">
              <a:rPr lang="en-US" smtClean="0"/>
              <a:pPr/>
              <a:t>12/4/2009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C81D01-5D4A-4FB0-BC7D-BB581A6579E8}" type="datetimeFigureOut">
              <a:rPr lang="en-US" smtClean="0"/>
              <a:pPr/>
              <a:t>12/4/2009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81D01-5D4A-4FB0-BC7D-BB581A6579E8}" type="datetimeFigureOut">
              <a:rPr lang="en-US" smtClean="0"/>
              <a:pPr/>
              <a:t>12/4/2009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C81D01-5D4A-4FB0-BC7D-BB581A6579E8}" type="datetimeFigureOut">
              <a:rPr lang="en-US" smtClean="0"/>
              <a:pPr/>
              <a:t>12/4/2009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A0290E-474F-4B5D-AD60-5A498CAB505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C81D01-5D4A-4FB0-BC7D-BB581A6579E8}" type="datetimeFigureOut">
              <a:rPr lang="en-US" smtClean="0"/>
              <a:pPr/>
              <a:t>12/4/2009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A0290E-474F-4B5D-AD60-5A498CAB505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unhcr.org/4444afc50.html"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www.unhcr.org/4444afc50.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globalissues.org/article/35/us-and-foreign-aid-assistance"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www.cbsnews.com/stories/2008/05/09/60minutes/main4083279.shtml?tag=contentMain;contentBody"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914400"/>
            <a:ext cx="7620000" cy="4524315"/>
          </a:xfrm>
          <a:prstGeom prst="rect">
            <a:avLst/>
          </a:prstGeom>
          <a:noFill/>
        </p:spPr>
        <p:txBody>
          <a:bodyPr wrap="square" rtlCol="0">
            <a:spAutoFit/>
          </a:bodyPr>
          <a:lstStyle/>
          <a:p>
            <a:r>
              <a:rPr lang="en-US" sz="3200" dirty="0" smtClean="0"/>
              <a:t>Alternative Question #2 for </a:t>
            </a:r>
            <a:r>
              <a:rPr lang="en-US" sz="3200" dirty="0" err="1" smtClean="0"/>
              <a:t>Synthepaper</a:t>
            </a:r>
            <a:r>
              <a:rPr lang="en-US" sz="3200" dirty="0" smtClean="0"/>
              <a:t>:</a:t>
            </a:r>
          </a:p>
          <a:p>
            <a:endParaRPr lang="en-US" sz="3200" dirty="0" smtClean="0"/>
          </a:p>
          <a:p>
            <a:r>
              <a:rPr lang="en-US" sz="3200" dirty="0" smtClean="0"/>
              <a:t>In light of U.S. ratification of the 1951 Refugee Convention, which obliges us to accept refugees and not return them to any place where they might face the same or similar dangers, should the U.S. change how they currently deal with refugees and/or asylum seekers?</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371600"/>
            <a:ext cx="7315200" cy="769441"/>
          </a:xfrm>
          <a:prstGeom prst="rect">
            <a:avLst/>
          </a:prstGeom>
          <a:noFill/>
        </p:spPr>
        <p:txBody>
          <a:bodyPr wrap="square" rtlCol="0">
            <a:spAutoFit/>
          </a:bodyPr>
          <a:lstStyle/>
          <a:p>
            <a:r>
              <a:rPr lang="en-US" sz="4400" dirty="0" smtClean="0"/>
              <a:t>4 points to keep in mind . . .</a:t>
            </a:r>
            <a:endParaRPr lang="en-US" sz="4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838200"/>
            <a:ext cx="7543800" cy="5386090"/>
          </a:xfrm>
          <a:prstGeom prst="rect">
            <a:avLst/>
          </a:prstGeom>
          <a:noFill/>
        </p:spPr>
        <p:txBody>
          <a:bodyPr wrap="square" rtlCol="0">
            <a:spAutoFit/>
          </a:bodyPr>
          <a:lstStyle/>
          <a:p>
            <a:pPr marL="514350" lvl="0" indent="-514350">
              <a:buAutoNum type="arabicPeriod"/>
            </a:pPr>
            <a:r>
              <a:rPr lang="en-US" sz="3200" b="1" dirty="0" smtClean="0"/>
              <a:t>Global </a:t>
            </a:r>
            <a:r>
              <a:rPr lang="en-US" sz="3200" b="1" dirty="0"/>
              <a:t>refugee numbers are currently down from a high in the 1990s (19 million to about 9 </a:t>
            </a:r>
            <a:r>
              <a:rPr lang="en-US" sz="3200" b="1" dirty="0" smtClean="0"/>
              <a:t>million today)</a:t>
            </a:r>
          </a:p>
          <a:p>
            <a:pPr marL="514350" lvl="0" indent="-514350">
              <a:buAutoNum type="arabicPeriod"/>
            </a:pPr>
            <a:endParaRPr lang="en-US" sz="3200" b="1" dirty="0" smtClean="0"/>
          </a:p>
          <a:p>
            <a:pPr marL="971550" lvl="1" indent="-514350"/>
            <a:r>
              <a:rPr lang="en-US" sz="2400" b="1" dirty="0" smtClean="0"/>
              <a:t>In line with this, the world-wide number of immigrants has remained fairly consistent since 1960 (rising from 2.5 to 2.9 %), though admittedly the percentage of immigrants in developed, wealthy countries has grown significantly (from 3.4 to 8.7)</a:t>
            </a:r>
          </a:p>
          <a:p>
            <a:pPr marL="971550" lvl="1" indent="-514350"/>
            <a:endParaRPr lang="en-US" sz="3200" b="1" dirty="0" smtClean="0"/>
          </a:p>
          <a:p>
            <a:pPr marL="971550" lvl="1" indent="-514350"/>
            <a:r>
              <a:rPr lang="en-US" sz="2000" b="1" dirty="0" smtClean="0"/>
              <a:t>See </a:t>
            </a:r>
            <a:r>
              <a:rPr lang="en-US" sz="2000" u="sng" dirty="0" smtClean="0">
                <a:hlinkClick r:id="rId2"/>
              </a:rPr>
              <a:t>http://www.unhcr.org/4444afc50.html</a:t>
            </a:r>
            <a:endParaRPr lang="en-US" sz="2000" dirty="0"/>
          </a:p>
          <a:p>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5416868"/>
          </a:xfrm>
          <a:prstGeom prst="rect">
            <a:avLst/>
          </a:prstGeom>
          <a:noFill/>
        </p:spPr>
        <p:txBody>
          <a:bodyPr wrap="square" rtlCol="0">
            <a:spAutoFit/>
          </a:bodyPr>
          <a:lstStyle/>
          <a:p>
            <a:pPr lvl="0"/>
            <a:r>
              <a:rPr lang="en-US" sz="3200" b="1" dirty="0"/>
              <a:t>Most refugees are NOT destined to resettle in developed northern countries</a:t>
            </a:r>
            <a:endParaRPr lang="en-US" sz="3200" dirty="0"/>
          </a:p>
          <a:p>
            <a:endParaRPr lang="en-US" dirty="0" smtClean="0"/>
          </a:p>
          <a:p>
            <a:pPr>
              <a:buFont typeface="Arial" pitchFamily="34" charset="0"/>
              <a:buChar char="•"/>
            </a:pPr>
            <a:r>
              <a:rPr lang="en-US" sz="2400" dirty="0" smtClean="0"/>
              <a:t> 80-90% remain in their region of </a:t>
            </a:r>
            <a:r>
              <a:rPr lang="en-US" sz="2400" dirty="0" smtClean="0"/>
              <a:t>origin</a:t>
            </a:r>
          </a:p>
          <a:p>
            <a:pPr>
              <a:buFont typeface="Arial" pitchFamily="34" charset="0"/>
              <a:buChar char="•"/>
            </a:pPr>
            <a:endParaRPr lang="en-US" sz="2400" dirty="0" smtClean="0"/>
          </a:p>
          <a:p>
            <a:pPr lvl="1"/>
            <a:r>
              <a:rPr lang="en-US" sz="2400" dirty="0" smtClean="0"/>
              <a:t>See the parts of the world where the most refugees, asylum-seekers are located:</a:t>
            </a:r>
          </a:p>
          <a:p>
            <a:endParaRPr lang="en-US" sz="2400" dirty="0" smtClean="0"/>
          </a:p>
          <a:p>
            <a:r>
              <a:rPr lang="en-US" sz="2400" dirty="0" smtClean="0"/>
              <a:t>	</a:t>
            </a:r>
            <a:r>
              <a:rPr lang="en-US" sz="2400" u="sng" dirty="0" smtClean="0">
                <a:hlinkClick r:id="rId2"/>
              </a:rPr>
              <a:t>http://www.unhcr.org/4444afc50.html</a:t>
            </a:r>
            <a:endParaRPr lang="en-US" sz="2400" dirty="0" smtClean="0"/>
          </a:p>
          <a:p>
            <a:endParaRPr lang="en-US" sz="2400" dirty="0" smtClean="0"/>
          </a:p>
          <a:p>
            <a:endParaRPr lang="en-US" sz="2400" dirty="0"/>
          </a:p>
          <a:p>
            <a:pPr>
              <a:buFont typeface="Arial" pitchFamily="34" charset="0"/>
              <a:buChar char="•"/>
            </a:pPr>
            <a:r>
              <a:rPr lang="en-US" sz="2400" dirty="0" smtClean="0"/>
              <a:t> There are 2-3 times as many IDPs (internally displaced people) as there are refugees (people who cross a border during a conflict)</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685800"/>
            <a:ext cx="8077200" cy="6155531"/>
          </a:xfrm>
          <a:prstGeom prst="rect">
            <a:avLst/>
          </a:prstGeom>
          <a:noFill/>
        </p:spPr>
        <p:txBody>
          <a:bodyPr wrap="square" rtlCol="0">
            <a:spAutoFit/>
          </a:bodyPr>
          <a:lstStyle/>
          <a:p>
            <a:pPr lvl="0"/>
            <a:r>
              <a:rPr lang="en-US" sz="3200" b="1" dirty="0" smtClean="0"/>
              <a:t>3. Developing countries like the U.S. spend more </a:t>
            </a:r>
            <a:r>
              <a:rPr lang="en-US" sz="3200" b="1" dirty="0"/>
              <a:t>money </a:t>
            </a:r>
            <a:r>
              <a:rPr lang="en-US" sz="3200" b="1" dirty="0" smtClean="0"/>
              <a:t>trying </a:t>
            </a:r>
            <a:r>
              <a:rPr lang="en-US" sz="3200" b="1" dirty="0"/>
              <a:t>to keep refugees out of developed countries </a:t>
            </a:r>
            <a:r>
              <a:rPr lang="en-US" sz="3200" b="1" dirty="0" smtClean="0"/>
              <a:t>than allocating money to </a:t>
            </a:r>
          </a:p>
          <a:p>
            <a:pPr lvl="0"/>
            <a:endParaRPr lang="en-US" sz="2000" b="1" dirty="0"/>
          </a:p>
          <a:p>
            <a:pPr marL="800100" lvl="1" indent="-342900">
              <a:buAutoNum type="alphaLcParenR"/>
            </a:pPr>
            <a:r>
              <a:rPr lang="en-US" sz="2000" b="1" dirty="0" smtClean="0"/>
              <a:t>serve </a:t>
            </a:r>
            <a:r>
              <a:rPr lang="en-US" sz="2000" b="1" dirty="0"/>
              <a:t>their needs in regional refugee camps </a:t>
            </a:r>
            <a:endParaRPr lang="en-US" sz="2000" b="1" dirty="0" smtClean="0"/>
          </a:p>
          <a:p>
            <a:pPr marL="800100" lvl="1" indent="-342900"/>
            <a:endParaRPr lang="en-US" sz="2000" b="1" dirty="0" smtClean="0"/>
          </a:p>
          <a:p>
            <a:pPr marL="800100" lvl="1" indent="-342900"/>
            <a:r>
              <a:rPr lang="en-US" sz="2000" b="1" dirty="0" smtClean="0"/>
              <a:t>	See handout from </a:t>
            </a:r>
            <a:r>
              <a:rPr lang="en-US" sz="2000" b="1" dirty="0" err="1" smtClean="0"/>
              <a:t>Moorehead</a:t>
            </a:r>
            <a:r>
              <a:rPr lang="en-US" sz="2000" b="1" dirty="0" smtClean="0"/>
              <a:t> book</a:t>
            </a:r>
            <a:endParaRPr lang="en-US" sz="2000" b="1" dirty="0" smtClean="0"/>
          </a:p>
          <a:p>
            <a:pPr marL="800100" lvl="1" indent="-342900"/>
            <a:endParaRPr lang="en-US" sz="2000" b="1" dirty="0"/>
          </a:p>
          <a:p>
            <a:pPr marL="800100" lvl="1" indent="-342900"/>
            <a:r>
              <a:rPr lang="en-US" sz="2000" b="1" dirty="0" smtClean="0"/>
              <a:t>-or-</a:t>
            </a:r>
          </a:p>
          <a:p>
            <a:pPr marL="800100" lvl="1" indent="-342900"/>
            <a:endParaRPr lang="en-US" sz="2000" b="1" dirty="0"/>
          </a:p>
          <a:p>
            <a:pPr marL="800100" lvl="1" indent="-342900"/>
            <a:r>
              <a:rPr lang="en-US" sz="2000" b="1" dirty="0" smtClean="0"/>
              <a:t>b) help </a:t>
            </a:r>
            <a:r>
              <a:rPr lang="en-US" sz="2000" b="1" dirty="0"/>
              <a:t>to develop </a:t>
            </a:r>
            <a:r>
              <a:rPr lang="en-US" sz="2000" b="1" dirty="0" smtClean="0"/>
              <a:t>southern countries that are prone to </a:t>
            </a:r>
            <a:r>
              <a:rPr lang="en-US" sz="2000" b="1" dirty="0" smtClean="0"/>
              <a:t>conflict and refugee </a:t>
            </a:r>
            <a:r>
              <a:rPr lang="en-US" sz="2000" b="1" dirty="0" err="1" smtClean="0"/>
              <a:t>outflux</a:t>
            </a:r>
            <a:endParaRPr lang="en-US" sz="2000" b="1" dirty="0" smtClean="0"/>
          </a:p>
          <a:p>
            <a:pPr marL="800100" lvl="1" indent="-342900"/>
            <a:endParaRPr lang="en-US" sz="2000" b="1" dirty="0" smtClean="0"/>
          </a:p>
          <a:p>
            <a:pPr marL="800100" lvl="1" indent="-342900"/>
            <a:r>
              <a:rPr lang="en-US" sz="2000" b="1" dirty="0" smtClean="0"/>
              <a:t>	see site on U.S. foreign aid:</a:t>
            </a:r>
          </a:p>
          <a:p>
            <a:pPr marL="800100" lvl="1" indent="-342900"/>
            <a:endParaRPr lang="en-US" sz="2000" b="1" dirty="0" smtClean="0"/>
          </a:p>
          <a:p>
            <a:pPr marL="800100" lvl="1" indent="-342900"/>
            <a:r>
              <a:rPr lang="en-US" sz="2000" dirty="0" smtClean="0">
                <a:hlinkClick r:id="rId2"/>
              </a:rPr>
              <a:t>http://</a:t>
            </a:r>
            <a:r>
              <a:rPr lang="en-US" sz="2000" dirty="0" smtClean="0">
                <a:hlinkClick r:id="rId2"/>
              </a:rPr>
              <a:t>www.globalissues.org/article/35/us-and-foreign-aid-assistance</a:t>
            </a:r>
            <a:endParaRPr lang="en-US" sz="2000" dirty="0" smtClean="0"/>
          </a:p>
          <a:p>
            <a:pPr marL="800100" lvl="1" indent="-342900"/>
            <a:endParaRPr lang="en-US" sz="2000"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7924800" cy="4555093"/>
          </a:xfrm>
          <a:prstGeom prst="rect">
            <a:avLst/>
          </a:prstGeom>
          <a:noFill/>
        </p:spPr>
        <p:txBody>
          <a:bodyPr wrap="square" rtlCol="0">
            <a:spAutoFit/>
          </a:bodyPr>
          <a:lstStyle/>
          <a:p>
            <a:pPr lvl="0"/>
            <a:r>
              <a:rPr lang="en-US" sz="3200" dirty="0" smtClean="0"/>
              <a:t>4. </a:t>
            </a:r>
            <a:r>
              <a:rPr lang="en-US" sz="3200" b="1" dirty="0"/>
              <a:t>There is a risk of </a:t>
            </a:r>
            <a:r>
              <a:rPr lang="en-US" sz="3200" b="1" dirty="0" smtClean="0"/>
              <a:t>double-abuse </a:t>
            </a:r>
            <a:r>
              <a:rPr lang="en-US" sz="3200" b="1" dirty="0"/>
              <a:t>of the human rights of asylum-seekers held in </a:t>
            </a:r>
            <a:r>
              <a:rPr lang="en-US" sz="3200" b="1" dirty="0" smtClean="0"/>
              <a:t>detention</a:t>
            </a:r>
          </a:p>
          <a:p>
            <a:pPr lvl="0"/>
            <a:endParaRPr lang="en-US" sz="3200" b="1" dirty="0" smtClean="0"/>
          </a:p>
          <a:p>
            <a:pPr lvl="0"/>
            <a:r>
              <a:rPr lang="en-US" sz="2800" b="1" dirty="0" smtClean="0"/>
              <a:t>See CBS/60 minutes report “Detention in America” (and read the posts!)</a:t>
            </a:r>
          </a:p>
          <a:p>
            <a:pPr lvl="0"/>
            <a:endParaRPr lang="en-US" sz="2800" b="1" dirty="0" smtClean="0"/>
          </a:p>
          <a:p>
            <a:pPr lvl="0"/>
            <a:r>
              <a:rPr lang="en-US" sz="2000" dirty="0" smtClean="0">
                <a:hlinkClick r:id="rId2"/>
              </a:rPr>
              <a:t>http://</a:t>
            </a:r>
            <a:r>
              <a:rPr lang="en-US" sz="2000" dirty="0" smtClean="0">
                <a:hlinkClick r:id="rId2"/>
              </a:rPr>
              <a:t>www.cbsnews.com/stories/2008/05/09/60minutes/main4083279.shtml?tag=contentMain;contentBody</a:t>
            </a:r>
            <a:endParaRPr lang="en-US" sz="2000" dirty="0" smtClean="0"/>
          </a:p>
          <a:p>
            <a:pPr lvl="0"/>
            <a:endParaRPr lang="en-US" sz="2000" dirty="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234</Words>
  <Application>Microsoft Office PowerPoint</Application>
  <PresentationFormat>On-screen Show (4:3)</PresentationFormat>
  <Paragraphs>37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Company>Gettysburg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dperry</dc:creator>
  <cp:lastModifiedBy>dperry</cp:lastModifiedBy>
  <cp:revision>4</cp:revision>
  <dcterms:created xsi:type="dcterms:W3CDTF">2009-12-04T14:41:41Z</dcterms:created>
  <dcterms:modified xsi:type="dcterms:W3CDTF">2009-12-04T18:26:13Z</dcterms:modified>
</cp:coreProperties>
</file>