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1"/>
    <a:srgbClr val="E4D2F2"/>
    <a:srgbClr val="D4ECB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750B1-EFD8-4B7E-89FE-2BAD31C983DC}" type="datetimeFigureOut">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750B1-EFD8-4B7E-89FE-2BAD31C983DC}" type="datetimeFigureOut">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750B1-EFD8-4B7E-89FE-2BAD31C983DC}" type="datetimeFigureOut">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750B1-EFD8-4B7E-89FE-2BAD31C983DC}" type="datetimeFigureOut">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750B1-EFD8-4B7E-89FE-2BAD31C983DC}" type="datetimeFigureOut">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5750B1-EFD8-4B7E-89FE-2BAD31C983DC}" type="datetimeFigureOut">
              <a:rPr lang="en-US" smtClean="0"/>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5750B1-EFD8-4B7E-89FE-2BAD31C983DC}" type="datetimeFigureOut">
              <a:rPr lang="en-US" smtClean="0"/>
              <a:t>10/9/2009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5750B1-EFD8-4B7E-89FE-2BAD31C983DC}" type="datetimeFigureOut">
              <a:rPr lang="en-US" smtClean="0"/>
              <a:t>10/9/2009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750B1-EFD8-4B7E-89FE-2BAD31C983DC}" type="datetimeFigureOut">
              <a:rPr lang="en-US" smtClean="0"/>
              <a:t>10/9/2009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750B1-EFD8-4B7E-89FE-2BAD31C983DC}" type="datetimeFigureOut">
              <a:rPr lang="en-US" smtClean="0"/>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750B1-EFD8-4B7E-89FE-2BAD31C983DC}" type="datetimeFigureOut">
              <a:rPr lang="en-US" smtClean="0"/>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C14FB-7273-45F8-86F6-F089181EC7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750B1-EFD8-4B7E-89FE-2BAD31C983DC}" type="datetimeFigureOut">
              <a:rPr lang="en-US" smtClean="0"/>
              <a:t>10/9/2009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C14FB-7273-45F8-86F6-F089181EC7E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1"/>
        </a:solidFill>
        <a:effectLst/>
      </p:bgPr>
    </p:bg>
    <p:spTree>
      <p:nvGrpSpPr>
        <p:cNvPr id="1" name=""/>
        <p:cNvGrpSpPr/>
        <p:nvPr/>
      </p:nvGrpSpPr>
      <p:grpSpPr>
        <a:xfrm>
          <a:off x="0" y="0"/>
          <a:ext cx="0" cy="0"/>
          <a:chOff x="0" y="0"/>
          <a:chExt cx="0" cy="0"/>
        </a:xfrm>
      </p:grpSpPr>
      <p:sp>
        <p:nvSpPr>
          <p:cNvPr id="4" name="TextBox 3"/>
          <p:cNvSpPr txBox="1"/>
          <p:nvPr/>
        </p:nvSpPr>
        <p:spPr>
          <a:xfrm>
            <a:off x="228600" y="609600"/>
            <a:ext cx="8686800" cy="923330"/>
          </a:xfrm>
          <a:prstGeom prst="rect">
            <a:avLst/>
          </a:prstGeom>
          <a:noFill/>
        </p:spPr>
        <p:txBody>
          <a:bodyPr wrap="square" rtlCol="0">
            <a:spAutoFit/>
          </a:bodyPr>
          <a:lstStyle/>
          <a:p>
            <a:r>
              <a:rPr lang="en-US" sz="5400" dirty="0">
                <a:solidFill>
                  <a:schemeClr val="accent6">
                    <a:lumMod val="75000"/>
                  </a:schemeClr>
                </a:solidFill>
              </a:rPr>
              <a:t>p</a:t>
            </a:r>
            <a:r>
              <a:rPr lang="en-US" sz="5400" dirty="0" smtClean="0">
                <a:solidFill>
                  <a:schemeClr val="accent6">
                    <a:lumMod val="75000"/>
                  </a:schemeClr>
                </a:solidFill>
              </a:rPr>
              <a:t>rivate sphere / public sphere</a:t>
            </a:r>
            <a:endParaRPr lang="en-US" sz="5400" dirty="0">
              <a:solidFill>
                <a:schemeClr val="accent6">
                  <a:lumMod val="75000"/>
                </a:schemeClr>
              </a:solidFill>
            </a:endParaRPr>
          </a:p>
        </p:txBody>
      </p:sp>
      <p:sp>
        <p:nvSpPr>
          <p:cNvPr id="5" name="TextBox 4"/>
          <p:cNvSpPr txBox="1"/>
          <p:nvPr/>
        </p:nvSpPr>
        <p:spPr>
          <a:xfrm>
            <a:off x="457200" y="1752600"/>
            <a:ext cx="4114800" cy="3539430"/>
          </a:xfrm>
          <a:prstGeom prst="rect">
            <a:avLst/>
          </a:prstGeom>
          <a:noFill/>
        </p:spPr>
        <p:txBody>
          <a:bodyPr wrap="square" rtlCol="0">
            <a:spAutoFit/>
          </a:bodyPr>
          <a:lstStyle/>
          <a:p>
            <a:r>
              <a:rPr lang="en-US" sz="3200" dirty="0" smtClean="0">
                <a:solidFill>
                  <a:schemeClr val="bg1"/>
                </a:solidFill>
              </a:rPr>
              <a:t>Arena in which conversations and decisions about proper conduct, discipline and </a:t>
            </a:r>
            <a:r>
              <a:rPr lang="en-US" sz="3200" dirty="0" err="1" smtClean="0">
                <a:solidFill>
                  <a:schemeClr val="bg1"/>
                </a:solidFill>
              </a:rPr>
              <a:t>pubishment</a:t>
            </a:r>
            <a:r>
              <a:rPr lang="en-US" sz="3200" dirty="0" smtClean="0">
                <a:solidFill>
                  <a:schemeClr val="bg1"/>
                </a:solidFill>
              </a:rPr>
              <a:t> take place at the domestic of familial level</a:t>
            </a:r>
            <a:endParaRPr lang="en-US" sz="3200" dirty="0">
              <a:solidFill>
                <a:schemeClr val="bg1"/>
              </a:solidFill>
            </a:endParaRPr>
          </a:p>
        </p:txBody>
      </p:sp>
      <p:sp>
        <p:nvSpPr>
          <p:cNvPr id="6" name="TextBox 5"/>
          <p:cNvSpPr txBox="1"/>
          <p:nvPr/>
        </p:nvSpPr>
        <p:spPr>
          <a:xfrm>
            <a:off x="5029200" y="1752600"/>
            <a:ext cx="3810000" cy="4031873"/>
          </a:xfrm>
          <a:prstGeom prst="rect">
            <a:avLst/>
          </a:prstGeom>
          <a:noFill/>
        </p:spPr>
        <p:txBody>
          <a:bodyPr wrap="square" rtlCol="0">
            <a:spAutoFit/>
          </a:bodyPr>
          <a:lstStyle/>
          <a:p>
            <a:r>
              <a:rPr lang="en-US" sz="3200" dirty="0" smtClean="0">
                <a:solidFill>
                  <a:schemeClr val="bg1"/>
                </a:solidFill>
              </a:rPr>
              <a:t>Arena in which conversations and decisions about proper conduct, discipline and punishment take place at the national level</a:t>
            </a:r>
            <a:endParaRPr lang="en-US" sz="32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762000" y="1905000"/>
            <a:ext cx="8382000" cy="1938992"/>
          </a:xfrm>
          <a:prstGeom prst="rect">
            <a:avLst/>
          </a:prstGeom>
          <a:noFill/>
        </p:spPr>
        <p:txBody>
          <a:bodyPr wrap="square" rtlCol="0">
            <a:spAutoFit/>
          </a:bodyPr>
          <a:lstStyle/>
          <a:p>
            <a:r>
              <a:rPr lang="en-US" sz="2400" u="sng" dirty="0" smtClean="0">
                <a:solidFill>
                  <a:schemeClr val="bg1"/>
                </a:solidFill>
              </a:rPr>
              <a:t>Multiculturalism</a:t>
            </a:r>
            <a:r>
              <a:rPr lang="en-US" sz="2400" dirty="0" smtClean="0">
                <a:solidFill>
                  <a:schemeClr val="bg1"/>
                </a:solidFill>
              </a:rPr>
              <a:t>: The claim, made in the context of liberal democracies, that minority cultures or ways of life are not sufficiently protected by the practice of ensuring the individual rights of their members, and as a consequence should be accorded special group rights or privileges</a:t>
            </a:r>
          </a:p>
        </p:txBody>
      </p:sp>
      <p:sp>
        <p:nvSpPr>
          <p:cNvPr id="3" name="TextBox 2"/>
          <p:cNvSpPr txBox="1"/>
          <p:nvPr/>
        </p:nvSpPr>
        <p:spPr>
          <a:xfrm>
            <a:off x="1524000" y="4114800"/>
            <a:ext cx="6781800" cy="1938992"/>
          </a:xfrm>
          <a:prstGeom prst="rect">
            <a:avLst/>
          </a:prstGeom>
          <a:noFill/>
        </p:spPr>
        <p:txBody>
          <a:bodyPr wrap="square" rtlCol="0">
            <a:spAutoFit/>
          </a:bodyPr>
          <a:lstStyle/>
          <a:p>
            <a:r>
              <a:rPr lang="en-US" sz="2400" dirty="0" smtClean="0">
                <a:solidFill>
                  <a:schemeClr val="bg1"/>
                </a:solidFill>
              </a:rPr>
              <a:t>Includes:</a:t>
            </a:r>
          </a:p>
          <a:p>
            <a:endParaRPr lang="en-US" sz="2400" dirty="0">
              <a:solidFill>
                <a:schemeClr val="bg1"/>
              </a:solidFill>
            </a:endParaRPr>
          </a:p>
          <a:p>
            <a:pPr>
              <a:buFont typeface="Wingdings" pitchFamily="2" charset="2"/>
              <a:buChar char="§"/>
            </a:pPr>
            <a:r>
              <a:rPr lang="en-US" sz="2400" dirty="0" smtClean="0">
                <a:solidFill>
                  <a:schemeClr val="bg1"/>
                </a:solidFill>
              </a:rPr>
              <a:t> rights and privileges: “cultural claims”</a:t>
            </a:r>
          </a:p>
          <a:p>
            <a:pPr>
              <a:buFont typeface="Wingdings" pitchFamily="2" charset="2"/>
              <a:buChar char="§"/>
            </a:pPr>
            <a:endParaRPr lang="en-US" sz="2400" dirty="0">
              <a:solidFill>
                <a:schemeClr val="bg1"/>
              </a:solidFill>
            </a:endParaRPr>
          </a:p>
          <a:p>
            <a:pPr>
              <a:buFont typeface="Wingdings" pitchFamily="2" charset="2"/>
              <a:buChar char="§"/>
            </a:pPr>
            <a:r>
              <a:rPr lang="en-US" sz="2400" dirty="0">
                <a:solidFill>
                  <a:schemeClr val="bg1"/>
                </a:solidFill>
              </a:rPr>
              <a:t> </a:t>
            </a:r>
            <a:r>
              <a:rPr lang="en-US" sz="2400" dirty="0" smtClean="0">
                <a:solidFill>
                  <a:schemeClr val="bg1"/>
                </a:solidFill>
              </a:rPr>
              <a:t>legal protection: “cultural defense”</a:t>
            </a:r>
            <a:endParaRPr lang="en-US" sz="2400" dirty="0">
              <a:solidFill>
                <a:schemeClr val="bg1"/>
              </a:solidFill>
            </a:endParaRPr>
          </a:p>
        </p:txBody>
      </p:sp>
      <p:sp>
        <p:nvSpPr>
          <p:cNvPr id="4" name="TextBox 3"/>
          <p:cNvSpPr txBox="1"/>
          <p:nvPr/>
        </p:nvSpPr>
        <p:spPr>
          <a:xfrm>
            <a:off x="381000" y="457200"/>
            <a:ext cx="7620000" cy="1077218"/>
          </a:xfrm>
          <a:prstGeom prst="rect">
            <a:avLst/>
          </a:prstGeom>
          <a:noFill/>
        </p:spPr>
        <p:txBody>
          <a:bodyPr wrap="square" rtlCol="0">
            <a:spAutoFit/>
          </a:bodyPr>
          <a:lstStyle/>
          <a:p>
            <a:r>
              <a:rPr lang="en-US" sz="4000" dirty="0" err="1" smtClean="0">
                <a:solidFill>
                  <a:schemeClr val="accent1"/>
                </a:solidFill>
              </a:rPr>
              <a:t>Okin</a:t>
            </a:r>
            <a:r>
              <a:rPr lang="en-US" sz="4000" dirty="0" smtClean="0">
                <a:solidFill>
                  <a:schemeClr val="accent1"/>
                </a:solidFill>
              </a:rPr>
              <a:t> </a:t>
            </a:r>
          </a:p>
          <a:p>
            <a:r>
              <a:rPr lang="en-US" sz="2400" dirty="0" smtClean="0">
                <a:solidFill>
                  <a:schemeClr val="accent1"/>
                </a:solidFill>
              </a:rPr>
              <a:t>“Is Multiculturalism Bad for Women?”</a:t>
            </a:r>
            <a:endParaRPr lang="en-US" sz="2400"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304800" y="381000"/>
            <a:ext cx="7772400" cy="1446550"/>
          </a:xfrm>
          <a:prstGeom prst="rect">
            <a:avLst/>
          </a:prstGeom>
          <a:noFill/>
        </p:spPr>
        <p:txBody>
          <a:bodyPr wrap="square" rtlCol="0">
            <a:spAutoFit/>
          </a:bodyPr>
          <a:lstStyle/>
          <a:p>
            <a:r>
              <a:rPr lang="en-US" sz="4000" dirty="0" smtClean="0">
                <a:solidFill>
                  <a:schemeClr val="accent1"/>
                </a:solidFill>
              </a:rPr>
              <a:t>Dewey</a:t>
            </a:r>
          </a:p>
          <a:p>
            <a:r>
              <a:rPr lang="en-US" sz="2400" dirty="0" smtClean="0">
                <a:solidFill>
                  <a:schemeClr val="accent1"/>
                </a:solidFill>
              </a:rPr>
              <a:t>“Dear Dr. Kothari . . .”: Sexuality, Violence against Women, and the Parallel Public sphere in India</a:t>
            </a:r>
            <a:endParaRPr lang="en-US" sz="2400" dirty="0">
              <a:solidFill>
                <a:schemeClr val="accent1"/>
              </a:solidFill>
            </a:endParaRPr>
          </a:p>
        </p:txBody>
      </p:sp>
      <p:sp>
        <p:nvSpPr>
          <p:cNvPr id="3" name="TextBox 2"/>
          <p:cNvSpPr txBox="1"/>
          <p:nvPr/>
        </p:nvSpPr>
        <p:spPr>
          <a:xfrm>
            <a:off x="381000" y="2209800"/>
            <a:ext cx="8305800" cy="4801314"/>
          </a:xfrm>
          <a:prstGeom prst="rect">
            <a:avLst/>
          </a:prstGeom>
          <a:noFill/>
        </p:spPr>
        <p:txBody>
          <a:bodyPr wrap="square" rtlCol="0">
            <a:spAutoFit/>
          </a:bodyPr>
          <a:lstStyle/>
          <a:p>
            <a:r>
              <a:rPr lang="en-US" sz="2400" u="sng" dirty="0">
                <a:solidFill>
                  <a:schemeClr val="bg1"/>
                </a:solidFill>
              </a:rPr>
              <a:t>Public sphere</a:t>
            </a:r>
            <a:r>
              <a:rPr lang="en-US" sz="2400" dirty="0">
                <a:solidFill>
                  <a:schemeClr val="bg1"/>
                </a:solidFill>
              </a:rPr>
              <a:t>: An intermediate structure between the political system . . . . and the private sectors of the life-world that functions to familiarize the state with the needs of its </a:t>
            </a:r>
            <a:r>
              <a:rPr lang="en-US" sz="2400" dirty="0" smtClean="0">
                <a:solidFill>
                  <a:schemeClr val="bg1"/>
                </a:solidFill>
              </a:rPr>
              <a:t>citizens.</a:t>
            </a:r>
          </a:p>
          <a:p>
            <a:endParaRPr lang="en-US" sz="2400" dirty="0">
              <a:solidFill>
                <a:schemeClr val="bg1"/>
              </a:solidFill>
            </a:endParaRPr>
          </a:p>
          <a:p>
            <a:pPr lvl="1">
              <a:buFont typeface="Arial" charset="0"/>
              <a:buChar char="•"/>
            </a:pPr>
            <a:r>
              <a:rPr lang="en-US" sz="2400" dirty="0" smtClean="0">
                <a:solidFill>
                  <a:schemeClr val="bg1"/>
                </a:solidFill>
              </a:rPr>
              <a:t>Part </a:t>
            </a:r>
            <a:r>
              <a:rPr lang="en-US" sz="2400" dirty="0">
                <a:solidFill>
                  <a:schemeClr val="bg1"/>
                </a:solidFill>
              </a:rPr>
              <a:t>of modern, democratic societies governed by a </a:t>
            </a:r>
            <a:r>
              <a:rPr lang="en-US" sz="2400" dirty="0" smtClean="0">
                <a:solidFill>
                  <a:schemeClr val="bg1"/>
                </a:solidFill>
              </a:rPr>
              <a:t>nation-state</a:t>
            </a:r>
            <a:br>
              <a:rPr lang="en-US" sz="2400" dirty="0" smtClean="0">
                <a:solidFill>
                  <a:schemeClr val="bg1"/>
                </a:solidFill>
              </a:rPr>
            </a:br>
            <a:endParaRPr lang="en-US" sz="2400" dirty="0" smtClean="0">
              <a:solidFill>
                <a:schemeClr val="bg1"/>
              </a:solidFill>
            </a:endParaRPr>
          </a:p>
          <a:p>
            <a:pPr lvl="1">
              <a:buFont typeface="Arial" charset="0"/>
              <a:buChar char="•"/>
            </a:pPr>
            <a:r>
              <a:rPr lang="en-US" sz="2400" dirty="0" smtClean="0">
                <a:solidFill>
                  <a:schemeClr val="bg1"/>
                </a:solidFill>
              </a:rPr>
              <a:t>Enabled through the rise of mass media—first newspapers and novels, and then more modern forms</a:t>
            </a:r>
            <a:br>
              <a:rPr lang="en-US" sz="2400" dirty="0" smtClean="0">
                <a:solidFill>
                  <a:schemeClr val="bg1"/>
                </a:solidFill>
              </a:rPr>
            </a:br>
            <a:endParaRPr lang="en-US" sz="2400" dirty="0" smtClean="0">
              <a:solidFill>
                <a:schemeClr val="bg1"/>
              </a:solidFill>
            </a:endParaRPr>
          </a:p>
          <a:p>
            <a:pPr lvl="1">
              <a:buFont typeface="Arial" charset="0"/>
              <a:buChar char="•"/>
            </a:pPr>
            <a:r>
              <a:rPr lang="en-US" sz="2400" dirty="0" smtClean="0">
                <a:solidFill>
                  <a:schemeClr val="bg1"/>
                </a:solidFill>
              </a:rPr>
              <a:t>Is a producer of consensus</a:t>
            </a:r>
          </a:p>
          <a:p>
            <a:pPr>
              <a:buFont typeface="Arial" charset="0"/>
              <a:buChar char="•"/>
            </a:pPr>
            <a:endParaRPr lang="en-US" sz="2400" dirty="0">
              <a:solidFill>
                <a:schemeClr val="bg1"/>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4ECBA"/>
        </a:solidFill>
        <a:effectLst/>
      </p:bgPr>
    </p:bg>
    <p:spTree>
      <p:nvGrpSpPr>
        <p:cNvPr id="1" name=""/>
        <p:cNvGrpSpPr/>
        <p:nvPr/>
      </p:nvGrpSpPr>
      <p:grpSpPr>
        <a:xfrm>
          <a:off x="0" y="0"/>
          <a:ext cx="0" cy="0"/>
          <a:chOff x="0" y="0"/>
          <a:chExt cx="0" cy="0"/>
        </a:xfrm>
      </p:grpSpPr>
      <p:sp>
        <p:nvSpPr>
          <p:cNvPr id="2" name="TextBox 1"/>
          <p:cNvSpPr txBox="1"/>
          <p:nvPr/>
        </p:nvSpPr>
        <p:spPr>
          <a:xfrm>
            <a:off x="381000" y="457200"/>
            <a:ext cx="8382000" cy="5539978"/>
          </a:xfrm>
          <a:prstGeom prst="rect">
            <a:avLst/>
          </a:prstGeom>
          <a:noFill/>
        </p:spPr>
        <p:txBody>
          <a:bodyPr wrap="square" rtlCol="0">
            <a:spAutoFit/>
          </a:bodyPr>
          <a:lstStyle/>
          <a:p>
            <a:r>
              <a:rPr lang="en-US" sz="2400" u="sng" dirty="0">
                <a:solidFill>
                  <a:schemeClr val="bg1"/>
                </a:solidFill>
              </a:rPr>
              <a:t>Parallel public sphere</a:t>
            </a:r>
          </a:p>
          <a:p>
            <a:endParaRPr lang="en-US" sz="2400" dirty="0" smtClean="0">
              <a:solidFill>
                <a:schemeClr val="bg1"/>
              </a:solidFill>
            </a:endParaRPr>
          </a:p>
          <a:p>
            <a:pPr>
              <a:buFont typeface="Arial" pitchFamily="34" charset="0"/>
              <a:buChar char="•"/>
            </a:pPr>
            <a:r>
              <a:rPr lang="en-US" sz="2400" dirty="0">
                <a:solidFill>
                  <a:schemeClr val="bg1"/>
                </a:solidFill>
              </a:rPr>
              <a:t> </a:t>
            </a:r>
            <a:r>
              <a:rPr lang="en-US" sz="2400" dirty="0" smtClean="0">
                <a:solidFill>
                  <a:schemeClr val="bg1"/>
                </a:solidFill>
              </a:rPr>
              <a:t>Operates </a:t>
            </a:r>
            <a:r>
              <a:rPr lang="en-US" sz="2400" dirty="0">
                <a:solidFill>
                  <a:schemeClr val="bg1"/>
                </a:solidFill>
              </a:rPr>
              <a:t>in tandem with the public sphere</a:t>
            </a:r>
          </a:p>
          <a:p>
            <a:endParaRPr lang="en-US" sz="2400" dirty="0" smtClean="0">
              <a:solidFill>
                <a:schemeClr val="bg1"/>
              </a:solidFill>
            </a:endParaRPr>
          </a:p>
          <a:p>
            <a:pPr>
              <a:buFont typeface="Arial" pitchFamily="34" charset="0"/>
              <a:buChar char="•"/>
            </a:pPr>
            <a:r>
              <a:rPr lang="en-US" sz="2400" dirty="0">
                <a:solidFill>
                  <a:schemeClr val="bg1"/>
                </a:solidFill>
              </a:rPr>
              <a:t> </a:t>
            </a:r>
            <a:r>
              <a:rPr lang="en-US" sz="2400" dirty="0" smtClean="0">
                <a:solidFill>
                  <a:schemeClr val="bg1"/>
                </a:solidFill>
              </a:rPr>
              <a:t>Is </a:t>
            </a:r>
            <a:r>
              <a:rPr lang="en-US" sz="2400" dirty="0">
                <a:solidFill>
                  <a:schemeClr val="bg1"/>
                </a:solidFill>
              </a:rPr>
              <a:t>as much a consequence of oppression as an agent of it</a:t>
            </a:r>
          </a:p>
          <a:p>
            <a:endParaRPr lang="en-US" sz="2400" dirty="0" smtClean="0">
              <a:solidFill>
                <a:schemeClr val="bg1"/>
              </a:solidFill>
            </a:endParaRPr>
          </a:p>
          <a:p>
            <a:pPr>
              <a:buFont typeface="Arial" pitchFamily="34" charset="0"/>
              <a:buChar char="•"/>
            </a:pPr>
            <a:r>
              <a:rPr lang="en-US" sz="2400" dirty="0" smtClean="0">
                <a:solidFill>
                  <a:schemeClr val="bg1"/>
                </a:solidFill>
              </a:rPr>
              <a:t>A </a:t>
            </a:r>
            <a:r>
              <a:rPr lang="en-US" sz="2400" dirty="0">
                <a:solidFill>
                  <a:schemeClr val="bg1"/>
                </a:solidFill>
              </a:rPr>
              <a:t>venue for the socially sanctioned dialogue that takes place between society and individuals who are part of relatively disempowered groups, including women</a:t>
            </a:r>
          </a:p>
          <a:p>
            <a:endParaRPr lang="en-US" sz="2400" dirty="0" smtClean="0">
              <a:solidFill>
                <a:schemeClr val="bg1"/>
              </a:solidFill>
            </a:endParaRPr>
          </a:p>
          <a:p>
            <a:pPr>
              <a:buFont typeface="Arial" pitchFamily="34" charset="0"/>
              <a:buChar char="•"/>
            </a:pPr>
            <a:r>
              <a:rPr lang="en-US" sz="2400" dirty="0" smtClean="0">
                <a:solidFill>
                  <a:schemeClr val="bg1"/>
                </a:solidFill>
              </a:rPr>
              <a:t>Provides </a:t>
            </a:r>
            <a:r>
              <a:rPr lang="en-US" sz="2400" dirty="0">
                <a:solidFill>
                  <a:schemeClr val="bg1"/>
                </a:solidFill>
              </a:rPr>
              <a:t>a sense of group membership</a:t>
            </a:r>
          </a:p>
          <a:p>
            <a:endParaRPr lang="en-US" sz="2400" dirty="0" smtClean="0">
              <a:solidFill>
                <a:schemeClr val="bg1"/>
              </a:solidFill>
            </a:endParaRPr>
          </a:p>
          <a:p>
            <a:pPr>
              <a:buFont typeface="Arial" pitchFamily="34" charset="0"/>
              <a:buChar char="•"/>
            </a:pPr>
            <a:r>
              <a:rPr lang="en-US" sz="2400" dirty="0" smtClean="0">
                <a:solidFill>
                  <a:schemeClr val="bg1"/>
                </a:solidFill>
              </a:rPr>
              <a:t>Helps </a:t>
            </a:r>
            <a:r>
              <a:rPr lang="en-US" sz="2400" dirty="0">
                <a:solidFill>
                  <a:schemeClr val="bg1"/>
                </a:solidFill>
              </a:rPr>
              <a:t>to determine where lines are drawn between private and public</a:t>
            </a:r>
          </a:p>
          <a:p>
            <a:endParaRPr lang="en-US" dirty="0"/>
          </a:p>
        </p:txBody>
      </p:sp>
    </p:spTree>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251</Words>
  <Application>Microsoft Office PowerPoint</Application>
  <PresentationFormat>On-screen Show (4:3)</PresentationFormat>
  <Paragraphs>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Gettysburg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dperry</dc:creator>
  <cp:lastModifiedBy>dperry</cp:lastModifiedBy>
  <cp:revision>4</cp:revision>
  <dcterms:created xsi:type="dcterms:W3CDTF">2009-10-09T13:23:11Z</dcterms:created>
  <dcterms:modified xsi:type="dcterms:W3CDTF">2009-10-09T13:51:38Z</dcterms:modified>
</cp:coreProperties>
</file>