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8"/>
  </p:notesMasterIdLst>
  <p:sldIdLst>
    <p:sldId id="256" r:id="rId2"/>
    <p:sldId id="273" r:id="rId3"/>
    <p:sldId id="295" r:id="rId4"/>
    <p:sldId id="274" r:id="rId5"/>
    <p:sldId id="297" r:id="rId6"/>
    <p:sldId id="296" r:id="rId7"/>
    <p:sldId id="283" r:id="rId8"/>
    <p:sldId id="304" r:id="rId9"/>
    <p:sldId id="305" r:id="rId10"/>
    <p:sldId id="280" r:id="rId11"/>
    <p:sldId id="278" r:id="rId12"/>
    <p:sldId id="294" r:id="rId13"/>
    <p:sldId id="282" r:id="rId14"/>
    <p:sldId id="284" r:id="rId15"/>
    <p:sldId id="299" r:id="rId16"/>
    <p:sldId id="286" r:id="rId17"/>
    <p:sldId id="285" r:id="rId18"/>
    <p:sldId id="287" r:id="rId19"/>
    <p:sldId id="293" r:id="rId20"/>
    <p:sldId id="300" r:id="rId21"/>
    <p:sldId id="301" r:id="rId22"/>
    <p:sldId id="289" r:id="rId23"/>
    <p:sldId id="302" r:id="rId24"/>
    <p:sldId id="303" r:id="rId25"/>
    <p:sldId id="290" r:id="rId26"/>
    <p:sldId id="291" r:id="rId27"/>
    <p:sldId id="257" r:id="rId28"/>
    <p:sldId id="258" r:id="rId29"/>
    <p:sldId id="260" r:id="rId30"/>
    <p:sldId id="268" r:id="rId31"/>
    <p:sldId id="269" r:id="rId32"/>
    <p:sldId id="270" r:id="rId33"/>
    <p:sldId id="271" r:id="rId34"/>
    <p:sldId id="266" r:id="rId35"/>
    <p:sldId id="267" r:id="rId36"/>
    <p:sldId id="272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>
      <p:cViewPr>
        <p:scale>
          <a:sx n="84" d="100"/>
          <a:sy n="84" d="100"/>
        </p:scale>
        <p:origin x="894" y="7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bcrawfor\My%20Documents\bret\Classes\music\FamilyCollege\stringharmonic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bcrawfor\My%20Documents\bret\Classes\music\FamilyCollege\stringharmonic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Frequency</a:t>
            </a:r>
            <a:r>
              <a:rPr lang="en-US" baseline="0"/>
              <a:t> Spectrum of </a:t>
            </a:r>
            <a:r>
              <a:rPr lang="en-US"/>
              <a:t>Bowed</a:t>
            </a:r>
            <a:r>
              <a:rPr lang="en-US" baseline="0"/>
              <a:t> String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Amplitude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Sheet1!$C$5:$C$20</c:f>
              <c:numCache>
                <c:formatCode>General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</c:numCache>
            </c:numRef>
          </c:cat>
          <c:val>
            <c:numRef>
              <c:f>Sheet1!$D$5:$D$20</c:f>
              <c:numCache>
                <c:formatCode>General</c:formatCode>
                <c:ptCount val="16"/>
                <c:pt idx="0">
                  <c:v>400</c:v>
                </c:pt>
                <c:pt idx="1">
                  <c:v>200</c:v>
                </c:pt>
                <c:pt idx="2">
                  <c:v>133.33333333333343</c:v>
                </c:pt>
                <c:pt idx="3">
                  <c:v>100</c:v>
                </c:pt>
                <c:pt idx="4">
                  <c:v>80</c:v>
                </c:pt>
                <c:pt idx="5">
                  <c:v>66.666666666666671</c:v>
                </c:pt>
                <c:pt idx="6">
                  <c:v>57.142857142857153</c:v>
                </c:pt>
                <c:pt idx="7">
                  <c:v>50</c:v>
                </c:pt>
                <c:pt idx="8">
                  <c:v>44.4444444444444</c:v>
                </c:pt>
                <c:pt idx="9">
                  <c:v>40</c:v>
                </c:pt>
                <c:pt idx="10">
                  <c:v>36.363636363636324</c:v>
                </c:pt>
                <c:pt idx="11">
                  <c:v>33.333333333333336</c:v>
                </c:pt>
                <c:pt idx="12">
                  <c:v>30.76923076923077</c:v>
                </c:pt>
                <c:pt idx="13">
                  <c:v>28.571428571428573</c:v>
                </c:pt>
                <c:pt idx="14">
                  <c:v>26.666666666666668</c:v>
                </c:pt>
                <c:pt idx="1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4E-4609-BC7E-44E217554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100"/>
        <c:axId val="87992576"/>
        <c:axId val="89392256"/>
      </c:barChart>
      <c:catAx>
        <c:axId val="87992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 (Hz)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9392256"/>
        <c:crosses val="autoZero"/>
        <c:auto val="1"/>
        <c:lblAlgn val="ctr"/>
        <c:lblOffset val="100"/>
        <c:noMultiLvlLbl val="0"/>
      </c:catAx>
      <c:valAx>
        <c:axId val="893922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Amplitude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79925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Frequency</a:t>
            </a:r>
            <a:r>
              <a:rPr lang="en-US" baseline="0"/>
              <a:t> Spectrum of </a:t>
            </a:r>
            <a:r>
              <a:rPr lang="en-US"/>
              <a:t>Bowed</a:t>
            </a:r>
            <a:r>
              <a:rPr lang="en-US" baseline="0"/>
              <a:t> String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Amplitude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numRef>
              <c:f>Sheet1!$C$5:$C$20</c:f>
              <c:numCache>
                <c:formatCode>General</c:formatCode>
                <c:ptCount val="1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</c:numCache>
            </c:numRef>
          </c:cat>
          <c:val>
            <c:numRef>
              <c:f>Sheet1!$D$5:$D$20</c:f>
              <c:numCache>
                <c:formatCode>General</c:formatCode>
                <c:ptCount val="16"/>
                <c:pt idx="0">
                  <c:v>400</c:v>
                </c:pt>
                <c:pt idx="1">
                  <c:v>200</c:v>
                </c:pt>
                <c:pt idx="2">
                  <c:v>133.33333333333343</c:v>
                </c:pt>
                <c:pt idx="3">
                  <c:v>100</c:v>
                </c:pt>
                <c:pt idx="4">
                  <c:v>80</c:v>
                </c:pt>
                <c:pt idx="5">
                  <c:v>66.666666666666671</c:v>
                </c:pt>
                <c:pt idx="6">
                  <c:v>57.142857142857153</c:v>
                </c:pt>
                <c:pt idx="7">
                  <c:v>50</c:v>
                </c:pt>
                <c:pt idx="8">
                  <c:v>44.4444444444444</c:v>
                </c:pt>
                <c:pt idx="9">
                  <c:v>40</c:v>
                </c:pt>
                <c:pt idx="10">
                  <c:v>36.363636363636324</c:v>
                </c:pt>
                <c:pt idx="11">
                  <c:v>33.333333333333336</c:v>
                </c:pt>
                <c:pt idx="12">
                  <c:v>30.76923076923077</c:v>
                </c:pt>
                <c:pt idx="13">
                  <c:v>28.571428571428573</c:v>
                </c:pt>
                <c:pt idx="14">
                  <c:v>26.666666666666668</c:v>
                </c:pt>
                <c:pt idx="1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2F-44BD-8045-E3C640B95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100"/>
        <c:axId val="87992576"/>
        <c:axId val="89392256"/>
      </c:barChart>
      <c:catAx>
        <c:axId val="87992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 (Hz)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9392256"/>
        <c:crosses val="autoZero"/>
        <c:auto val="1"/>
        <c:lblAlgn val="ctr"/>
        <c:lblOffset val="100"/>
        <c:noMultiLvlLbl val="0"/>
      </c:catAx>
      <c:valAx>
        <c:axId val="893922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Amplitude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79925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3297C0-86DD-4F0D-BCA4-65CCA0D119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5C5095-6DCD-4D6E-8C4A-5B0F0CAFA783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D0CDC8-80EB-444A-8BD8-7D0FB42CF715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248655-E615-423D-82FA-B367D1187FED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5553452-557A-46FF-9C91-294B8EAC853E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B6E5CD-B12D-4190-B84E-B98AFD22C4FE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55F11C-3B15-465D-96E5-DB9A47C0AB97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513E44-45D9-442D-A4FC-03329C8382B8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C99989A-B206-4582-8C6F-CF349CC3B696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85226E-35D6-40BF-AD3C-5B2777B9EBE0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Carmen </a:t>
            </a:r>
            <a:r>
              <a:rPr lang="en-US" dirty="0" err="1" smtClean="0"/>
              <a:t>MacRae</a:t>
            </a:r>
            <a:r>
              <a:rPr lang="en-US" dirty="0" smtClean="0"/>
              <a:t> – How long Has this been going on?</a:t>
            </a:r>
          </a:p>
          <a:p>
            <a:r>
              <a:rPr lang="en-US" dirty="0" smtClean="0"/>
              <a:t>David </a:t>
            </a:r>
            <a:r>
              <a:rPr lang="en-US" dirty="0" err="1" smtClean="0"/>
              <a:t>Liebman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Toda a </a:t>
            </a:r>
            <a:r>
              <a:rPr lang="en-US" baseline="0" dirty="0" err="1" smtClean="0"/>
              <a:t>minha</a:t>
            </a:r>
            <a:r>
              <a:rPr lang="en-US" baseline="0" dirty="0" smtClean="0"/>
              <a:t> Vida of Unknown </a:t>
            </a:r>
            <a:r>
              <a:rPr lang="en-US" baseline="0" dirty="0" err="1" smtClean="0"/>
              <a:t>Jobim</a:t>
            </a:r>
            <a:endParaRPr lang="en-US" baseline="0" dirty="0" smtClean="0"/>
          </a:p>
          <a:p>
            <a:r>
              <a:rPr lang="en-US" baseline="0" dirty="0" err="1" smtClean="0"/>
              <a:t>Anat</a:t>
            </a:r>
            <a:r>
              <a:rPr lang="en-US" baseline="0" dirty="0" smtClean="0"/>
              <a:t> Cohen – </a:t>
            </a:r>
            <a:r>
              <a:rPr lang="en-US" baseline="0" smtClean="0"/>
              <a:t>J Blues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297C0-86DD-4F0D-BCA4-65CCA0D1198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977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DF790A-8463-4AC7-887E-4D678B91834F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C705CF-0C61-429E-B64D-744D3C4C1F48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50F1-6ED0-4EA4-87C6-A4E3D19CB3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50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50F1-6ED0-4EA4-87C6-A4E3D19CB3F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90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85226E-35D6-40BF-AD3C-5B2777B9EBE0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803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E37323-DF02-4D88-8EC4-D9EF1E9062D8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B02AB9-6414-47B1-9708-6934FC857DEF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E13C1-040D-4E87-8FF4-1B5AB55BE1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82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8A4CE-ACC1-43EC-9405-0252560F6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62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10386-9237-46DF-976A-DEF8E64437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906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4B4B83-8AEB-4822-9608-2269063C8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21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B688B-7179-426C-88F1-01B308F74A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6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850E9-A7AF-4594-A061-C9E025FAF6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74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3EAEC-98A3-44CE-A2AF-D0CC811881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76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374D1-4539-4B48-9F9B-2735A743EC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41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7E25E-E532-477B-BE52-33320FB24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43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D1D98-9733-49DA-B587-1696DE9B66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19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ED41A-1397-469D-A3A6-F9712CC324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01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12F11-8205-43E7-AFEB-3B4D660679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39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D1426A0-4ED6-4A4F-A32E-F04A7FF88A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.unsw.edu.au/jw/violintro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hsu.edu/xd/health/services/ent/services/nw-clinic-for-voice-and-swallowing/anatomy.cf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physics.phy-astr.gsu.edu/hbase/music/vowel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physics.phy-astr.gsu.edu/hbase/music/vowel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Program%20Files%20(x86)\Visual%20Analyser\VA64.ex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shensemble.com/about_tts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IUvX7hebBA" TargetMode="External"/><Relationship Id="rId5" Type="http://schemas.openxmlformats.org/officeDocument/2006/relationships/hyperlink" Target="https://www.youtube.com/watch?v=vC9Qh709gas" TargetMode="External"/><Relationship Id="rId4" Type="http://schemas.openxmlformats.org/officeDocument/2006/relationships/hyperlink" Target="https://www.youtube.com/watch?v=a-qb1opYnvk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lifesciences.org/articles/5047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fourier-making-waves/latest/fourier-making-waves_en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-qb1opYnvk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sound1.cmb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ebp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sound.cmb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.ntnu.edu.tw/ntnujava/index.php?topic=17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am.com/article.cfm?articleID=000C5ABE-B135-1CBC-B4A8809EC588EEDF&amp;pageNumber=1&amp;catID=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02%20How%20Long%20Has%20This%20Been%20Going%20On-.mp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05%20J%20Blues.mp3" TargetMode="External"/><Relationship Id="rId4" Type="http://schemas.openxmlformats.org/officeDocument/2006/relationships/hyperlink" Target="02%20Por%20Toda%20a%20Minha%20Vida.mp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lstad.com/loadedstr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phet.colorado.edu/sims/html/fourier-making-waves/latest/fourier-making-waves_en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.wikipedia.org/wiki/File:Fourier_series_and_transform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990600"/>
            <a:ext cx="8077200" cy="1927225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Violins, Saxophones, and Tuvan Throat Singers:  The Physics of Musical Instruments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Maryland Symphony Orchestra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Adult Lecture Series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January 26, 2022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Hagerstown Community College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Violins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String vibrates (bowed or plucked)</a:t>
            </a:r>
          </a:p>
          <a:p>
            <a:pPr eaLnBrk="1" hangingPunct="1"/>
            <a:r>
              <a:rPr lang="en-US" altLang="en-US" sz="2800" smtClean="0"/>
              <a:t>Bridge transmits vibration to body of violin</a:t>
            </a:r>
          </a:p>
          <a:p>
            <a:pPr eaLnBrk="1" hangingPunct="1"/>
            <a:r>
              <a:rPr lang="en-US" altLang="en-US" sz="2800" smtClean="0"/>
              <a:t>Body of violin resonates</a:t>
            </a:r>
          </a:p>
          <a:p>
            <a:pPr eaLnBrk="1" hangingPunct="1"/>
            <a:r>
              <a:rPr lang="en-US" altLang="en-US" sz="2800" smtClean="0"/>
              <a:t>Sound leaves body travels to your ear!</a:t>
            </a:r>
          </a:p>
        </p:txBody>
      </p:sp>
      <p:pic>
        <p:nvPicPr>
          <p:cNvPr id="10244" name="Picture 3" descr="viol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33"/>
          <a:stretch>
            <a:fillRect/>
          </a:stretch>
        </p:blipFill>
        <p:spPr bwMode="auto">
          <a:xfrm>
            <a:off x="4800600" y="1143000"/>
            <a:ext cx="40386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05800" y="1066800"/>
            <a:ext cx="6096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10600" y="3429000"/>
            <a:ext cx="5334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77200" y="3886200"/>
            <a:ext cx="762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4341813" y="6488113"/>
            <a:ext cx="480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3"/>
              </a:rPr>
              <a:t>http://www.phys.unsw.edu.au/jw/violintro.html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Violins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67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Sound depends on complex vibration of string</a:t>
            </a:r>
          </a:p>
          <a:p>
            <a:pPr lvl="1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lvl="1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i="1" dirty="0" smtClean="0"/>
              <a:t>filtered by</a:t>
            </a:r>
          </a:p>
          <a:p>
            <a:pPr lvl="1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complex resonance (vibration) response of the body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038600"/>
            <a:ext cx="3676650" cy="2367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1338" y="0"/>
            <a:ext cx="8229600" cy="8842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String, bridge, body…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75136" y="959067"/>
            <a:ext cx="8229600" cy="52117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Harmonic series of string is filtered by bridge and body resonances.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61985950"/>
              </p:ext>
            </p:extLst>
          </p:nvPr>
        </p:nvGraphicFramePr>
        <p:xfrm>
          <a:off x="138046" y="2476499"/>
          <a:ext cx="4736123" cy="304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6017" t="26776" r="35823" b="16177"/>
          <a:stretch/>
        </p:blipFill>
        <p:spPr>
          <a:xfrm>
            <a:off x="5257799" y="1905000"/>
            <a:ext cx="3677817" cy="4190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8213" y="5524498"/>
            <a:ext cx="3053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Plot of the strength of each harmonic from the string.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66591" y="6095999"/>
            <a:ext cx="3730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Plot of the frequency response of different violin bodies.  C. Hutchins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Saxophones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70104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Reed vibrates as air enters mouthpiece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Air column resonates with harmonic modes like waves on a string</a:t>
            </a:r>
          </a:p>
        </p:txBody>
      </p:sp>
      <p:pic>
        <p:nvPicPr>
          <p:cNvPr id="13316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1924933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images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18782"/>
            <a:ext cx="1790057" cy="238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54310"/>
            <a:ext cx="3442252" cy="126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Instruments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906963"/>
          </a:xfrm>
        </p:spPr>
        <p:txBody>
          <a:bodyPr/>
          <a:lstStyle/>
          <a:p>
            <a:pPr eaLnBrk="1" hangingPunct="1"/>
            <a:r>
              <a:rPr lang="en-US" altLang="en-US" sz="2400" b="1" dirty="0" smtClean="0"/>
              <a:t>Source of the vibration</a:t>
            </a:r>
          </a:p>
          <a:p>
            <a:pPr lvl="1" eaLnBrk="1" hangingPunct="1"/>
            <a:r>
              <a:rPr lang="en-US" altLang="en-US" sz="2400" dirty="0" smtClean="0"/>
              <a:t>Produces the sound energy with characteristic sound determined by vibration modes</a:t>
            </a:r>
          </a:p>
          <a:p>
            <a:pPr eaLnBrk="1" hangingPunct="1"/>
            <a:r>
              <a:rPr lang="en-US" altLang="en-US" sz="2400" b="1" dirty="0" smtClean="0"/>
              <a:t>Resonant cavity</a:t>
            </a:r>
          </a:p>
          <a:p>
            <a:pPr lvl="1" eaLnBrk="1" hangingPunct="1"/>
            <a:r>
              <a:rPr lang="en-US" altLang="en-US" sz="2400" dirty="0" smtClean="0"/>
              <a:t>Helps radiate the sound energy</a:t>
            </a:r>
          </a:p>
          <a:p>
            <a:pPr lvl="1" eaLnBrk="1" hangingPunct="1"/>
            <a:r>
              <a:rPr lang="en-US" altLang="en-US" sz="2400" dirty="0" smtClean="0"/>
              <a:t>Filters the source vibration (colors timbre)</a:t>
            </a:r>
          </a:p>
          <a:p>
            <a:pPr lvl="1" eaLnBrk="1" hangingPunct="1"/>
            <a:r>
              <a:rPr lang="en-US" altLang="en-US" sz="2400" dirty="0" smtClean="0"/>
              <a:t>Cavity geometry determines pitch in wind instruments</a:t>
            </a:r>
          </a:p>
          <a:p>
            <a:pPr lvl="1" eaLnBrk="1" hangingPunct="1"/>
            <a:endParaRPr lang="en-US" altLang="en-US" sz="2400" dirty="0" smtClean="0"/>
          </a:p>
          <a:p>
            <a:pPr lvl="1" eaLnBrk="1" hangingPunct="1">
              <a:buFontTx/>
              <a:buNone/>
            </a:pPr>
            <a:r>
              <a:rPr lang="en-US" altLang="en-US" sz="2400" b="1" dirty="0" smtClean="0"/>
              <a:t>Quiz</a:t>
            </a:r>
            <a:r>
              <a:rPr lang="en-US" altLang="en-US" sz="2400" dirty="0" smtClean="0"/>
              <a:t>:  What is the source of vibration and what is the resonant cavity for the violin?  For the saxophone?  For the voice?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72457"/>
            <a:ext cx="3477236" cy="226020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2831" t="36278" r="31024" b="14993"/>
          <a:stretch/>
        </p:blipFill>
        <p:spPr>
          <a:xfrm>
            <a:off x="4286250" y="1131094"/>
            <a:ext cx="3479800" cy="26388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4953" t="36043" r="31799" b="22127"/>
          <a:stretch/>
        </p:blipFill>
        <p:spPr>
          <a:xfrm>
            <a:off x="4286250" y="3769943"/>
            <a:ext cx="247650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86" y="4318000"/>
            <a:ext cx="2641600" cy="1485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650" y="6090010"/>
            <a:ext cx="800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Physical system </a:t>
            </a:r>
            <a:r>
              <a:rPr lang="en-US" dirty="0" smtClean="0"/>
              <a:t>responds strongly to </a:t>
            </a:r>
            <a:r>
              <a:rPr lang="en-US" b="1" dirty="0" smtClean="0"/>
              <a:t>input of energy </a:t>
            </a:r>
            <a:r>
              <a:rPr lang="en-US" dirty="0" smtClean="0"/>
              <a:t>at natural frequency (frequencies).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86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441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Voice</a:t>
            </a:r>
          </a:p>
        </p:txBody>
      </p:sp>
      <p:pic>
        <p:nvPicPr>
          <p:cNvPr id="15363" name="Picture 3" descr="Gray9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28418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28600" y="6354763"/>
            <a:ext cx="54864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dirty="0">
                <a:hlinkClick r:id="rId3"/>
              </a:rPr>
              <a:t>http://www.ohsu.edu/xd/health/services/ent/services/nw-clinic-for-voice-and-swallowing/anatomy.cfm</a:t>
            </a:r>
            <a:endParaRPr lang="en-US" altLang="en-US" sz="900" dirty="0"/>
          </a:p>
          <a:p>
            <a:pPr eaLnBrk="1" hangingPunct="1"/>
            <a:endParaRPr lang="en-US" altLang="en-US" sz="1400" dirty="0"/>
          </a:p>
        </p:txBody>
      </p:sp>
      <p:sp>
        <p:nvSpPr>
          <p:cNvPr id="1536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Vocal cords are the source of vibration</a:t>
            </a:r>
          </a:p>
          <a:p>
            <a:pPr eaLnBrk="1" hangingPunct="1"/>
            <a:r>
              <a:rPr lang="en-US" altLang="en-US" smtClean="0"/>
              <a:t>Muscle tension and air speed affect vibration frequency</a:t>
            </a:r>
          </a:p>
          <a:p>
            <a:pPr eaLnBrk="1" hangingPunct="1"/>
            <a:r>
              <a:rPr lang="en-US" altLang="en-US" smtClean="0"/>
              <a:t>Harmonic series from vocal cords fills the vocal tract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876800"/>
            <a:ext cx="2785745" cy="203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Voice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Vocal tract resonates</a:t>
            </a:r>
          </a:p>
          <a:p>
            <a:pPr eaLnBrk="1" hangingPunct="1"/>
            <a:r>
              <a:rPr lang="en-US" altLang="en-US" smtClean="0"/>
              <a:t>Altering tongue, teeth change cavity resonance frequencies</a:t>
            </a:r>
          </a:p>
        </p:txBody>
      </p:sp>
      <p:pic>
        <p:nvPicPr>
          <p:cNvPr id="16388" name="Picture 4" descr="vocalTractLabel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1371600"/>
            <a:ext cx="43275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4343400" y="6248400"/>
            <a:ext cx="4271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http://www.indiana.edu/~hlw/PhonUnits/vowels.html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Vowels and Timbre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219200"/>
          </a:xfrm>
        </p:spPr>
        <p:txBody>
          <a:bodyPr/>
          <a:lstStyle/>
          <a:p>
            <a:pPr eaLnBrk="1" hangingPunct="1"/>
            <a:r>
              <a:rPr lang="en-US" altLang="en-US" smtClean="0"/>
              <a:t>Vocal tract “filters” harmonic series from vocal cords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7412" name="Picture 3" descr="fantvowred (1)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81175"/>
            <a:ext cx="50292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2971800" y="6550025"/>
            <a:ext cx="541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hlinkClick r:id="rId3"/>
              </a:rPr>
              <a:t>http://hyperphysics.phy-astr.gsu.edu/hbase/music/vowel.html</a:t>
            </a:r>
            <a:endParaRPr lang="en-US" altLang="en-US" sz="1400"/>
          </a:p>
        </p:txBody>
      </p:sp>
      <p:sp>
        <p:nvSpPr>
          <p:cNvPr id="2" name="TextBox 1"/>
          <p:cNvSpPr txBox="1"/>
          <p:nvPr/>
        </p:nvSpPr>
        <p:spPr>
          <a:xfrm>
            <a:off x="228600" y="4495800"/>
            <a:ext cx="2270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Spectrum analyzer: </a:t>
            </a:r>
          </a:p>
          <a:p>
            <a:r>
              <a:rPr lang="en-US" dirty="0" err="1" smtClean="0"/>
              <a:t>Spectroid</a:t>
            </a:r>
            <a:r>
              <a:rPr lang="en-US" dirty="0" smtClean="0"/>
              <a:t>, Audacity..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Vowels and Timbre</a:t>
            </a:r>
          </a:p>
        </p:txBody>
      </p:sp>
      <p:pic>
        <p:nvPicPr>
          <p:cNvPr id="18435" name="Picture 3" descr="fantvowred (1)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6513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6550025"/>
            <a:ext cx="541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hlinkClick r:id="rId3"/>
              </a:rPr>
              <a:t>http://hyperphysics.phy-astr.gsu.edu/hbase/music/vowel.html</a:t>
            </a:r>
            <a:endParaRPr lang="en-US" altLang="en-US" sz="14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05400" y="1524000"/>
            <a:ext cx="3657600" cy="39624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</a:rPr>
              <a:t>Broad resonances that shape the harmonic series are called </a:t>
            </a:r>
            <a:r>
              <a:rPr lang="en-US" sz="3200" b="1" i="1" dirty="0">
                <a:latin typeface="+mn-lt"/>
              </a:rPr>
              <a:t>formants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</a:rPr>
              <a:t>Different Formant frequencies  produce different vowel sounds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5105400" y="5867400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hlinkClick r:id="rId4" action="ppaction://hlinkfile"/>
              </a:rPr>
              <a:t>Spectrum Analysis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Musical Acoustics</a:t>
            </a:r>
          </a:p>
          <a:p>
            <a:pPr eaLnBrk="1" hangingPunct="1"/>
            <a:r>
              <a:rPr lang="en-US" altLang="en-US" dirty="0" smtClean="0"/>
              <a:t>Basic physics of sound and vibration</a:t>
            </a:r>
          </a:p>
          <a:p>
            <a:pPr eaLnBrk="1" hangingPunct="1"/>
            <a:r>
              <a:rPr lang="en-US" altLang="en-US" dirty="0" smtClean="0"/>
              <a:t>Harmonics</a:t>
            </a:r>
          </a:p>
          <a:p>
            <a:pPr eaLnBrk="1" hangingPunct="1"/>
            <a:r>
              <a:rPr lang="en-US" altLang="en-US" dirty="0" smtClean="0"/>
              <a:t>Violins 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Saxophones</a:t>
            </a:r>
          </a:p>
          <a:p>
            <a:pPr eaLnBrk="1" hangingPunct="1"/>
            <a:r>
              <a:rPr lang="en-US" altLang="en-US" dirty="0" smtClean="0"/>
              <a:t>The voice</a:t>
            </a:r>
          </a:p>
          <a:p>
            <a:pPr eaLnBrk="1" hangingPunct="1"/>
            <a:r>
              <a:rPr lang="en-US" altLang="en-US" dirty="0" smtClean="0"/>
              <a:t>Other topics of interest?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1"/>
            <a:ext cx="7886700" cy="13023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Overtone Singing:  </a:t>
            </a:r>
            <a:br>
              <a:rPr lang="en-US" dirty="0" smtClean="0"/>
            </a:br>
            <a:r>
              <a:rPr lang="en-US" dirty="0" smtClean="0"/>
              <a:t>Extreme Formant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06923"/>
            <a:ext cx="7886700" cy="371713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Throat Singers of Tuva </a:t>
            </a:r>
          </a:p>
          <a:p>
            <a:pPr lvl="1"/>
            <a:r>
              <a:rPr lang="en-US" dirty="0" smtClean="0"/>
              <a:t>Typically sing a low pitch so lots of harmonics, then alter vocal tract to produce a very narrow, strong formant that the singer moves over different harmonics.  Result is a low drone pitch with a high whistle that moves on top.</a:t>
            </a:r>
          </a:p>
          <a:p>
            <a:pPr marL="342900" lvl="1" indent="0">
              <a:buNone/>
            </a:pPr>
            <a:r>
              <a:rPr lang="en-US" dirty="0" smtClean="0"/>
              <a:t>    Different styles:   </a:t>
            </a:r>
            <a:r>
              <a:rPr lang="en-US" dirty="0" smtClean="0">
                <a:hlinkClick r:id="rId3"/>
              </a:rPr>
              <a:t>https://www.alashensemble.com/about_tts.htm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Xray</a:t>
            </a:r>
            <a:r>
              <a:rPr lang="en-US" dirty="0" smtClean="0"/>
              <a:t> images of vocal tract during performance.  </a:t>
            </a:r>
          </a:p>
          <a:p>
            <a:pPr marL="3429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hlinkClick r:id="rId4"/>
              </a:rPr>
              <a:t>https://www.youtube.com/watch?v=a-qb1opYnvk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Great demonstration of Overtone signing technique </a:t>
            </a:r>
          </a:p>
          <a:p>
            <a:pPr marL="342900" lvl="1" indent="0">
              <a:buNone/>
            </a:pPr>
            <a:r>
              <a:rPr lang="en-US" dirty="0" smtClean="0">
                <a:hlinkClick r:id="rId5"/>
              </a:rPr>
              <a:t>https://www.youtube.com/watch?v=vC9Qh709gas</a:t>
            </a:r>
            <a:endParaRPr lang="en-US" dirty="0" smtClean="0"/>
          </a:p>
          <a:p>
            <a:r>
              <a:rPr lang="en-US" dirty="0" smtClean="0"/>
              <a:t>Same performer in MRI machine!</a:t>
            </a:r>
          </a:p>
          <a:p>
            <a:pPr marL="342900" lvl="1" indent="0">
              <a:buNone/>
            </a:pPr>
            <a:r>
              <a:rPr lang="en-US" dirty="0" smtClean="0">
                <a:hlinkClick r:id="rId6"/>
              </a:rPr>
              <a:t>https://www.youtube.com/watch?v=YIUvX7hebBA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Article on Overtone singing    https://elifesciences.org/articles/50476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3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65580" y="1413451"/>
            <a:ext cx="3706822" cy="41258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/>
              <a:t>From </a:t>
            </a:r>
            <a:r>
              <a:rPr lang="en-US" sz="2100" dirty="0">
                <a:hlinkClick r:id="rId3"/>
              </a:rPr>
              <a:t>https://elifesciences.org/articles/50476</a:t>
            </a:r>
            <a:endParaRPr lang="en-US" sz="2100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A very sharp formant can isolate different harmonics.  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By moving the frequency of the formant, the “whistle note” changes pitches.</a:t>
            </a:r>
          </a:p>
          <a:p>
            <a:pPr marL="0" indent="0">
              <a:buNone/>
            </a:pPr>
            <a:endParaRPr lang="en-US" sz="2100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301741"/>
            <a:ext cx="1661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Spectrogram:  Frequency spectrum versus time.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76331" y="301741"/>
            <a:ext cx="20827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spectrum at the time of the red triangle on spectrogram.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17169"/>
            <a:ext cx="4251967" cy="484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instruments playing the same note sound different?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Different harmonics in the sound color the timbre</a:t>
            </a:r>
          </a:p>
          <a:p>
            <a:pPr eaLnBrk="1" hangingPunct="1"/>
            <a:r>
              <a:rPr lang="en-US" altLang="en-US" dirty="0" smtClean="0"/>
              <a:t>What have we left out?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instruments playing the same note sound different?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Different harmonics in the sound color the timbre</a:t>
            </a:r>
          </a:p>
          <a:p>
            <a:pPr eaLnBrk="1" hangingPunct="1"/>
            <a:r>
              <a:rPr lang="en-US" altLang="en-US" dirty="0" smtClean="0"/>
              <a:t>Attack, sustain, decay</a:t>
            </a:r>
          </a:p>
          <a:p>
            <a:pPr eaLnBrk="1" hangingPunct="1"/>
            <a:r>
              <a:rPr lang="en-US" altLang="en-US" dirty="0" smtClean="0"/>
              <a:t>Phrasing</a:t>
            </a:r>
          </a:p>
          <a:p>
            <a:pPr eaLnBrk="1" hangingPunct="1"/>
            <a:r>
              <a:rPr lang="en-US" altLang="en-US" dirty="0" smtClean="0"/>
              <a:t>Voice incredibly versatile, especially at controlling harmonics (e.g., vowel sounds).</a:t>
            </a:r>
          </a:p>
        </p:txBody>
      </p:sp>
    </p:spTree>
    <p:extLst>
      <p:ext uri="{BB962C8B-B14F-4D97-AF65-F5344CB8AC3E}">
        <p14:creationId xmlns:p14="http://schemas.microsoft.com/office/powerpoint/2010/main" val="39177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Questions and Discussion</a:t>
            </a:r>
            <a:endParaRPr lang="en-US" altLang="en-US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276600"/>
            <a:ext cx="8229600" cy="3505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dirty="0" smtClean="0"/>
              <a:t>References and Websites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u="sng" dirty="0" smtClean="0"/>
              <a:t>Musical </a:t>
            </a:r>
            <a:r>
              <a:rPr lang="en-US" altLang="en-US" sz="2000" u="sng" dirty="0" smtClean="0"/>
              <a:t>Acoustics</a:t>
            </a:r>
            <a:r>
              <a:rPr lang="en-US" altLang="en-US" sz="2000" dirty="0" smtClean="0"/>
              <a:t> by Donald E. Hall (Brooks/Cole, Thomas Publishing, 2002)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u="sng" dirty="0" smtClean="0"/>
              <a:t>The science of sound</a:t>
            </a:r>
            <a:r>
              <a:rPr lang="en-US" altLang="en-US" sz="2000" dirty="0" smtClean="0"/>
              <a:t> by Thomas D. </a:t>
            </a:r>
            <a:r>
              <a:rPr lang="en-US" altLang="en-US" sz="2000" dirty="0" err="1" smtClean="0"/>
              <a:t>Rossing</a:t>
            </a:r>
            <a:r>
              <a:rPr lang="en-US" altLang="en-US" sz="2000" dirty="0" smtClean="0"/>
              <a:t> (Addison-Wesley Pub. Co., 1990)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Fourier Synthesizer Applet</a:t>
            </a:r>
          </a:p>
          <a:p>
            <a:pPr marL="400050" lvl="1" indent="0" eaLnBrk="1" hangingPunct="1">
              <a:lnSpc>
                <a:spcPct val="80000"/>
              </a:lnSpc>
              <a:buNone/>
            </a:pPr>
            <a:r>
              <a:rPr lang="en-US" altLang="en-US" sz="1600" dirty="0" smtClean="0">
                <a:hlinkClick r:id="rId3"/>
              </a:rPr>
              <a:t>https://phet.colorado.edu/sims/html/fourier-making-waves/latest/fourier-making-waves_en.html</a:t>
            </a:r>
            <a:endParaRPr lang="en-US" altLang="en-US" sz="1600" dirty="0" smtClean="0"/>
          </a:p>
          <a:p>
            <a:pPr marL="342900" lvl="1" indent="0">
              <a:buNone/>
            </a:pPr>
            <a:r>
              <a:rPr lang="en-US" altLang="en-US" sz="2000" dirty="0" smtClean="0"/>
              <a:t>Tuvan throat singing – </a:t>
            </a:r>
            <a:r>
              <a:rPr lang="en-US" altLang="en-US" sz="2000" dirty="0" err="1" smtClean="0"/>
              <a:t>xray</a:t>
            </a:r>
            <a:r>
              <a:rPr lang="en-US" altLang="en-US" sz="2000" dirty="0" smtClean="0"/>
              <a:t> movies</a:t>
            </a:r>
          </a:p>
          <a:p>
            <a:pPr marL="342900" lvl="1" indent="0">
              <a:buNone/>
            </a:pPr>
            <a:r>
              <a:rPr lang="en-US" sz="1600" dirty="0" smtClean="0">
                <a:hlinkClick r:id="rId4"/>
              </a:rPr>
              <a:t>https</a:t>
            </a:r>
            <a:r>
              <a:rPr lang="en-US" sz="1600" dirty="0">
                <a:hlinkClick r:id="rId4"/>
              </a:rPr>
              <a:t>://www.youtube.com/watch?v=a-qb1opYnvk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5011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mtClean="0"/>
              <a:t>Sound waves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058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Variation in air pressure (and air density)</a:t>
            </a:r>
          </a:p>
          <a:p>
            <a:pPr eaLnBrk="1" hangingPunct="1"/>
            <a:r>
              <a:rPr lang="en-US" altLang="en-US" sz="2800" smtClean="0"/>
              <a:t>Amplitude (size of pressure variation)</a:t>
            </a:r>
          </a:p>
          <a:p>
            <a:pPr eaLnBrk="1" hangingPunct="1"/>
            <a:r>
              <a:rPr lang="en-US" altLang="en-US" sz="2800" smtClean="0"/>
              <a:t>Frequency (repetition rate)</a:t>
            </a:r>
          </a:p>
          <a:p>
            <a:pPr lvl="1" eaLnBrk="1" hangingPunct="1"/>
            <a:r>
              <a:rPr lang="en-US" altLang="en-US" smtClean="0"/>
              <a:t>cycles/sec or Hertz (Hz)</a:t>
            </a:r>
          </a:p>
          <a:p>
            <a:pPr lvl="1" eaLnBrk="1" hangingPunct="1"/>
            <a:r>
              <a:rPr lang="en-US" altLang="en-US" smtClean="0"/>
              <a:t>Humans hear from ~20Hz to ~20,000Hz</a:t>
            </a:r>
          </a:p>
          <a:p>
            <a:pPr eaLnBrk="1" hangingPunct="1"/>
            <a:r>
              <a:rPr lang="en-US" altLang="en-US" sz="2800" smtClean="0"/>
              <a:t>Wavelength (~17m to 17mm)</a:t>
            </a:r>
          </a:p>
          <a:p>
            <a:pPr eaLnBrk="1" hangingPunct="1"/>
            <a:r>
              <a:rPr lang="en-US" altLang="en-US" sz="2800" smtClean="0"/>
              <a:t>Wave speed (344 m/s = 770mph)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Sound Characteristics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smtClean="0"/>
              <a:t>Characteristic		Physical quantity</a:t>
            </a:r>
          </a:p>
          <a:p>
            <a:pPr eaLnBrk="1" hangingPunct="1"/>
            <a:endParaRPr lang="en-US" altLang="en-US" sz="2800" smtClean="0"/>
          </a:p>
          <a:p>
            <a:pPr eaLnBrk="1" hangingPunct="1">
              <a:buFontTx/>
              <a:buNone/>
            </a:pPr>
            <a:r>
              <a:rPr lang="en-US" altLang="en-US" sz="2800" smtClean="0"/>
              <a:t>Loudness  			wave amplitude 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Pitch 				wave frequency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Timbre			harmonics or overtones</a:t>
            </a:r>
          </a:p>
          <a:p>
            <a:pPr eaLnBrk="1" hangingPunct="1">
              <a:buFontTx/>
              <a:buNone/>
            </a:pPr>
            <a:endParaRPr lang="en-US" altLang="en-US" sz="2000" smtClean="0"/>
          </a:p>
          <a:p>
            <a:pPr eaLnBrk="1" hangingPunct="1">
              <a:buFontTx/>
              <a:buNone/>
            </a:pPr>
            <a:r>
              <a:rPr lang="en-US" altLang="en-US" sz="2000" smtClean="0"/>
              <a:t>It’s actually more complicated than this, but we’ll start here.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r>
              <a:rPr lang="en-US" altLang="en-US" sz="2800" smtClean="0">
                <a:hlinkClick r:id="rId3" action="ppaction://hlinkfile"/>
              </a:rPr>
              <a:t>Let’s measure some sound waves…</a:t>
            </a: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An example: Harmonic Series of A</a:t>
            </a:r>
            <a:r>
              <a:rPr lang="en-US" altLang="en-US" sz="4000" baseline="-25000" smtClean="0"/>
              <a:t>2</a:t>
            </a:r>
          </a:p>
        </p:txBody>
      </p:sp>
      <p:graphicFrame>
        <p:nvGraphicFramePr>
          <p:cNvPr id="6291" name="Group 147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001000" cy="430847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6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Harmonic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 f(Hz)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Equal Temp. f(Hz)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interval in scale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Overtone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329.6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~P5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554.4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~M3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659.3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~P5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784.0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~~m7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37" y="76200"/>
            <a:ext cx="8229600" cy="487362"/>
          </a:xfrm>
        </p:spPr>
        <p:txBody>
          <a:bodyPr/>
          <a:lstStyle/>
          <a:p>
            <a:r>
              <a:rPr lang="en-US" dirty="0" smtClean="0"/>
              <a:t>Musical Acoustics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732" y="686836"/>
            <a:ext cx="3498287" cy="3498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63106"/>
            <a:ext cx="2795761" cy="35220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732" y="4308397"/>
            <a:ext cx="3574488" cy="23832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52480" y="6443291"/>
            <a:ext cx="15215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Photo by Troy T on </a:t>
            </a:r>
            <a:r>
              <a:rPr lang="en-US" sz="800" dirty="0" err="1" smtClean="0">
                <a:solidFill>
                  <a:schemeClr val="bg1">
                    <a:lumMod val="75000"/>
                  </a:schemeClr>
                </a:solidFill>
              </a:rPr>
              <a:t>Unsplash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4278" y="3901482"/>
            <a:ext cx="1324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Carleen Hutchins’s Octet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40757" y="3927910"/>
            <a:ext cx="14430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>
                <a:solidFill>
                  <a:schemeClr val="bg1">
                    <a:lumMod val="75000"/>
                  </a:schemeClr>
                </a:solidFill>
              </a:rPr>
              <a:t>Voxman</a:t>
            </a: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 Music Hall U. Iowa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0" y="4310313"/>
            <a:ext cx="3523981" cy="23484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62476" y="6364241"/>
            <a:ext cx="15776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</a:rPr>
              <a:t>Anechoic Chamber, U. </a:t>
            </a:r>
            <a:r>
              <a:rPr lang="en-US" sz="800" dirty="0" err="1" smtClean="0">
                <a:solidFill>
                  <a:schemeClr val="bg1">
                    <a:lumMod val="75000"/>
                  </a:schemeClr>
                </a:solidFill>
              </a:rPr>
              <a:t>Salford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2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3" t="1329" r="14297"/>
          <a:stretch/>
        </p:blipFill>
        <p:spPr>
          <a:xfrm>
            <a:off x="327017" y="2834793"/>
            <a:ext cx="977515" cy="1350330"/>
          </a:xfrm>
        </p:spPr>
      </p:pic>
    </p:spTree>
    <p:extLst>
      <p:ext uri="{BB962C8B-B14F-4D97-AF65-F5344CB8AC3E}">
        <p14:creationId xmlns:p14="http://schemas.microsoft.com/office/powerpoint/2010/main" val="26453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Wind Instruments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458200" cy="2438400"/>
          </a:xfrm>
        </p:spPr>
        <p:txBody>
          <a:bodyPr/>
          <a:lstStyle/>
          <a:p>
            <a:pPr marL="609600" indent="-609600" eaLnBrk="1" hangingPunct="1"/>
            <a:r>
              <a:rPr lang="en-US" altLang="en-US" sz="2800" smtClean="0"/>
              <a:t>Vibration of lips, reed, edgetone can produce any frequency or even noise (all frequencies)</a:t>
            </a:r>
          </a:p>
          <a:p>
            <a:pPr marL="609600" indent="-609600" eaLnBrk="1" hangingPunct="1"/>
            <a:r>
              <a:rPr lang="en-US" altLang="en-US" sz="2800" smtClean="0"/>
              <a:t>Resonant cavity has strong resonance which forces vibration source to a certain frequency (pitch) </a:t>
            </a:r>
          </a:p>
        </p:txBody>
      </p:sp>
      <p:pic>
        <p:nvPicPr>
          <p:cNvPr id="31748" name="Picture 8" descr="clarinet-pu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0" t="7755" r="3549" b="68488"/>
          <a:stretch>
            <a:fillRect/>
          </a:stretch>
        </p:blipFill>
        <p:spPr bwMode="auto">
          <a:xfrm>
            <a:off x="1371600" y="38100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9" descr="closed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7" t="16388" b="7408"/>
          <a:stretch>
            <a:fillRect/>
          </a:stretch>
        </p:blipFill>
        <p:spPr bwMode="auto">
          <a:xfrm>
            <a:off x="5486400" y="3276600"/>
            <a:ext cx="3117850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Resonance Examples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2438400" cy="609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Trumpet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</p:txBody>
      </p:sp>
      <p:pic>
        <p:nvPicPr>
          <p:cNvPr id="32772" name="Picture 4" descr="trumpet-reson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6607175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495800" y="6172200"/>
            <a:ext cx="375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From </a:t>
            </a:r>
            <a:r>
              <a:rPr lang="en-US" altLang="en-US" u="sng"/>
              <a:t>Musical Acoustics</a:t>
            </a:r>
            <a:r>
              <a:rPr lang="en-US" altLang="en-US"/>
              <a:t>, Hall 2002.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Resonance Examples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2438400" cy="609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Clarinet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</p:txBody>
      </p:sp>
      <p:pic>
        <p:nvPicPr>
          <p:cNvPr id="33796" name="Picture 4" descr="clarinet-basson-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" t="1747" r="2650" b="54576"/>
          <a:stretch>
            <a:fillRect/>
          </a:stretch>
        </p:blipFill>
        <p:spPr bwMode="auto">
          <a:xfrm>
            <a:off x="1905000" y="2057400"/>
            <a:ext cx="60960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495800" y="6172200"/>
            <a:ext cx="375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From </a:t>
            </a:r>
            <a:r>
              <a:rPr lang="en-US" altLang="en-US" u="sng"/>
              <a:t>Musical Acoustics</a:t>
            </a:r>
            <a:r>
              <a:rPr lang="en-US" altLang="en-US"/>
              <a:t>, Hall 2002.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Resonance Examples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2438400" cy="609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Bassoon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</p:txBody>
      </p:sp>
      <p:pic>
        <p:nvPicPr>
          <p:cNvPr id="34820" name="Picture 4" descr="clarinet-basson-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" t="49118"/>
          <a:stretch>
            <a:fillRect/>
          </a:stretch>
        </p:blipFill>
        <p:spPr bwMode="auto">
          <a:xfrm>
            <a:off x="1752600" y="1905000"/>
            <a:ext cx="6135688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800600" y="6172200"/>
            <a:ext cx="375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From </a:t>
            </a:r>
            <a:r>
              <a:rPr lang="en-US" altLang="en-US" u="sng"/>
              <a:t>Musical Acoustics</a:t>
            </a:r>
            <a:r>
              <a:rPr lang="en-US" altLang="en-US"/>
              <a:t>, Hall 2002.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Voice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/>
              <a:t>Vibration of vocal cords create sound wave rich in harmonics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/>
              <a:t>Vary pitch by varying tension in vocal cords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/>
              <a:t>Vocal tract resonates with three main broad resonances called </a:t>
            </a:r>
            <a:r>
              <a:rPr lang="en-US" sz="2800" b="1"/>
              <a:t>formants</a:t>
            </a:r>
            <a:endParaRPr lang="en-US" sz="280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/>
              <a:t>Unlike like wind instruments vocal tract resonances are not strong enough to force vocal cords to a definite pitch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/>
              <a:t>Vary vowel sound (timbre) by varying shape of vocal tract (changes resonant frequencies)  		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!!Incredibly versatile!!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>
                <a:hlinkClick r:id="rId3" action="ppaction://hlinkfile"/>
              </a:rPr>
              <a:t>Fourier Analysis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Notes and Intonation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How do you vary the note you are playing on your instrument?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How do you vary the intonation?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Are there instruments on which you can not vary intonation?</a:t>
            </a:r>
          </a:p>
          <a:p>
            <a:pPr eaLnBrk="1" hangingPunct="1"/>
            <a:endParaRPr lang="en-US" altLang="en-US" sz="280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References and websites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u="sng" smtClean="0"/>
              <a:t>Musical Acoustics</a:t>
            </a:r>
            <a:r>
              <a:rPr lang="en-US" altLang="en-US" sz="2000" smtClean="0"/>
              <a:t> by Donald E. Hall (Brooks/Cole, Thomas Publishing, 2002)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u="sng" smtClean="0"/>
              <a:t>The science of sound</a:t>
            </a:r>
            <a:r>
              <a:rPr lang="en-US" altLang="en-US" sz="2000" smtClean="0"/>
              <a:t> by Thomas D. Rossing (Addison-Wesley Pub. Co., 1990)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Fourier Synthesizer Applet </a:t>
            </a:r>
            <a:r>
              <a:rPr lang="en-US" altLang="en-US" sz="2000" smtClean="0">
                <a:hlinkClick r:id="rId3"/>
              </a:rPr>
              <a:t>http://www.phy.ntnu.edu.tw/ntnujava/index.php?topic=17</a:t>
            </a: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Tuvan throat singing – xray movies </a:t>
            </a:r>
            <a:r>
              <a:rPr lang="en-US" altLang="en-US" sz="2000" smtClean="0">
                <a:hlinkClick r:id="rId4"/>
              </a:rPr>
              <a:t>http://www.sciam.com/article.cfm?articleID=000C5ABE-B135-1CBC-B4A8809EC588EEDF&amp;pageNumber=1&amp;catID=9</a:t>
            </a:r>
            <a:r>
              <a:rPr lang="en-US" altLang="en-US" sz="2000" smtClean="0"/>
              <a:t>  (or google “scientific american tuvan”)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Variety of Musical Sounds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instruments do you hear?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hlinkClick r:id="rId3" action="ppaction://hlinkfile"/>
              </a:rPr>
              <a:t>Sample 1</a:t>
            </a: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hlinkClick r:id="rId4" action="ppaction://hlinkfile"/>
              </a:rPr>
              <a:t>Sample 2</a:t>
            </a: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hlinkClick r:id="rId5" action="ppaction://hlinkfile"/>
              </a:rPr>
              <a:t>Sample 3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instruments playing the same note sound different?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Adjectives to describe timbre…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Adjectives to describe timbre…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199"/>
            <a:ext cx="2438400" cy="45259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en-US" sz="3600" dirty="0" smtClean="0">
                <a:effectLst>
                  <a:outerShdw blurRad="101600" dist="50800" dir="5400000" algn="ctr" rotWithShape="0">
                    <a:schemeClr val="tx1"/>
                  </a:outerShdw>
                </a:effectLst>
              </a:rPr>
              <a:t>Warm</a:t>
            </a:r>
          </a:p>
          <a:p>
            <a:pPr marL="0" indent="0">
              <a:buNone/>
            </a:pPr>
            <a:r>
              <a:rPr lang="en-US" sz="3600" dirty="0" smtClean="0">
                <a:effectLst>
                  <a:outerShdw blurRad="101600" dist="50800" dir="5400000" algn="ctr" rotWithShape="0">
                    <a:schemeClr val="tx1"/>
                  </a:outerShdw>
                </a:effectLst>
              </a:rPr>
              <a:t>Lush</a:t>
            </a:r>
          </a:p>
          <a:p>
            <a:pPr marL="0" indent="0">
              <a:buNone/>
            </a:pPr>
            <a:r>
              <a:rPr lang="en-US" sz="3600" dirty="0" smtClean="0">
                <a:effectLst>
                  <a:outerShdw blurRad="101600" dist="50800" dir="5400000" algn="ctr" rotWithShape="0">
                    <a:schemeClr val="tx1"/>
                  </a:outerShdw>
                </a:effectLst>
              </a:rPr>
              <a:t>Brilliant</a:t>
            </a:r>
          </a:p>
          <a:p>
            <a:pPr marL="0" indent="0">
              <a:buNone/>
            </a:pPr>
            <a:r>
              <a:rPr lang="en-US" sz="3600" dirty="0" smtClean="0">
                <a:effectLst>
                  <a:outerShdw blurRad="101600" dist="50800" dir="5400000" algn="ctr" rotWithShape="0">
                    <a:schemeClr val="tx1"/>
                  </a:outerShdw>
                </a:effectLst>
              </a:rPr>
              <a:t>Rough</a:t>
            </a:r>
          </a:p>
          <a:p>
            <a:pPr marL="0" indent="0">
              <a:buNone/>
            </a:pPr>
            <a:r>
              <a:rPr lang="en-US" sz="3600" dirty="0" smtClean="0">
                <a:effectLst>
                  <a:outerShdw blurRad="101600" dist="50800" dir="5400000" algn="ctr" rotWithShape="0">
                    <a:schemeClr val="tx1"/>
                  </a:outerShdw>
                </a:effectLst>
              </a:rPr>
              <a:t>Edgy</a:t>
            </a:r>
          </a:p>
          <a:p>
            <a:pPr marL="0" indent="0">
              <a:buNone/>
            </a:pPr>
            <a:r>
              <a:rPr lang="en-US" sz="3600" dirty="0" smtClean="0">
                <a:effectLst>
                  <a:outerShdw blurRad="101600" dist="50800" dir="5400000" algn="ctr" rotWithShape="0">
                    <a:schemeClr val="tx1"/>
                  </a:outerShdw>
                </a:effectLst>
              </a:rPr>
              <a:t>Smooth</a:t>
            </a:r>
          </a:p>
          <a:p>
            <a:pPr marL="0" indent="0">
              <a:buNone/>
            </a:pPr>
            <a:r>
              <a:rPr lang="en-US" dirty="0" smtClean="0">
                <a:effectLst>
                  <a:outerShdw blurRad="101600" dist="50800" dir="5400000" algn="ctr" rotWithShape="0">
                    <a:schemeClr val="tx1"/>
                  </a:outerShdw>
                </a:effectLst>
              </a:rPr>
              <a:t>Breathy</a:t>
            </a:r>
            <a:endParaRPr lang="en-US" dirty="0">
              <a:effectLst>
                <a:outerShdw blurRad="101600" dist="50800" dir="5400000" algn="ctr" rotWithShape="0">
                  <a:schemeClr val="tx1"/>
                </a:outerShdw>
              </a:effectLst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257800" y="1600200"/>
            <a:ext cx="2438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effectLst>
                  <a:outerShdw blurRad="101600" dist="50800" dir="5400000" algn="ctr" rotWithShape="0">
                    <a:schemeClr val="tx1"/>
                  </a:outerShdw>
                </a:effectLst>
              </a:rPr>
              <a:t>Pure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effectLst>
                  <a:outerShdw blurRad="101600" dist="50800" dir="5400000" algn="ctr" rotWithShape="0">
                    <a:schemeClr val="tx1"/>
                  </a:outerShdw>
                </a:effectLst>
              </a:rPr>
              <a:t>Light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effectLst>
                  <a:outerShdw blurRad="101600" dist="50800" dir="5400000" algn="ctr" rotWithShape="0">
                    <a:schemeClr val="tx1"/>
                  </a:outerShdw>
                </a:effectLst>
              </a:rPr>
              <a:t>Bright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effectLst>
                  <a:outerShdw blurRad="101600" dist="50800" dir="5400000" algn="ctr" rotWithShape="0">
                    <a:schemeClr val="tx1"/>
                  </a:outerShdw>
                </a:effectLst>
              </a:rPr>
              <a:t>Dark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effectLst>
                  <a:outerShdw blurRad="101600" dist="50800" dir="5400000" algn="ctr" rotWithShape="0">
                    <a:schemeClr val="tx1"/>
                  </a:outerShdw>
                </a:effectLst>
              </a:rPr>
              <a:t>Round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effectLst>
                  <a:outerShdw blurRad="101600" dist="50800" dir="5400000" algn="ctr" rotWithShape="0">
                    <a:schemeClr val="tx1"/>
                  </a:outerShdw>
                </a:effectLst>
              </a:rPr>
              <a:t>Sizzle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effectLst>
                  <a:outerShdw blurRad="101600" dist="50800" dir="5400000" algn="ctr" rotWithShape="0">
                    <a:schemeClr val="tx1"/>
                  </a:outerShdw>
                </a:effectLst>
              </a:rPr>
              <a:t>Airy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 smtClean="0">
              <a:effectLst>
                <a:outerShdw blurRad="101600" dist="50800" dir="5400000" algn="ctr" rotWithShape="0">
                  <a:schemeClr val="tx1"/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 smtClean="0">
              <a:effectLst>
                <a:outerShdw blurRad="101600" dist="50800" dir="5400000" algn="ctr" rotWithShape="0">
                  <a:schemeClr val="tx1"/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effectLst>
                  <a:outerShdw blurRad="101600" dist="50800" dir="5400000" algn="ctr" rotWithShape="0">
                    <a:schemeClr val="tx1"/>
                  </a:outerShdw>
                </a:effectLst>
              </a:rPr>
              <a:t> 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8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/>
              <a:t>Harmonics (overtones)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Vibrating objects vibrate in many modes at once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Real sound waves have many frequencies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overtones ringing on piano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Flexible string:  modes form a harmonic series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dirty="0" err="1" smtClean="0"/>
              <a:t>f</a:t>
            </a:r>
            <a:r>
              <a:rPr lang="en-US" altLang="en-US" baseline="-25000" dirty="0" err="1" smtClean="0"/>
              <a:t>n</a:t>
            </a:r>
            <a:r>
              <a:rPr lang="en-US" altLang="en-US" dirty="0" smtClean="0"/>
              <a:t> = n f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, where n=1, 2, 3,…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f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is called the </a:t>
            </a:r>
            <a:r>
              <a:rPr lang="en-US" altLang="en-US" b="1" dirty="0" smtClean="0"/>
              <a:t>fundamental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f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f</a:t>
            </a:r>
            <a:r>
              <a:rPr lang="en-US" altLang="en-US" baseline="-25000" dirty="0" err="1" smtClean="0"/>
              <a:t>n</a:t>
            </a:r>
            <a:r>
              <a:rPr lang="en-US" altLang="en-US" dirty="0" smtClean="0"/>
              <a:t> are called the </a:t>
            </a:r>
            <a:r>
              <a:rPr lang="en-US" altLang="en-US" b="1" dirty="0" smtClean="0"/>
              <a:t>overtones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altLang="en-US" dirty="0" smtClean="0">
              <a:hlinkClick r:id="rId3"/>
            </a:endParaRP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altLang="en-US" dirty="0" smtClean="0">
                <a:hlinkClick r:id="rId3"/>
              </a:rPr>
              <a:t>String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hlinkClick r:id="rId4"/>
              </a:rPr>
              <a:t>Harmonics</a:t>
            </a:r>
            <a:endParaRPr lang="en-US" altLang="en-US" dirty="0" smtClean="0"/>
          </a:p>
        </p:txBody>
      </p:sp>
      <p:pic>
        <p:nvPicPr>
          <p:cNvPr id="9220" name="Picture 4" descr="strh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800"/>
            <a:ext cx="25812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91021" y="3962400"/>
            <a:ext cx="7617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</a:t>
            </a:r>
            <a:r>
              <a:rPr lang="en-US" sz="1000" baseline="30000" dirty="0" smtClean="0"/>
              <a:t>st</a:t>
            </a:r>
            <a:r>
              <a:rPr lang="en-US" sz="1000" dirty="0" smtClean="0"/>
              <a:t> Octave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8108139" y="4419600"/>
            <a:ext cx="889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Octave + P5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8111375" y="4883413"/>
            <a:ext cx="7906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2</a:t>
            </a:r>
            <a:r>
              <a:rPr lang="en-US" sz="1000" baseline="30000" dirty="0" smtClean="0"/>
              <a:t>nd</a:t>
            </a:r>
            <a:r>
              <a:rPr lang="en-US" sz="1000" dirty="0" smtClean="0"/>
              <a:t> Octave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8091021" y="5414220"/>
            <a:ext cx="11144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2</a:t>
            </a:r>
            <a:r>
              <a:rPr lang="en-US" sz="1000" baseline="30000" dirty="0" smtClean="0"/>
              <a:t>nd</a:t>
            </a:r>
            <a:r>
              <a:rPr lang="en-US" sz="1000" dirty="0" smtClean="0"/>
              <a:t> Octave + M3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8082112" y="5858625"/>
            <a:ext cx="1091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2</a:t>
            </a:r>
            <a:r>
              <a:rPr lang="en-US" sz="1000" baseline="30000" dirty="0" smtClean="0"/>
              <a:t>nd</a:t>
            </a:r>
            <a:r>
              <a:rPr lang="en-US" sz="1000" dirty="0" smtClean="0"/>
              <a:t> Octave + P5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Harmonics (overtones)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715000"/>
              </a:xfrm>
            </p:spPr>
            <p:txBody>
              <a:bodyPr/>
              <a:lstStyle/>
              <a:p>
                <a:r>
                  <a:rPr lang="en-US" dirty="0" smtClean="0"/>
                  <a:t>Every periodic wave can be made by adding sine waves that form a harmonic series </a:t>
                </a:r>
              </a:p>
              <a:p>
                <a:r>
                  <a:rPr lang="en-US" dirty="0" smtClean="0"/>
                  <a:t>Joseph Fourier (1768-1830) French mathematician</a:t>
                </a:r>
              </a:p>
              <a:p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>
                    <a:hlinkClick r:id="rId2"/>
                  </a:rPr>
                  <a:t>Sine waves</a:t>
                </a:r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Our ears hear all of these sine wave at once:  </a:t>
                </a:r>
              </a:p>
              <a:p>
                <a:pPr marL="0" indent="0" algn="ctr">
                  <a:buNone/>
                </a:pPr>
                <a:r>
                  <a:rPr lang="en-US" i="1" dirty="0" smtClean="0"/>
                  <a:t>Pitch is from the fundamental of the series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 smtClean="0"/>
                  <a:t>.</a:t>
                </a:r>
              </a:p>
              <a:p>
                <a:pPr marL="0" indent="0" algn="ctr">
                  <a:buNone/>
                </a:pPr>
                <a:r>
                  <a:rPr lang="en-US" i="1" dirty="0" smtClean="0"/>
                  <a:t>Timbre is from the combination of harmonics.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715000"/>
              </a:xfrm>
              <a:blipFill>
                <a:blip r:embed="rId3"/>
                <a:stretch>
                  <a:fillRect l="-1852" t="-1387" b="-2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1419" t="27664" r="30715" b="19896"/>
          <a:stretch/>
        </p:blipFill>
        <p:spPr>
          <a:xfrm>
            <a:off x="6096000" y="2743200"/>
            <a:ext cx="2496994" cy="194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Tonal Recipe – Frequency Spectrum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419" t="27664" r="30715" b="19896"/>
          <a:stretch/>
        </p:blipFill>
        <p:spPr>
          <a:xfrm>
            <a:off x="967132" y="1417638"/>
            <a:ext cx="2496994" cy="1945176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85076925"/>
              </p:ext>
            </p:extLst>
          </p:nvPr>
        </p:nvGraphicFramePr>
        <p:xfrm>
          <a:off x="35169" y="3657600"/>
          <a:ext cx="4736123" cy="304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0417" r="73489" b="41666"/>
          <a:stretch/>
        </p:blipFill>
        <p:spPr>
          <a:xfrm>
            <a:off x="5410200" y="1617979"/>
            <a:ext cx="3505200" cy="356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9423</TotalTime>
  <Words>1271</Words>
  <Application>Microsoft Office PowerPoint</Application>
  <PresentationFormat>On-screen Show (4:3)</PresentationFormat>
  <Paragraphs>293</Paragraphs>
  <Slides>36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Cambria Math</vt:lpstr>
      <vt:lpstr>Office Theme</vt:lpstr>
      <vt:lpstr>Violins, Saxophones, and Tuvan Throat Singers:  The Physics of Musical Instruments</vt:lpstr>
      <vt:lpstr>Outline</vt:lpstr>
      <vt:lpstr>Musical Acoustics</vt:lpstr>
      <vt:lpstr>Variety of Musical Sounds</vt:lpstr>
      <vt:lpstr>Adjectives to describe timbre…</vt:lpstr>
      <vt:lpstr>Adjectives to describe timbre…</vt:lpstr>
      <vt:lpstr>Harmonics (overtones)</vt:lpstr>
      <vt:lpstr>Harmonics (overtones)</vt:lpstr>
      <vt:lpstr>Tonal Recipe – Frequency Spectrum</vt:lpstr>
      <vt:lpstr>Violins</vt:lpstr>
      <vt:lpstr>Violins</vt:lpstr>
      <vt:lpstr>String, bridge, body…</vt:lpstr>
      <vt:lpstr>Saxophones</vt:lpstr>
      <vt:lpstr>Instruments</vt:lpstr>
      <vt:lpstr>Resonance</vt:lpstr>
      <vt:lpstr>The Voice</vt:lpstr>
      <vt:lpstr>The Voice</vt:lpstr>
      <vt:lpstr>Vowels and Timbre</vt:lpstr>
      <vt:lpstr>Vowels and Timbre</vt:lpstr>
      <vt:lpstr>Overtone Singing:   Extreme Formant Control</vt:lpstr>
      <vt:lpstr>PowerPoint Presentation</vt:lpstr>
      <vt:lpstr> Why do instruments playing the same note sound different? </vt:lpstr>
      <vt:lpstr> Why do instruments playing the same note sound different? </vt:lpstr>
      <vt:lpstr>Questions and Discussion</vt:lpstr>
      <vt:lpstr>PowerPoint Presentation</vt:lpstr>
      <vt:lpstr>PowerPoint Presentation</vt:lpstr>
      <vt:lpstr>Sound waves</vt:lpstr>
      <vt:lpstr>Sound Characteristics</vt:lpstr>
      <vt:lpstr>An example: Harmonic Series of A2</vt:lpstr>
      <vt:lpstr>Wind Instruments</vt:lpstr>
      <vt:lpstr>Resonance Examples</vt:lpstr>
      <vt:lpstr>Resonance Examples</vt:lpstr>
      <vt:lpstr>Resonance Examples</vt:lpstr>
      <vt:lpstr>Voice</vt:lpstr>
      <vt:lpstr>Notes and Intonation</vt:lpstr>
      <vt:lpstr>References and websites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Acoustics of Instruments</dc:title>
  <dc:creator>Bret Crawford</dc:creator>
  <cp:lastModifiedBy>Bret Crawford</cp:lastModifiedBy>
  <cp:revision>277</cp:revision>
  <dcterms:created xsi:type="dcterms:W3CDTF">2007-02-28T02:31:59Z</dcterms:created>
  <dcterms:modified xsi:type="dcterms:W3CDTF">2023-01-25T16:26:27Z</dcterms:modified>
</cp:coreProperties>
</file>