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9" r:id="rId4"/>
    <p:sldId id="298" r:id="rId5"/>
    <p:sldId id="260" r:id="rId6"/>
    <p:sldId id="261" r:id="rId7"/>
    <p:sldId id="262" r:id="rId8"/>
    <p:sldId id="264" r:id="rId9"/>
    <p:sldId id="267" r:id="rId10"/>
    <p:sldId id="277" r:id="rId11"/>
    <p:sldId id="268" r:id="rId12"/>
    <p:sldId id="271" r:id="rId13"/>
    <p:sldId id="285" r:id="rId14"/>
    <p:sldId id="310" r:id="rId15"/>
    <p:sldId id="272" r:id="rId16"/>
    <p:sldId id="289" r:id="rId17"/>
    <p:sldId id="300" r:id="rId18"/>
    <p:sldId id="301" r:id="rId19"/>
    <p:sldId id="302" r:id="rId20"/>
    <p:sldId id="303" r:id="rId21"/>
    <p:sldId id="304" r:id="rId22"/>
    <p:sldId id="292" r:id="rId23"/>
    <p:sldId id="293" r:id="rId24"/>
    <p:sldId id="295" r:id="rId25"/>
    <p:sldId id="296" r:id="rId26"/>
    <p:sldId id="297" r:id="rId27"/>
    <p:sldId id="290" r:id="rId28"/>
    <p:sldId id="291" r:id="rId29"/>
    <p:sldId id="273" r:id="rId30"/>
    <p:sldId id="305" r:id="rId31"/>
    <p:sldId id="309" r:id="rId32"/>
    <p:sldId id="306" r:id="rId33"/>
    <p:sldId id="307" r:id="rId34"/>
    <p:sldId id="308" r:id="rId35"/>
    <p:sldId id="274" r:id="rId36"/>
    <p:sldId id="275" r:id="rId37"/>
    <p:sldId id="269" r:id="rId38"/>
    <p:sldId id="299" r:id="rId39"/>
    <p:sldId id="27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4A5351-736B-4A46-A36A-AD08974AA1AC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0B11C1-94B4-456B-AD86-663C868266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F345D8-6884-4EEA-9949-56B5B130BD4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04C197-172E-41F5-81CB-CE3D74D903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CE56D-0B37-F646-8092-EB2D8817B45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9DE42-8092-6D43-8AF4-61BF6F684ABA}" type="slidenum">
              <a:rPr lang="en-US"/>
              <a:pPr/>
              <a:t>16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7C71F-C50C-42C7-BEFF-39DD26A2B147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A45887-ABD1-4D6B-8355-F234FDFAAFD4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5325"/>
            <a:ext cx="4649787" cy="3487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499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621" tIns="45810" rIns="91621" bIns="4581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46111-32EC-2A4E-BE2E-27A41B119228}" type="slidenum">
              <a:rPr lang="en-US">
                <a:ea typeface="ヒラギノ角ゴ Pro W3" charset="-128"/>
                <a:cs typeface="ヒラギノ角ゴ Pro W3" charset="-128"/>
              </a:rPr>
              <a:pPr/>
              <a:t>31</a:t>
            </a:fld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9" y="4415790"/>
            <a:ext cx="5604503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58CF4-96EE-4047-8B1B-249320BC49FB}" type="slidenum">
              <a:rPr lang="en-US">
                <a:ea typeface="ヒラギノ角ゴ Pro W3" charset="-128"/>
                <a:cs typeface="ヒラギノ角ゴ Pro W3" charset="-128"/>
              </a:rPr>
              <a:pPr/>
              <a:t>32</a:t>
            </a:fld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9" y="4415790"/>
            <a:ext cx="5604503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51CA3-F2B0-A943-BFA1-A653F99CDC13}" type="slidenum">
              <a:rPr lang="en-US">
                <a:ea typeface="ヒラギノ角ゴ Pro W3" charset="-128"/>
                <a:cs typeface="ヒラギノ角ゴ Pro W3" charset="-128"/>
              </a:rPr>
              <a:pPr/>
              <a:t>33</a:t>
            </a:fld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9" y="4415790"/>
            <a:ext cx="5604503" cy="418338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F2D2-111B-3B43-9423-A9F584EE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ACA473-F5B5-48BD-8512-B4C74EEC0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DB94-EC1F-E14F-A3C2-A688A2AF8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EA40-1976-46EA-B9F6-FE0D9BDC0290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18A3-B9CB-4807-9817-CC2A2E31A6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Neutron_Spin_2.avi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Parity-Violating Neutron Spin Rotation Measurements at NIST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ISINN-21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Alushta</a:t>
            </a:r>
            <a:r>
              <a:rPr lang="en-US" dirty="0" smtClean="0"/>
              <a:t>, UK  May 20-25,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52400" y="152400"/>
            <a:ext cx="87630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    Cold Neutron Guide hall at NCNR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76200"/>
            <a:ext cx="371475" cy="1050925"/>
            <a:chOff x="192" y="48"/>
            <a:chExt cx="234" cy="66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280583" name="Oval 7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46275"/>
                      <a:invGamma/>
                    </a:srgbClr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84" name="Freeform 8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64" y="120"/>
                  </a:cxn>
                  <a:cxn ang="0">
                    <a:pos x="0" y="120"/>
                  </a:cxn>
                  <a:cxn ang="0">
                    <a:pos x="32" y="0"/>
                  </a:cxn>
                </a:cxnLst>
                <a:rect l="0" t="0" r="r" b="b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85" name="Line 9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86" name="Line 10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587" name="Freeform 11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15" y="1"/>
                </a:cxn>
                <a:cxn ang="0">
                  <a:pos x="0" y="6"/>
                </a:cxn>
                <a:cxn ang="0">
                  <a:pos x="15" y="22"/>
                </a:cxn>
                <a:cxn ang="0">
                  <a:pos x="29" y="6"/>
                </a:cxn>
              </a:cxnLst>
              <a:rect l="0" t="0" r="r" b="b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8" name="Arc 12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G0" fmla="+- 15055 0 0"/>
                <a:gd name="G1" fmla="+- 21600 0 0"/>
                <a:gd name="G2" fmla="+- 21600 0 0"/>
                <a:gd name="T0" fmla="*/ 0 w 29998"/>
                <a:gd name="T1" fmla="*/ 6111 h 21600"/>
                <a:gd name="T2" fmla="*/ 29998 w 29998"/>
                <a:gd name="T3" fmla="*/ 6003 h 21600"/>
                <a:gd name="T4" fmla="*/ 15055 w 299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9" name="Line 13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90" name="Arc 14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421 w 21481"/>
                <a:gd name="T1" fmla="*/ 0 h 21596"/>
                <a:gd name="T2" fmla="*/ 21481 w 21481"/>
                <a:gd name="T3" fmla="*/ 19335 h 21596"/>
                <a:gd name="T4" fmla="*/ 0 w 21481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  <a:endParaRPr lang="en-US" sz="2400"/>
            </a:p>
          </p:txBody>
        </p:sp>
      </p:grp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228600" y="5816024"/>
            <a:ext cx="5638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Main measurement – 3 reactor cycles January – May 2008, Systematic studies  – 1 reactor cycle June 2008.  	 </a:t>
            </a:r>
          </a:p>
        </p:txBody>
      </p:sp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6096000" y="19050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NG-6 Polychromatic </a:t>
            </a:r>
            <a:r>
              <a:rPr lang="en-US" b="1" dirty="0" smtClean="0">
                <a:solidFill>
                  <a:srgbClr val="FF0000"/>
                </a:solidFill>
              </a:rPr>
              <a:t>beam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0620" name="Text Box 44"/>
          <p:cNvSpPr txBox="1">
            <a:spLocks noChangeArrowheads="1"/>
          </p:cNvSpPr>
          <p:nvPr/>
        </p:nvSpPr>
        <p:spPr bwMode="auto">
          <a:xfrm>
            <a:off x="5943600" y="1295400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30000" dirty="0"/>
              <a:t>58</a:t>
            </a:r>
            <a:r>
              <a:rPr lang="en-US" sz="1600" dirty="0"/>
              <a:t>Ni  guide </a:t>
            </a:r>
            <a:r>
              <a:rPr lang="en-US" sz="1600" dirty="0">
                <a:latin typeface="Symbol" charset="2"/>
              </a:rPr>
              <a:t>q</a:t>
            </a:r>
            <a:r>
              <a:rPr lang="en-US" sz="1600" baseline="-25000" dirty="0"/>
              <a:t>c</a:t>
            </a:r>
            <a:r>
              <a:rPr lang="en-US" sz="1600" dirty="0"/>
              <a:t>=2.1 </a:t>
            </a:r>
            <a:r>
              <a:rPr lang="en-US" sz="1600" dirty="0" err="1" smtClean="0"/>
              <a:t>mrad</a:t>
            </a:r>
            <a:r>
              <a:rPr lang="en-US" sz="1600" dirty="0" smtClean="0"/>
              <a:t>/A (m=1.2)</a:t>
            </a:r>
            <a:endParaRPr lang="en-US" sz="1600" dirty="0"/>
          </a:p>
        </p:txBody>
      </p:sp>
      <p:pic>
        <p:nvPicPr>
          <p:cNvPr id="280621" name="Picture 45" descr="Graph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30648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21000" t="30000" r="30000" b="23750"/>
          <a:stretch>
            <a:fillRect/>
          </a:stretch>
        </p:blipFill>
        <p:spPr bwMode="auto">
          <a:xfrm>
            <a:off x="228600" y="1295400"/>
            <a:ext cx="5577016" cy="42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400800" y="52578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Thermal neutrons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6553200" y="4800600"/>
            <a:ext cx="76200" cy="533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324600" y="41910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Reactor </a:t>
            </a:r>
            <a:r>
              <a:rPr lang="en-US" b="1" dirty="0">
                <a:solidFill>
                  <a:srgbClr val="FF0000"/>
                </a:solidFill>
              </a:rPr>
              <a:t>20 MW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(fission neutrons)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553200" y="5562600"/>
            <a:ext cx="76200" cy="38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858000" y="4953000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Moderation D</a:t>
            </a:r>
            <a:r>
              <a:rPr lang="en-US" sz="1400" b="1" baseline="-25000" dirty="0"/>
              <a:t>2</a:t>
            </a:r>
            <a:r>
              <a:rPr lang="en-US" sz="1400" dirty="0"/>
              <a:t>O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324600" y="6019800"/>
            <a:ext cx="1608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Cold neutrons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781800" y="5638800"/>
            <a:ext cx="1481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Moderation LH 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924800" y="60198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T=20K</a:t>
            </a:r>
            <a:endParaRPr lang="en-US" sz="1600" dirty="0"/>
          </a:p>
        </p:txBody>
      </p:sp>
      <p:sp>
        <p:nvSpPr>
          <p:cNvPr id="31" name="Text Box 121"/>
          <p:cNvSpPr txBox="1">
            <a:spLocks noChangeArrowheads="1"/>
          </p:cNvSpPr>
          <p:nvPr/>
        </p:nvSpPr>
        <p:spPr bwMode="auto">
          <a:xfrm>
            <a:off x="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7F7F7F"/>
                </a:solidFill>
              </a:rPr>
              <a:t>slide courtesy A</a:t>
            </a:r>
            <a:r>
              <a:rPr lang="en-US" sz="1200" dirty="0">
                <a:solidFill>
                  <a:srgbClr val="7F7F7F"/>
                </a:solidFill>
              </a:rPr>
              <a:t>. </a:t>
            </a:r>
            <a:r>
              <a:rPr lang="en-US" sz="1200" dirty="0" smtClean="0">
                <a:solidFill>
                  <a:srgbClr val="7F7F7F"/>
                </a:solidFill>
              </a:rPr>
              <a:t>Micherdzinska</a:t>
            </a:r>
            <a:r>
              <a:rPr lang="en-US" sz="1200" dirty="0" smtClean="0">
                <a:solidFill>
                  <a:srgbClr val="7F7F7F"/>
                </a:solidFill>
              </a:rPr>
              <a:t>	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03"/>
          <p:cNvSpPr txBox="1">
            <a:spLocks noChangeArrowheads="1"/>
          </p:cNvSpPr>
          <p:nvPr/>
        </p:nvSpPr>
        <p:spPr bwMode="auto">
          <a:xfrm>
            <a:off x="7789181" y="3810000"/>
            <a:ext cx="1060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cs typeface="Arial" charset="0"/>
              </a:rPr>
              <a:t>supermirror</a:t>
            </a:r>
            <a:endParaRPr lang="en-US" sz="1400" dirty="0">
              <a:cs typeface="Arial" charset="0"/>
            </a:endParaRPr>
          </a:p>
          <a:p>
            <a:pPr algn="ctr"/>
            <a:r>
              <a:rPr lang="en-US" sz="1400" dirty="0" smtClean="0">
                <a:cs typeface="Arial" charset="0"/>
              </a:rPr>
              <a:t>analyzer</a:t>
            </a:r>
            <a:endParaRPr lang="en-US" sz="1400" dirty="0">
              <a:cs typeface="Arial" charset="0"/>
            </a:endParaRPr>
          </a:p>
        </p:txBody>
      </p:sp>
      <p:sp>
        <p:nvSpPr>
          <p:cNvPr id="72" name="TextBox 103"/>
          <p:cNvSpPr txBox="1">
            <a:spLocks noChangeArrowheads="1"/>
          </p:cNvSpPr>
          <p:nvPr/>
        </p:nvSpPr>
        <p:spPr bwMode="auto">
          <a:xfrm>
            <a:off x="7848600" y="1981200"/>
            <a:ext cx="1101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cs typeface="Arial" charset="0"/>
              </a:rPr>
              <a:t>ion chamber</a:t>
            </a:r>
            <a:endParaRPr lang="en-US" sz="14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Spin Rotation Apparatus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1782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100microGauss in target region</a:t>
            </a:r>
          </a:p>
          <a:p>
            <a:r>
              <a:rPr lang="en-US" sz="2400" dirty="0" smtClean="0"/>
              <a:t>float glass waveguides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=1.2mrad/Å (m=0.68)</a:t>
            </a:r>
          </a:p>
          <a:p>
            <a:r>
              <a:rPr lang="en-US" sz="2400" dirty="0" smtClean="0"/>
              <a:t>Be filter -&gt; spectrum above 4Å limits under rotation by pi-coil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28600" y="685800"/>
            <a:ext cx="8591550" cy="3794125"/>
            <a:chOff x="95250" y="1535113"/>
            <a:chExt cx="8820150" cy="3794125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771775" y="3249613"/>
              <a:ext cx="4133850" cy="1525587"/>
              <a:chOff x="20871656" y="18910942"/>
              <a:chExt cx="9458325" cy="3493008"/>
            </a:xfrm>
          </p:grpSpPr>
          <p:sp useBgFill="1">
            <p:nvSpPr>
              <p:cNvPr id="5" name="Rectangle 4"/>
              <p:cNvSpPr/>
              <p:nvPr/>
            </p:nvSpPr>
            <p:spPr>
              <a:xfrm>
                <a:off x="21282099" y="18910942"/>
                <a:ext cx="8641072" cy="34930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" name="Rectangle 5"/>
              <p:cNvSpPr/>
              <p:nvPr/>
            </p:nvSpPr>
            <p:spPr>
              <a:xfrm>
                <a:off x="20918876" y="20110414"/>
                <a:ext cx="363223" cy="1075890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7" name="Rectangle 6"/>
              <p:cNvSpPr/>
              <p:nvPr/>
            </p:nvSpPr>
            <p:spPr>
              <a:xfrm>
                <a:off x="29926805" y="20379387"/>
                <a:ext cx="363223" cy="537945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8" name="Rectangle 7"/>
              <p:cNvSpPr/>
              <p:nvPr/>
            </p:nvSpPr>
            <p:spPr>
              <a:xfrm>
                <a:off x="20871656" y="20132223"/>
                <a:ext cx="450396" cy="1028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9" name="Rectangle 8"/>
              <p:cNvSpPr/>
              <p:nvPr/>
            </p:nvSpPr>
            <p:spPr>
              <a:xfrm>
                <a:off x="29883218" y="20404829"/>
                <a:ext cx="446763" cy="4906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241675" y="3397250"/>
              <a:ext cx="3195638" cy="1227138"/>
              <a:chOff x="23500831" y="11391414"/>
              <a:chExt cx="7316137" cy="2807208"/>
            </a:xfrm>
          </p:grpSpPr>
          <p:sp useBgFill="1">
            <p:nvSpPr>
              <p:cNvPr id="11" name="Rectangle 10"/>
              <p:cNvSpPr/>
              <p:nvPr/>
            </p:nvSpPr>
            <p:spPr>
              <a:xfrm>
                <a:off x="23922427" y="11391414"/>
                <a:ext cx="6483848" cy="28072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12" name="Rectangle 11"/>
              <p:cNvSpPr/>
              <p:nvPr/>
            </p:nvSpPr>
            <p:spPr>
              <a:xfrm>
                <a:off x="23555349" y="12259361"/>
                <a:ext cx="367078" cy="1078576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13" name="Rectangle 12"/>
              <p:cNvSpPr/>
              <p:nvPr/>
            </p:nvSpPr>
            <p:spPr>
              <a:xfrm>
                <a:off x="30409910" y="12520835"/>
                <a:ext cx="363444" cy="541103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14" name="Rectangle 13"/>
              <p:cNvSpPr/>
              <p:nvPr/>
            </p:nvSpPr>
            <p:spPr>
              <a:xfrm>
                <a:off x="23500831" y="12281151"/>
                <a:ext cx="457940" cy="1034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15" name="Rectangle 14"/>
              <p:cNvSpPr/>
              <p:nvPr/>
            </p:nvSpPr>
            <p:spPr>
              <a:xfrm>
                <a:off x="30359028" y="12542624"/>
                <a:ext cx="457940" cy="4938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973513" y="3454400"/>
              <a:ext cx="1730375" cy="110013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0520000">
              <a:off x="5526088" y="3619500"/>
              <a:ext cx="1574800" cy="39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3525" y="3786188"/>
              <a:ext cx="1498600" cy="45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8925" y="3962400"/>
              <a:ext cx="658813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87913" y="3962400"/>
              <a:ext cx="658812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92663" y="3884613"/>
              <a:ext cx="63500" cy="252412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92663" y="3822700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92663" y="4137025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65413" y="3811588"/>
              <a:ext cx="1277937" cy="400050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33625" y="3970338"/>
              <a:ext cx="1573213" cy="80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38" y="3970338"/>
              <a:ext cx="1574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0875" y="3921125"/>
              <a:ext cx="1517650" cy="179388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67388" y="3971925"/>
              <a:ext cx="19653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3363" y="3890963"/>
              <a:ext cx="471487" cy="2413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64463" y="3892550"/>
              <a:ext cx="471487" cy="2397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70875" y="3811588"/>
              <a:ext cx="600075" cy="3984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20520000">
              <a:off x="7053263" y="3171825"/>
              <a:ext cx="400050" cy="3206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046538" y="3762375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46538" y="4260850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03"/>
            <p:cNvSpPr txBox="1">
              <a:spLocks noChangeArrowheads="1"/>
            </p:cNvSpPr>
            <p:nvPr/>
          </p:nvSpPr>
          <p:spPr bwMode="auto">
            <a:xfrm>
              <a:off x="95250" y="4511675"/>
              <a:ext cx="10937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cs typeface="Arial" charset="0"/>
                </a:rPr>
                <a:t>supermirror</a:t>
              </a:r>
              <a:endParaRPr lang="en-US" sz="1400" dirty="0">
                <a:cs typeface="Arial" charset="0"/>
              </a:endParaRPr>
            </a:p>
            <a:p>
              <a:pPr algn="ctr"/>
              <a:r>
                <a:rPr lang="en-US" sz="1400" dirty="0">
                  <a:cs typeface="Arial" charset="0"/>
                </a:rPr>
                <a:t>polarizer</a:t>
              </a:r>
            </a:p>
          </p:txBody>
        </p:sp>
        <p:sp>
          <p:nvSpPr>
            <p:cNvPr id="36" name="TextBox 104"/>
            <p:cNvSpPr txBox="1">
              <a:spLocks noChangeArrowheads="1"/>
            </p:cNvSpPr>
            <p:nvPr/>
          </p:nvSpPr>
          <p:spPr bwMode="auto">
            <a:xfrm>
              <a:off x="2598738" y="2476500"/>
              <a:ext cx="16065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cs typeface="Arial" charset="0"/>
                </a:rPr>
                <a:t>room-temperature</a:t>
              </a:r>
            </a:p>
            <a:p>
              <a:pPr algn="ctr"/>
              <a:r>
                <a:rPr lang="en-US" sz="1400" dirty="0">
                  <a:cs typeface="Arial" charset="0"/>
                </a:rPr>
                <a:t>magnetic shields</a:t>
              </a:r>
            </a:p>
          </p:txBody>
        </p:sp>
        <p:sp>
          <p:nvSpPr>
            <p:cNvPr id="37" name="TextBox 105"/>
            <p:cNvSpPr txBox="1">
              <a:spLocks noChangeArrowheads="1"/>
            </p:cNvSpPr>
            <p:nvPr/>
          </p:nvSpPr>
          <p:spPr bwMode="auto">
            <a:xfrm>
              <a:off x="1844675" y="3187700"/>
              <a:ext cx="885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input coil</a:t>
              </a:r>
            </a:p>
          </p:txBody>
        </p:sp>
        <p:sp>
          <p:nvSpPr>
            <p:cNvPr id="38" name="TextBox 106"/>
            <p:cNvSpPr txBox="1">
              <a:spLocks noChangeArrowheads="1"/>
            </p:cNvSpPr>
            <p:nvPr/>
          </p:nvSpPr>
          <p:spPr bwMode="auto">
            <a:xfrm>
              <a:off x="1530350" y="4670425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input guides</a:t>
              </a:r>
            </a:p>
          </p:txBody>
        </p:sp>
        <p:sp>
          <p:nvSpPr>
            <p:cNvPr id="39" name="TextBox 107"/>
            <p:cNvSpPr txBox="1">
              <a:spLocks noChangeArrowheads="1"/>
            </p:cNvSpPr>
            <p:nvPr/>
          </p:nvSpPr>
          <p:spPr bwMode="auto">
            <a:xfrm>
              <a:off x="6513513" y="2320925"/>
              <a:ext cx="13112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motion-control</a:t>
              </a:r>
            </a:p>
            <a:p>
              <a:pPr algn="ctr"/>
              <a:r>
                <a:rPr lang="en-US" sz="1400">
                  <a:cs typeface="Arial" charset="0"/>
                </a:rPr>
                <a:t>system</a:t>
              </a:r>
            </a:p>
          </p:txBody>
        </p:sp>
        <p:cxnSp>
          <p:nvCxnSpPr>
            <p:cNvPr id="40" name="Straight Connector 110"/>
            <p:cNvCxnSpPr>
              <a:cxnSpLocks noChangeShapeType="1"/>
              <a:stCxn id="39" idx="2"/>
              <a:endCxn id="32" idx="0"/>
            </p:cNvCxnSpPr>
            <p:nvPr/>
          </p:nvCxnSpPr>
          <p:spPr bwMode="auto">
            <a:xfrm>
              <a:off x="7169150" y="2838450"/>
              <a:ext cx="31750" cy="331788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41" name="Straight Connector 40"/>
            <p:cNvCxnSpPr>
              <a:stCxn id="36" idx="2"/>
            </p:cNvCxnSpPr>
            <p:nvPr/>
          </p:nvCxnSpPr>
          <p:spPr>
            <a:xfrm rot="5400000">
              <a:off x="3251994" y="3093244"/>
              <a:ext cx="249238" cy="508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2"/>
            </p:cNvCxnSpPr>
            <p:nvPr/>
          </p:nvCxnSpPr>
          <p:spPr>
            <a:xfrm rot="16200000" flipH="1">
              <a:off x="3405981" y="2990057"/>
              <a:ext cx="327025" cy="33496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7" idx="2"/>
            </p:cNvCxnSpPr>
            <p:nvPr/>
          </p:nvCxnSpPr>
          <p:spPr>
            <a:xfrm rot="10800000">
              <a:off x="2287588" y="3492500"/>
              <a:ext cx="385762" cy="3159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8" idx="0"/>
            </p:cNvCxnSpPr>
            <p:nvPr/>
          </p:nvCxnSpPr>
          <p:spPr>
            <a:xfrm rot="16200000" flipV="1">
              <a:off x="1566863" y="4135438"/>
              <a:ext cx="617537" cy="45243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38" idx="0"/>
            </p:cNvCxnSpPr>
            <p:nvPr/>
          </p:nvCxnSpPr>
          <p:spPr>
            <a:xfrm rot="5400000">
              <a:off x="2008188" y="4146550"/>
              <a:ext cx="617537" cy="4302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16"/>
            <p:cNvCxnSpPr>
              <a:cxnSpLocks noChangeShapeType="1"/>
              <a:stCxn id="29" idx="2"/>
              <a:endCxn id="35" idx="0"/>
            </p:cNvCxnSpPr>
            <p:nvPr/>
          </p:nvCxnSpPr>
          <p:spPr bwMode="auto">
            <a:xfrm>
              <a:off x="469900" y="4132263"/>
              <a:ext cx="173038" cy="379412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47" name="Straight Connector 117"/>
            <p:cNvCxnSpPr>
              <a:cxnSpLocks noChangeShapeType="1"/>
              <a:stCxn id="31" idx="0"/>
              <a:endCxn id="72" idx="2"/>
            </p:cNvCxnSpPr>
            <p:nvPr/>
          </p:nvCxnSpPr>
          <p:spPr bwMode="auto">
            <a:xfrm flipH="1" flipV="1">
              <a:off x="8494642" y="3138290"/>
              <a:ext cx="76271" cy="673298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48" name="Straight Connector 47"/>
            <p:cNvCxnSpPr/>
            <p:nvPr/>
          </p:nvCxnSpPr>
          <p:spPr>
            <a:xfrm flipV="1">
              <a:off x="7113588" y="3575050"/>
              <a:ext cx="596900" cy="3429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19"/>
            <p:cNvSpPr txBox="1">
              <a:spLocks noChangeArrowheads="1"/>
            </p:cNvSpPr>
            <p:nvPr/>
          </p:nvSpPr>
          <p:spPr bwMode="auto">
            <a:xfrm>
              <a:off x="6753225" y="4867275"/>
              <a:ext cx="11636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output guide</a:t>
              </a:r>
            </a:p>
          </p:txBody>
        </p:sp>
        <p:sp>
          <p:nvSpPr>
            <p:cNvPr id="50" name="TextBox 120"/>
            <p:cNvSpPr txBox="1">
              <a:spLocks noChangeArrowheads="1"/>
            </p:cNvSpPr>
            <p:nvPr/>
          </p:nvSpPr>
          <p:spPr bwMode="auto">
            <a:xfrm>
              <a:off x="7562850" y="3200400"/>
              <a:ext cx="739775" cy="5207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output</a:t>
              </a:r>
            </a:p>
            <a:p>
              <a:pPr algn="ctr"/>
              <a:r>
                <a:rPr lang="en-US" sz="1400" b="1">
                  <a:cs typeface="Arial" charset="0"/>
                </a:rPr>
                <a:t>coil</a:t>
              </a:r>
            </a:p>
          </p:txBody>
        </p:sp>
        <p:cxnSp>
          <p:nvCxnSpPr>
            <p:cNvPr id="51" name="Straight Connector 50"/>
            <p:cNvCxnSpPr>
              <a:endCxn id="49" idx="0"/>
            </p:cNvCxnSpPr>
            <p:nvPr/>
          </p:nvCxnSpPr>
          <p:spPr>
            <a:xfrm rot="5400000">
              <a:off x="6966744" y="4390232"/>
              <a:ext cx="846137" cy="10795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0" idx="2"/>
            </p:cNvCxnSpPr>
            <p:nvPr/>
          </p:nvCxnSpPr>
          <p:spPr>
            <a:xfrm rot="16200000" flipH="1">
              <a:off x="7932738" y="4200525"/>
              <a:ext cx="506412" cy="369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23"/>
            <p:cNvSpPr txBox="1">
              <a:spLocks noChangeArrowheads="1"/>
            </p:cNvSpPr>
            <p:nvPr/>
          </p:nvSpPr>
          <p:spPr bwMode="auto">
            <a:xfrm>
              <a:off x="5054600" y="2476500"/>
              <a:ext cx="14192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cryogenic</a:t>
              </a:r>
            </a:p>
            <a:p>
              <a:pPr algn="ctr"/>
              <a:r>
                <a:rPr lang="en-US" sz="1400">
                  <a:cs typeface="Arial" charset="0"/>
                </a:rPr>
                <a:t>magnetic shield</a:t>
              </a:r>
            </a:p>
          </p:txBody>
        </p:sp>
        <p:cxnSp>
          <p:nvCxnSpPr>
            <p:cNvPr id="54" name="Straight Connector 53"/>
            <p:cNvCxnSpPr>
              <a:stCxn id="53" idx="2"/>
            </p:cNvCxnSpPr>
            <p:nvPr/>
          </p:nvCxnSpPr>
          <p:spPr>
            <a:xfrm rot="5400000">
              <a:off x="5166519" y="3186906"/>
              <a:ext cx="790575" cy="4048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25"/>
            <p:cNvSpPr txBox="1">
              <a:spLocks noChangeArrowheads="1"/>
            </p:cNvSpPr>
            <p:nvPr/>
          </p:nvSpPr>
          <p:spPr bwMode="auto">
            <a:xfrm>
              <a:off x="3416300" y="5024438"/>
              <a:ext cx="806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cryostat</a:t>
              </a:r>
            </a:p>
          </p:txBody>
        </p:sp>
        <p:sp>
          <p:nvSpPr>
            <p:cNvPr id="56" name="TextBox 126"/>
            <p:cNvSpPr txBox="1">
              <a:spLocks noChangeArrowheads="1"/>
            </p:cNvSpPr>
            <p:nvPr/>
          </p:nvSpPr>
          <p:spPr bwMode="auto">
            <a:xfrm>
              <a:off x="4298950" y="2708275"/>
              <a:ext cx="711200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pi-coil</a:t>
              </a:r>
            </a:p>
          </p:txBody>
        </p:sp>
        <p:sp>
          <p:nvSpPr>
            <p:cNvPr id="57" name="TextBox 127"/>
            <p:cNvSpPr txBox="1">
              <a:spLocks noChangeArrowheads="1"/>
            </p:cNvSpPr>
            <p:nvPr/>
          </p:nvSpPr>
          <p:spPr bwMode="auto">
            <a:xfrm>
              <a:off x="4375150" y="4945063"/>
              <a:ext cx="1925638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liquid helium targets</a:t>
              </a:r>
            </a:p>
          </p:txBody>
        </p:sp>
        <p:cxnSp>
          <p:nvCxnSpPr>
            <p:cNvPr id="58" name="Straight Connector 57"/>
            <p:cNvCxnSpPr>
              <a:endCxn id="57" idx="0"/>
            </p:cNvCxnSpPr>
            <p:nvPr/>
          </p:nvCxnSpPr>
          <p:spPr>
            <a:xfrm>
              <a:off x="4460875" y="4081463"/>
              <a:ext cx="877888" cy="8636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29"/>
            <p:cNvCxnSpPr>
              <a:cxnSpLocks noChangeShapeType="1"/>
              <a:stCxn id="22" idx="0"/>
              <a:endCxn id="56" idx="2"/>
            </p:cNvCxnSpPr>
            <p:nvPr/>
          </p:nvCxnSpPr>
          <p:spPr bwMode="auto">
            <a:xfrm flipH="1" flipV="1">
              <a:off x="4654550" y="3016250"/>
              <a:ext cx="169864" cy="80645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60" name="Straight Connector 59"/>
            <p:cNvCxnSpPr>
              <a:endCxn id="57" idx="0"/>
            </p:cNvCxnSpPr>
            <p:nvPr/>
          </p:nvCxnSpPr>
          <p:spPr>
            <a:xfrm rot="16200000" flipH="1">
              <a:off x="4826794" y="4433094"/>
              <a:ext cx="855663" cy="16827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187"/>
            <p:cNvGrpSpPr>
              <a:grpSpLocks/>
            </p:cNvGrpSpPr>
            <p:nvPr/>
          </p:nvGrpSpPr>
          <p:grpSpPr bwMode="auto">
            <a:xfrm>
              <a:off x="539749" y="2438400"/>
              <a:ext cx="1074738" cy="1003300"/>
              <a:chOff x="17835142" y="11621963"/>
              <a:chExt cx="2458369" cy="229581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17406398" y="12769871"/>
                <a:ext cx="137312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7800000" flipH="1" flipV="1">
                <a:off x="17945744" y="13142212"/>
                <a:ext cx="8246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18082068" y="13452800"/>
                <a:ext cx="1372619" cy="36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137"/>
              <p:cNvSpPr txBox="1">
                <a:spLocks noChangeArrowheads="1"/>
              </p:cNvSpPr>
              <p:nvPr/>
            </p:nvSpPr>
            <p:spPr bwMode="auto">
              <a:xfrm>
                <a:off x="17835142" y="11621963"/>
                <a:ext cx="860611" cy="69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+y</a:t>
                </a:r>
              </a:p>
            </p:txBody>
          </p:sp>
          <p:sp>
            <p:nvSpPr>
              <p:cNvPr id="66" name="TextBox 138"/>
              <p:cNvSpPr txBox="1">
                <a:spLocks noChangeArrowheads="1"/>
              </p:cNvSpPr>
              <p:nvPr/>
            </p:nvSpPr>
            <p:spPr bwMode="auto">
              <a:xfrm>
                <a:off x="18506927" y="12410240"/>
                <a:ext cx="860611" cy="697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cs typeface="Arial" charset="0"/>
                  </a:rPr>
                  <a:t>+x</a:t>
                </a:r>
              </a:p>
            </p:txBody>
          </p:sp>
          <p:sp>
            <p:nvSpPr>
              <p:cNvPr id="67" name="TextBox 139"/>
              <p:cNvSpPr txBox="1">
                <a:spLocks noChangeArrowheads="1"/>
              </p:cNvSpPr>
              <p:nvPr/>
            </p:nvSpPr>
            <p:spPr bwMode="auto">
              <a:xfrm>
                <a:off x="19432901" y="13220312"/>
                <a:ext cx="860610" cy="69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+z</a:t>
                </a:r>
              </a:p>
            </p:txBody>
          </p:sp>
        </p:grpSp>
        <p:cxnSp>
          <p:nvCxnSpPr>
            <p:cNvPr id="68" name="Straight Connector 67"/>
            <p:cNvCxnSpPr>
              <a:stCxn id="55" idx="0"/>
            </p:cNvCxnSpPr>
            <p:nvPr/>
          </p:nvCxnSpPr>
          <p:spPr>
            <a:xfrm rot="5400000" flipH="1" flipV="1">
              <a:off x="3702050" y="4602163"/>
              <a:ext cx="539750" cy="3048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0"/>
            <p:cNvSpPr txBox="1">
              <a:spLocks noChangeArrowheads="1"/>
            </p:cNvSpPr>
            <p:nvPr/>
          </p:nvSpPr>
          <p:spPr bwMode="auto">
            <a:xfrm>
              <a:off x="304800" y="1535113"/>
              <a:ext cx="8610600" cy="3667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 pitchFamily="34" charset="0"/>
                  <a:ea typeface="+mn-ea"/>
                  <a:cs typeface="Arial" pitchFamily="34" charset="0"/>
                </a:rPr>
                <a:t>Measures the horizontal component of neutron spin for a vertically-polarized beam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7150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Rotation Angle Asymmetry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763000" cy="1371600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sz="3600" dirty="0" smtClean="0"/>
              <a:t>Output </a:t>
            </a:r>
            <a:r>
              <a:rPr lang="en-US" sz="3600" dirty="0" smtClean="0"/>
              <a:t>coil rotates vertical spin by +90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or -90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 (1 Hz)</a:t>
            </a:r>
            <a:endParaRPr lang="en-US" sz="3600" baseline="30000" dirty="0" smtClean="0"/>
          </a:p>
          <a:p>
            <a:pPr lvl="0">
              <a:defRPr/>
            </a:pPr>
            <a:r>
              <a:rPr lang="en-US" sz="3600" dirty="0" smtClean="0"/>
              <a:t>Vertical super-mirror analyzer analyzes component due to rotation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6482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867400" y="304800"/>
          <a:ext cx="2997046" cy="816925"/>
        </p:xfrm>
        <a:graphic>
          <a:graphicData uri="http://schemas.openxmlformats.org/presentationml/2006/ole">
            <p:oleObj spid="_x0000_s28674" name="Equation" r:id="rId3" imgW="1536480" imgH="419040" progId="Equation.3">
              <p:embed/>
            </p:oleObj>
          </a:graphicData>
        </a:graphic>
      </p:graphicFrame>
      <p:grpSp>
        <p:nvGrpSpPr>
          <p:cNvPr id="210" name="Group 209"/>
          <p:cNvGrpSpPr/>
          <p:nvPr/>
        </p:nvGrpSpPr>
        <p:grpSpPr>
          <a:xfrm>
            <a:off x="658813" y="1219200"/>
            <a:ext cx="8180387" cy="1981200"/>
            <a:chOff x="138113" y="1858962"/>
            <a:chExt cx="8637587" cy="2266950"/>
          </a:xfrm>
        </p:grpSpPr>
        <p:grpSp>
          <p:nvGrpSpPr>
            <p:cNvPr id="143" name="Group 36"/>
            <p:cNvGrpSpPr>
              <a:grpSpLocks/>
            </p:cNvGrpSpPr>
            <p:nvPr/>
          </p:nvGrpSpPr>
          <p:grpSpPr bwMode="auto">
            <a:xfrm>
              <a:off x="2676525" y="2400300"/>
              <a:ext cx="4133850" cy="1525587"/>
              <a:chOff x="20871656" y="18910942"/>
              <a:chExt cx="9458325" cy="3493008"/>
            </a:xfrm>
          </p:grpSpPr>
          <p:sp useBgFill="1">
            <p:nvSpPr>
              <p:cNvPr id="204" name="Rectangle 203"/>
              <p:cNvSpPr/>
              <p:nvPr/>
            </p:nvSpPr>
            <p:spPr>
              <a:xfrm>
                <a:off x="21282099" y="18910942"/>
                <a:ext cx="8641072" cy="34930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5" name="Rectangle 204"/>
              <p:cNvSpPr/>
              <p:nvPr/>
            </p:nvSpPr>
            <p:spPr>
              <a:xfrm>
                <a:off x="20918876" y="20110414"/>
                <a:ext cx="363223" cy="1075890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6" name="Rectangle 205"/>
              <p:cNvSpPr/>
              <p:nvPr/>
            </p:nvSpPr>
            <p:spPr>
              <a:xfrm>
                <a:off x="29926805" y="20379387"/>
                <a:ext cx="363223" cy="537945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7" name="Rectangle 206"/>
              <p:cNvSpPr/>
              <p:nvPr/>
            </p:nvSpPr>
            <p:spPr>
              <a:xfrm>
                <a:off x="20871656" y="20132223"/>
                <a:ext cx="450396" cy="1028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8" name="Rectangle 207"/>
              <p:cNvSpPr/>
              <p:nvPr/>
            </p:nvSpPr>
            <p:spPr>
              <a:xfrm>
                <a:off x="29883218" y="20404829"/>
                <a:ext cx="446763" cy="4906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4" name="Group 29"/>
            <p:cNvGrpSpPr>
              <a:grpSpLocks/>
            </p:cNvGrpSpPr>
            <p:nvPr/>
          </p:nvGrpSpPr>
          <p:grpSpPr bwMode="auto">
            <a:xfrm>
              <a:off x="3146425" y="2547937"/>
              <a:ext cx="3195638" cy="1227138"/>
              <a:chOff x="23500831" y="11391414"/>
              <a:chExt cx="7316137" cy="2807208"/>
            </a:xfrm>
          </p:grpSpPr>
          <p:sp useBgFill="1">
            <p:nvSpPr>
              <p:cNvPr id="199" name="Rectangle 198"/>
              <p:cNvSpPr/>
              <p:nvPr/>
            </p:nvSpPr>
            <p:spPr>
              <a:xfrm>
                <a:off x="23922427" y="11391414"/>
                <a:ext cx="6483848" cy="28072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0" name="Rectangle 199"/>
              <p:cNvSpPr/>
              <p:nvPr/>
            </p:nvSpPr>
            <p:spPr>
              <a:xfrm>
                <a:off x="23555349" y="12259361"/>
                <a:ext cx="367078" cy="1078576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1" name="Rectangle 200"/>
              <p:cNvSpPr/>
              <p:nvPr/>
            </p:nvSpPr>
            <p:spPr>
              <a:xfrm>
                <a:off x="30409910" y="12520835"/>
                <a:ext cx="363444" cy="541103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2" name="Rectangle 201"/>
              <p:cNvSpPr/>
              <p:nvPr/>
            </p:nvSpPr>
            <p:spPr>
              <a:xfrm>
                <a:off x="23500831" y="12281151"/>
                <a:ext cx="457940" cy="1034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203" name="Rectangle 202"/>
              <p:cNvSpPr/>
              <p:nvPr/>
            </p:nvSpPr>
            <p:spPr>
              <a:xfrm>
                <a:off x="30359028" y="12542624"/>
                <a:ext cx="457940" cy="4938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3878263" y="2605087"/>
              <a:ext cx="1730375" cy="110013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rot="20520000">
              <a:off x="5430838" y="2770187"/>
              <a:ext cx="1574800" cy="39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978275" y="2936875"/>
              <a:ext cx="1498600" cy="45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03675" y="3113087"/>
              <a:ext cx="658813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792663" y="3113087"/>
              <a:ext cx="658812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697413" y="3035300"/>
              <a:ext cx="63500" cy="252412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697413" y="2973387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697413" y="3287712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570163" y="2962275"/>
              <a:ext cx="1277937" cy="400050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238375" y="3121025"/>
              <a:ext cx="1573213" cy="80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36588" y="3121025"/>
              <a:ext cx="1574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635625" y="3071812"/>
              <a:ext cx="1517650" cy="179388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72138" y="3122612"/>
              <a:ext cx="19653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38113" y="3041650"/>
              <a:ext cx="471487" cy="2413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669213" y="3043237"/>
              <a:ext cx="471487" cy="2397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175625" y="2962275"/>
              <a:ext cx="600075" cy="3984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 rot="20520000">
              <a:off x="6958013" y="2322512"/>
              <a:ext cx="400050" cy="3206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V="1">
              <a:off x="3951288" y="2913062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3951288" y="3411537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05"/>
            <p:cNvSpPr txBox="1">
              <a:spLocks noChangeArrowheads="1"/>
            </p:cNvSpPr>
            <p:nvPr/>
          </p:nvSpPr>
          <p:spPr bwMode="auto">
            <a:xfrm>
              <a:off x="1749425" y="2338387"/>
              <a:ext cx="885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cs typeface="Arial" charset="0"/>
                </a:rPr>
                <a:t>input coil</a:t>
              </a:r>
            </a:p>
          </p:txBody>
        </p:sp>
        <p:sp>
          <p:nvSpPr>
            <p:cNvPr id="167" name="TextBox 106"/>
            <p:cNvSpPr txBox="1">
              <a:spLocks noChangeArrowheads="1"/>
            </p:cNvSpPr>
            <p:nvPr/>
          </p:nvSpPr>
          <p:spPr bwMode="auto">
            <a:xfrm>
              <a:off x="1435100" y="3821112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cs typeface="Arial" charset="0"/>
                </a:rPr>
                <a:t>input guides</a:t>
              </a:r>
            </a:p>
          </p:txBody>
        </p:sp>
        <p:cxnSp>
          <p:nvCxnSpPr>
            <p:cNvPr id="172" name="Straight Connector 171"/>
            <p:cNvCxnSpPr>
              <a:endCxn id="166" idx="2"/>
            </p:cNvCxnSpPr>
            <p:nvPr/>
          </p:nvCxnSpPr>
          <p:spPr>
            <a:xfrm rot="10800000">
              <a:off x="2192338" y="2643187"/>
              <a:ext cx="385762" cy="3159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7" idx="0"/>
            </p:cNvCxnSpPr>
            <p:nvPr/>
          </p:nvCxnSpPr>
          <p:spPr>
            <a:xfrm rot="16200000" flipV="1">
              <a:off x="1471613" y="3286125"/>
              <a:ext cx="617537" cy="45243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endCxn id="167" idx="0"/>
            </p:cNvCxnSpPr>
            <p:nvPr/>
          </p:nvCxnSpPr>
          <p:spPr>
            <a:xfrm rot="5400000">
              <a:off x="1912938" y="3297237"/>
              <a:ext cx="617537" cy="4302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7018338" y="2725737"/>
              <a:ext cx="596900" cy="3429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20"/>
            <p:cNvSpPr txBox="1">
              <a:spLocks noChangeArrowheads="1"/>
            </p:cNvSpPr>
            <p:nvPr/>
          </p:nvSpPr>
          <p:spPr bwMode="auto">
            <a:xfrm>
              <a:off x="7467600" y="2351087"/>
              <a:ext cx="739775" cy="5207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output</a:t>
              </a:r>
            </a:p>
            <a:p>
              <a:pPr algn="ctr"/>
              <a:r>
                <a:rPr lang="en-US" sz="1400" b="1">
                  <a:cs typeface="Arial" charset="0"/>
                </a:rPr>
                <a:t>coil</a:t>
              </a:r>
            </a:p>
          </p:txBody>
        </p:sp>
        <p:sp>
          <p:nvSpPr>
            <p:cNvPr id="185" name="TextBox 126"/>
            <p:cNvSpPr txBox="1">
              <a:spLocks noChangeArrowheads="1"/>
            </p:cNvSpPr>
            <p:nvPr/>
          </p:nvSpPr>
          <p:spPr bwMode="auto">
            <a:xfrm>
              <a:off x="4203700" y="1858962"/>
              <a:ext cx="711200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pi-coil</a:t>
              </a:r>
            </a:p>
          </p:txBody>
        </p:sp>
        <p:cxnSp>
          <p:nvCxnSpPr>
            <p:cNvPr id="188" name="Straight Connector 129"/>
            <p:cNvCxnSpPr>
              <a:cxnSpLocks noChangeShapeType="1"/>
              <a:stCxn id="151" idx="0"/>
              <a:endCxn id="185" idx="2"/>
            </p:cNvCxnSpPr>
            <p:nvPr/>
          </p:nvCxnSpPr>
          <p:spPr bwMode="auto">
            <a:xfrm flipH="1" flipV="1">
              <a:off x="4559300" y="2166937"/>
              <a:ext cx="169863" cy="80645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</p:grpSp>
      <p:cxnSp>
        <p:nvCxnSpPr>
          <p:cNvPr id="211" name="Straight Arrow Connector 210"/>
          <p:cNvCxnSpPr/>
          <p:nvPr/>
        </p:nvCxnSpPr>
        <p:spPr>
          <a:xfrm flipV="1">
            <a:off x="4572000" y="3352800"/>
            <a:ext cx="0" cy="1066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 flipV="1">
            <a:off x="4419600" y="3810000"/>
            <a:ext cx="152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4572000" y="4419600"/>
            <a:ext cx="304800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4267200" y="4419600"/>
            <a:ext cx="304800" cy="304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V="1">
            <a:off x="4432674" y="3691078"/>
            <a:ext cx="139326" cy="118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5486400" y="3352800"/>
            <a:ext cx="0" cy="1066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V="1">
            <a:off x="5486400" y="3657600"/>
            <a:ext cx="152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>
            <a:off x="5486400" y="4419600"/>
            <a:ext cx="304800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H="1">
            <a:off x="5181600" y="4419600"/>
            <a:ext cx="304800" cy="304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5486400" y="3657600"/>
            <a:ext cx="152400" cy="118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6858000" y="3352800"/>
            <a:ext cx="0" cy="1066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H="1" flipV="1">
            <a:off x="6629400" y="4343400"/>
            <a:ext cx="228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>
            <a:off x="6553200" y="4419600"/>
            <a:ext cx="304800" cy="304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6629400" y="4343400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6858000" y="4267200"/>
            <a:ext cx="304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7162800" y="4114800"/>
            <a:ext cx="0" cy="152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6858000" y="3886200"/>
            <a:ext cx="457200" cy="5334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6858000" y="4419600"/>
            <a:ext cx="304800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914400" y="3810000"/>
            <a:ext cx="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8163706" y="3733800"/>
            <a:ext cx="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53"/>
          <p:cNvSpPr txBox="1">
            <a:spLocks noChangeArrowheads="1"/>
          </p:cNvSpPr>
          <p:nvPr/>
        </p:nvSpPr>
        <p:spPr bwMode="auto">
          <a:xfrm>
            <a:off x="457200" y="3429000"/>
            <a:ext cx="9101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Arial" charset="0"/>
              </a:rPr>
              <a:t>Polarizer</a:t>
            </a:r>
            <a:endParaRPr lang="en-US" sz="1600" dirty="0">
              <a:cs typeface="Arial" charset="0"/>
            </a:endParaRPr>
          </a:p>
        </p:txBody>
      </p:sp>
      <p:sp>
        <p:nvSpPr>
          <p:cNvPr id="232" name="TextBox 53"/>
          <p:cNvSpPr txBox="1">
            <a:spLocks noChangeArrowheads="1"/>
          </p:cNvSpPr>
          <p:nvPr/>
        </p:nvSpPr>
        <p:spPr bwMode="auto">
          <a:xfrm>
            <a:off x="7712534" y="3352800"/>
            <a:ext cx="89806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Arial" charset="0"/>
              </a:rPr>
              <a:t>Analyzer</a:t>
            </a:r>
            <a:endParaRPr lang="en-US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838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 Data sequence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7587" name="Picture 4" descr="Tag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609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1"/>
          <p:cNvSpPr txBox="1">
            <a:spLocks noChangeArrowheads="1"/>
          </p:cNvSpPr>
          <p:nvPr/>
        </p:nvSpPr>
        <p:spPr bwMode="auto">
          <a:xfrm>
            <a:off x="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7F7F7F"/>
                </a:solidFill>
              </a:rPr>
              <a:t>slide courtesy A</a:t>
            </a:r>
            <a:r>
              <a:rPr lang="en-US" sz="1200" dirty="0">
                <a:solidFill>
                  <a:srgbClr val="7F7F7F"/>
                </a:solidFill>
              </a:rPr>
              <a:t>. </a:t>
            </a:r>
            <a:r>
              <a:rPr lang="en-US" sz="1200" dirty="0" smtClean="0">
                <a:solidFill>
                  <a:srgbClr val="7F7F7F"/>
                </a:solidFill>
              </a:rPr>
              <a:t>Micherdzinska</a:t>
            </a:r>
            <a:r>
              <a:rPr lang="en-US" sz="1200" dirty="0" smtClean="0">
                <a:solidFill>
                  <a:srgbClr val="7F7F7F"/>
                </a:solidFill>
              </a:rPr>
              <a:t>	</a:t>
            </a:r>
            <a:endParaRPr lang="en-US" sz="1200" dirty="0">
              <a:solidFill>
                <a:srgbClr val="7F7F7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76200"/>
            <a:ext cx="371475" cy="1050925"/>
            <a:chOff x="192" y="48"/>
            <a:chExt cx="234" cy="66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558069">
              <a:off x="192" y="89"/>
              <a:ext cx="234" cy="618"/>
              <a:chOff x="1248" y="1953"/>
              <a:chExt cx="336" cy="888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>
                  <a:gd name="T0" fmla="*/ 32 w 64"/>
                  <a:gd name="T1" fmla="*/ 0 h 120"/>
                  <a:gd name="T2" fmla="*/ 64 w 64"/>
                  <a:gd name="T3" fmla="*/ 120 h 120"/>
                  <a:gd name="T4" fmla="*/ 0 w 64"/>
                  <a:gd name="T5" fmla="*/ 120 h 120"/>
                  <a:gd name="T6" fmla="*/ 32 w 64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20"/>
                  <a:gd name="T14" fmla="*/ 64 w 64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>
                <a:gd name="T0" fmla="*/ 162 w 29"/>
                <a:gd name="T1" fmla="*/ 33 h 22"/>
                <a:gd name="T2" fmla="*/ 84 w 29"/>
                <a:gd name="T3" fmla="*/ 6 h 22"/>
                <a:gd name="T4" fmla="*/ 0 w 29"/>
                <a:gd name="T5" fmla="*/ 33 h 22"/>
                <a:gd name="T6" fmla="*/ 84 w 29"/>
                <a:gd name="T7" fmla="*/ 122 h 22"/>
                <a:gd name="T8" fmla="*/ 162 w 29"/>
                <a:gd name="T9" fmla="*/ 3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Arc 10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T0" fmla="*/ 0 w 29998"/>
                <a:gd name="T1" fmla="*/ 0 h 21600"/>
                <a:gd name="T2" fmla="*/ 1 w 29998"/>
                <a:gd name="T3" fmla="*/ 0 h 21600"/>
                <a:gd name="T4" fmla="*/ 0 w 29998"/>
                <a:gd name="T5" fmla="*/ 1 h 21600"/>
                <a:gd name="T6" fmla="*/ 0 60000 65536"/>
                <a:gd name="T7" fmla="*/ 0 60000 65536"/>
                <a:gd name="T8" fmla="*/ 0 60000 65536"/>
                <a:gd name="T9" fmla="*/ 0 w 29998"/>
                <a:gd name="T10" fmla="*/ 0 h 21600"/>
                <a:gd name="T11" fmla="*/ 29998 w 299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rc 12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T0" fmla="*/ 0 w 21481"/>
                <a:gd name="T1" fmla="*/ 0 h 21596"/>
                <a:gd name="T2" fmla="*/ 1 w 21481"/>
                <a:gd name="T3" fmla="*/ 0 h 21596"/>
                <a:gd name="T4" fmla="*/ 0 w 21481"/>
                <a:gd name="T5" fmla="*/ 0 h 21596"/>
                <a:gd name="T6" fmla="*/ 0 60000 65536"/>
                <a:gd name="T7" fmla="*/ 0 60000 65536"/>
                <a:gd name="T8" fmla="*/ 0 60000 65536"/>
                <a:gd name="T9" fmla="*/ 0 w 21481"/>
                <a:gd name="T10" fmla="*/ 0 h 21596"/>
                <a:gd name="T11" fmla="*/ 21481 w 21481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248400" y="3538477"/>
            <a:ext cx="2971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ymbol"/>
              </a:rPr>
              <a:t>P</a:t>
            </a:r>
            <a:r>
              <a:rPr lang="en-US" sz="1800" dirty="0" smtClean="0"/>
              <a:t>-coil (−, 0, +) state is repeated five times to form a 300-s target sequence. </a:t>
            </a:r>
          </a:p>
          <a:p>
            <a:r>
              <a:rPr lang="en-US" sz="1800" dirty="0" smtClean="0"/>
              <a:t>The liquid helium is then drained and filled in the complementary state in 300–350 </a:t>
            </a:r>
            <a:r>
              <a:rPr lang="en-US" sz="1800" dirty="0" err="1" smtClean="0"/>
              <a:t>s</a:t>
            </a:r>
            <a:r>
              <a:rPr lang="en-US" sz="1800" dirty="0" smtClean="0"/>
              <a:t>, and the previous sequence is repeated to form a target cycle.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2200" y="10668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 spin rotation angle is determined from each pair of output coil states (+, −).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dirty="0" smtClean="0"/>
              <a:t>Reversing the </a:t>
            </a:r>
            <a:r>
              <a:rPr lang="en-US" sz="1800" dirty="0" err="1" smtClean="0"/>
              <a:t>π</a:t>
            </a:r>
            <a:r>
              <a:rPr lang="en-US" sz="1800" dirty="0" smtClean="0"/>
              <a:t>-coil current cancels any neutron spin rotations from stray fields outside the coil.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838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 Polarizing Super Mirror</a:t>
            </a:r>
          </a:p>
        </p:txBody>
      </p:sp>
      <p:pic>
        <p:nvPicPr>
          <p:cNvPr id="4" name="Picture 14" descr="s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2395538" cy="2590800"/>
          </a:xfrm>
          <a:prstGeom prst="rect">
            <a:avLst/>
          </a:prstGeom>
          <a:noFill/>
        </p:spPr>
      </p:pic>
      <p:grpSp>
        <p:nvGrpSpPr>
          <p:cNvPr id="5" name="Group 16"/>
          <p:cNvGrpSpPr>
            <a:grpSpLocks noChangeAspect="1"/>
          </p:cNvGrpSpPr>
          <p:nvPr/>
        </p:nvGrpSpPr>
        <p:grpSpPr bwMode="auto">
          <a:xfrm rot="21255810" flipV="1">
            <a:off x="381000" y="1295400"/>
            <a:ext cx="2525713" cy="990600"/>
            <a:chOff x="576" y="3120"/>
            <a:chExt cx="3264" cy="1872"/>
          </a:xfrm>
        </p:grpSpPr>
        <p:sp>
          <p:nvSpPr>
            <p:cNvPr id="6" name="Rectangle 17"/>
            <p:cNvSpPr>
              <a:spLocks noChangeAspect="1" noChangeArrowheads="1"/>
            </p:cNvSpPr>
            <p:nvPr/>
          </p:nvSpPr>
          <p:spPr bwMode="auto">
            <a:xfrm>
              <a:off x="1344" y="3120"/>
              <a:ext cx="1728" cy="768"/>
            </a:xfrm>
            <a:prstGeom prst="rect">
              <a:avLst/>
            </a:prstGeom>
            <a:gradFill rotWithShape="1">
              <a:gsLst>
                <a:gs pos="0">
                  <a:srgbClr val="3399FF">
                    <a:alpha val="10001"/>
                  </a:srgbClr>
                </a:gs>
                <a:gs pos="100000">
                  <a:srgbClr val="3399FF">
                    <a:gamma/>
                    <a:tint val="87843"/>
                    <a:invGamma/>
                    <a:alpha val="1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8" descr="Light downward diagonal"/>
            <p:cNvSpPr>
              <a:spLocks noChangeAspect="1" noChangeArrowheads="1"/>
            </p:cNvSpPr>
            <p:nvPr/>
          </p:nvSpPr>
          <p:spPr bwMode="auto">
            <a:xfrm>
              <a:off x="1344" y="3120"/>
              <a:ext cx="1728" cy="48"/>
            </a:xfrm>
            <a:prstGeom prst="rect">
              <a:avLst/>
            </a:prstGeom>
            <a:pattFill prst="lt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9" descr="Light downward diagonal"/>
            <p:cNvSpPr>
              <a:spLocks noChangeAspect="1" noChangeArrowheads="1"/>
            </p:cNvSpPr>
            <p:nvPr/>
          </p:nvSpPr>
          <p:spPr bwMode="auto">
            <a:xfrm>
              <a:off x="1344" y="3840"/>
              <a:ext cx="1728" cy="48"/>
            </a:xfrm>
            <a:prstGeom prst="rect">
              <a:avLst/>
            </a:prstGeom>
            <a:pattFill prst="ltDnDiag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rc 20"/>
            <p:cNvSpPr>
              <a:spLocks noChangeAspect="1"/>
            </p:cNvSpPr>
            <p:nvPr/>
          </p:nvSpPr>
          <p:spPr bwMode="auto">
            <a:xfrm>
              <a:off x="1344" y="3648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spect="1" noChangeArrowheads="1"/>
            </p:cNvSpPr>
            <p:nvPr/>
          </p:nvSpPr>
          <p:spPr bwMode="auto">
            <a:xfrm>
              <a:off x="576" y="3168"/>
              <a:ext cx="3264" cy="1296"/>
            </a:xfrm>
            <a:custGeom>
              <a:avLst/>
              <a:gdLst>
                <a:gd name="G0" fmla="+- 10091 0 0"/>
                <a:gd name="G1" fmla="+- -8181083 0 0"/>
                <a:gd name="G2" fmla="+- 0 0 -8181083"/>
                <a:gd name="T0" fmla="*/ 0 256 1"/>
                <a:gd name="T1" fmla="*/ 180 256 1"/>
                <a:gd name="G3" fmla="+- -8181083 T0 T1"/>
                <a:gd name="T2" fmla="*/ 0 256 1"/>
                <a:gd name="T3" fmla="*/ 90 256 1"/>
                <a:gd name="G4" fmla="+- -8181083 T2 T3"/>
                <a:gd name="G5" fmla="*/ G4 2 1"/>
                <a:gd name="T4" fmla="*/ 90 256 1"/>
                <a:gd name="T5" fmla="*/ 0 256 1"/>
                <a:gd name="G6" fmla="+- -8181083 T4 T5"/>
                <a:gd name="G7" fmla="*/ G6 2 1"/>
                <a:gd name="G8" fmla="abs -818108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91"/>
                <a:gd name="G18" fmla="*/ 10091 1 2"/>
                <a:gd name="G19" fmla="+- G18 5400 0"/>
                <a:gd name="G20" fmla="cos G19 -8181083"/>
                <a:gd name="G21" fmla="sin G19 -8181083"/>
                <a:gd name="G22" fmla="+- G20 10800 0"/>
                <a:gd name="G23" fmla="+- G21 10800 0"/>
                <a:gd name="G24" fmla="+- 10800 0 G20"/>
                <a:gd name="G25" fmla="+- 10091 10800 0"/>
                <a:gd name="G26" fmla="?: G9 G17 G25"/>
                <a:gd name="G27" fmla="?: G9 0 21600"/>
                <a:gd name="G28" fmla="cos 10800 -8181083"/>
                <a:gd name="G29" fmla="sin 10800 -8181083"/>
                <a:gd name="G30" fmla="sin 10091 -8181083"/>
                <a:gd name="G31" fmla="+- G28 10800 0"/>
                <a:gd name="G32" fmla="+- G29 10800 0"/>
                <a:gd name="G33" fmla="+- G30 10800 0"/>
                <a:gd name="G34" fmla="?: G4 0 G31"/>
                <a:gd name="G35" fmla="?: -8181083 G34 0"/>
                <a:gd name="G36" fmla="?: G6 G35 G31"/>
                <a:gd name="G37" fmla="+- 21600 0 G36"/>
                <a:gd name="G38" fmla="?: G4 0 G33"/>
                <a:gd name="G39" fmla="?: -818108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833 w 21600"/>
                <a:gd name="T15" fmla="*/ 2225 h 21600"/>
                <a:gd name="T16" fmla="*/ 10800 w 21600"/>
                <a:gd name="T17" fmla="*/ 709 h 21600"/>
                <a:gd name="T18" fmla="*/ 16767 w 21600"/>
                <a:gd name="T19" fmla="*/ 222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036" y="2517"/>
                  </a:moveTo>
                  <a:cubicBezTo>
                    <a:pt x="6727" y="1339"/>
                    <a:pt x="8739" y="708"/>
                    <a:pt x="10800" y="708"/>
                  </a:cubicBezTo>
                  <a:cubicBezTo>
                    <a:pt x="12860" y="708"/>
                    <a:pt x="14872" y="1339"/>
                    <a:pt x="16563" y="2517"/>
                  </a:cubicBezTo>
                  <a:lnTo>
                    <a:pt x="16968" y="1935"/>
                  </a:lnTo>
                  <a:cubicBezTo>
                    <a:pt x="15158" y="675"/>
                    <a:pt x="13005" y="0"/>
                    <a:pt x="10799" y="0"/>
                  </a:cubicBezTo>
                  <a:cubicBezTo>
                    <a:pt x="8594" y="0"/>
                    <a:pt x="6441" y="675"/>
                    <a:pt x="4631" y="19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rc 22"/>
            <p:cNvSpPr>
              <a:spLocks noChangeAspect="1"/>
            </p:cNvSpPr>
            <p:nvPr/>
          </p:nvSpPr>
          <p:spPr bwMode="auto">
            <a:xfrm>
              <a:off x="1344" y="3600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rc 23"/>
            <p:cNvSpPr>
              <a:spLocks noChangeAspect="1"/>
            </p:cNvSpPr>
            <p:nvPr/>
          </p:nvSpPr>
          <p:spPr bwMode="auto">
            <a:xfrm>
              <a:off x="1344" y="3552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rc 24"/>
            <p:cNvSpPr>
              <a:spLocks noChangeAspect="1"/>
            </p:cNvSpPr>
            <p:nvPr/>
          </p:nvSpPr>
          <p:spPr bwMode="auto">
            <a:xfrm>
              <a:off x="1344" y="3504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rc 25"/>
            <p:cNvSpPr>
              <a:spLocks noChangeAspect="1"/>
            </p:cNvSpPr>
            <p:nvPr/>
          </p:nvSpPr>
          <p:spPr bwMode="auto">
            <a:xfrm>
              <a:off x="1344" y="3456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26"/>
            <p:cNvSpPr>
              <a:spLocks noChangeAspect="1"/>
            </p:cNvSpPr>
            <p:nvPr/>
          </p:nvSpPr>
          <p:spPr bwMode="auto">
            <a:xfrm>
              <a:off x="1344" y="3408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rc 27"/>
            <p:cNvSpPr>
              <a:spLocks noChangeAspect="1"/>
            </p:cNvSpPr>
            <p:nvPr/>
          </p:nvSpPr>
          <p:spPr bwMode="auto">
            <a:xfrm>
              <a:off x="1344" y="3360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rc 28"/>
            <p:cNvSpPr>
              <a:spLocks noChangeAspect="1"/>
            </p:cNvSpPr>
            <p:nvPr/>
          </p:nvSpPr>
          <p:spPr bwMode="auto">
            <a:xfrm>
              <a:off x="1344" y="3312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rc 29"/>
            <p:cNvSpPr>
              <a:spLocks noChangeAspect="1"/>
            </p:cNvSpPr>
            <p:nvPr/>
          </p:nvSpPr>
          <p:spPr bwMode="auto">
            <a:xfrm>
              <a:off x="1344" y="3264"/>
              <a:ext cx="1727" cy="336"/>
            </a:xfrm>
            <a:custGeom>
              <a:avLst/>
              <a:gdLst>
                <a:gd name="G0" fmla="+- 15542 0 0"/>
                <a:gd name="G1" fmla="+- 21600 0 0"/>
                <a:gd name="G2" fmla="+- 21600 0 0"/>
                <a:gd name="T0" fmla="*/ 0 w 31252"/>
                <a:gd name="T1" fmla="*/ 6600 h 21600"/>
                <a:gd name="T2" fmla="*/ 31252 w 31252"/>
                <a:gd name="T3" fmla="*/ 6776 h 21600"/>
                <a:gd name="T4" fmla="*/ 15542 w 312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52" h="21600" fill="none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</a:path>
                <a:path w="31252" h="21600" stroke="0" extrusionOk="0">
                  <a:moveTo>
                    <a:pt x="-1" y="6599"/>
                  </a:moveTo>
                  <a:cubicBezTo>
                    <a:pt x="4070" y="2382"/>
                    <a:pt x="9680" y="-1"/>
                    <a:pt x="15542" y="-1"/>
                  </a:cubicBezTo>
                  <a:cubicBezTo>
                    <a:pt x="21488" y="-1"/>
                    <a:pt x="27171" y="2451"/>
                    <a:pt x="31252" y="6775"/>
                  </a:cubicBezTo>
                  <a:lnTo>
                    <a:pt x="1554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30"/>
            <p:cNvSpPr>
              <a:spLocks noChangeAspect="1" noChangeArrowheads="1"/>
            </p:cNvSpPr>
            <p:nvPr/>
          </p:nvSpPr>
          <p:spPr bwMode="auto">
            <a:xfrm>
              <a:off x="576" y="3696"/>
              <a:ext cx="3264" cy="1296"/>
            </a:xfrm>
            <a:custGeom>
              <a:avLst/>
              <a:gdLst>
                <a:gd name="G0" fmla="+- 10091 0 0"/>
                <a:gd name="G1" fmla="+- -8181083 0 0"/>
                <a:gd name="G2" fmla="+- 0 0 -8181083"/>
                <a:gd name="T0" fmla="*/ 0 256 1"/>
                <a:gd name="T1" fmla="*/ 180 256 1"/>
                <a:gd name="G3" fmla="+- -8181083 T0 T1"/>
                <a:gd name="T2" fmla="*/ 0 256 1"/>
                <a:gd name="T3" fmla="*/ 90 256 1"/>
                <a:gd name="G4" fmla="+- -8181083 T2 T3"/>
                <a:gd name="G5" fmla="*/ G4 2 1"/>
                <a:gd name="T4" fmla="*/ 90 256 1"/>
                <a:gd name="T5" fmla="*/ 0 256 1"/>
                <a:gd name="G6" fmla="+- -8181083 T4 T5"/>
                <a:gd name="G7" fmla="*/ G6 2 1"/>
                <a:gd name="G8" fmla="abs -818108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091"/>
                <a:gd name="G18" fmla="*/ 10091 1 2"/>
                <a:gd name="G19" fmla="+- G18 5400 0"/>
                <a:gd name="G20" fmla="cos G19 -8181083"/>
                <a:gd name="G21" fmla="sin G19 -8181083"/>
                <a:gd name="G22" fmla="+- G20 10800 0"/>
                <a:gd name="G23" fmla="+- G21 10800 0"/>
                <a:gd name="G24" fmla="+- 10800 0 G20"/>
                <a:gd name="G25" fmla="+- 10091 10800 0"/>
                <a:gd name="G26" fmla="?: G9 G17 G25"/>
                <a:gd name="G27" fmla="?: G9 0 21600"/>
                <a:gd name="G28" fmla="cos 10800 -8181083"/>
                <a:gd name="G29" fmla="sin 10800 -8181083"/>
                <a:gd name="G30" fmla="sin 10091 -8181083"/>
                <a:gd name="G31" fmla="+- G28 10800 0"/>
                <a:gd name="G32" fmla="+- G29 10800 0"/>
                <a:gd name="G33" fmla="+- G30 10800 0"/>
                <a:gd name="G34" fmla="?: G4 0 G31"/>
                <a:gd name="G35" fmla="?: -8181083 G34 0"/>
                <a:gd name="G36" fmla="?: G6 G35 G31"/>
                <a:gd name="G37" fmla="+- 21600 0 G36"/>
                <a:gd name="G38" fmla="?: G4 0 G33"/>
                <a:gd name="G39" fmla="?: -818108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833 w 21600"/>
                <a:gd name="T15" fmla="*/ 2225 h 21600"/>
                <a:gd name="T16" fmla="*/ 10800 w 21600"/>
                <a:gd name="T17" fmla="*/ 709 h 21600"/>
                <a:gd name="T18" fmla="*/ 16767 w 21600"/>
                <a:gd name="T19" fmla="*/ 222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036" y="2517"/>
                  </a:moveTo>
                  <a:cubicBezTo>
                    <a:pt x="6727" y="1339"/>
                    <a:pt x="8739" y="708"/>
                    <a:pt x="10800" y="708"/>
                  </a:cubicBezTo>
                  <a:cubicBezTo>
                    <a:pt x="12860" y="708"/>
                    <a:pt x="14872" y="1339"/>
                    <a:pt x="16563" y="2517"/>
                  </a:cubicBezTo>
                  <a:lnTo>
                    <a:pt x="16968" y="1935"/>
                  </a:lnTo>
                  <a:cubicBezTo>
                    <a:pt x="15158" y="675"/>
                    <a:pt x="13005" y="0"/>
                    <a:pt x="10799" y="0"/>
                  </a:cubicBezTo>
                  <a:cubicBezTo>
                    <a:pt x="8594" y="0"/>
                    <a:pt x="6441" y="675"/>
                    <a:pt x="4631" y="19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1"/>
            <p:cNvSpPr>
              <a:spLocks noChangeAspect="1" noChangeArrowheads="1"/>
            </p:cNvSpPr>
            <p:nvPr/>
          </p:nvSpPr>
          <p:spPr bwMode="auto">
            <a:xfrm>
              <a:off x="1248" y="3120"/>
              <a:ext cx="96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2"/>
            <p:cNvSpPr>
              <a:spLocks noChangeAspect="1" noChangeArrowheads="1"/>
            </p:cNvSpPr>
            <p:nvPr/>
          </p:nvSpPr>
          <p:spPr bwMode="auto">
            <a:xfrm>
              <a:off x="3072" y="3120"/>
              <a:ext cx="96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Line 33"/>
          <p:cNvSpPr>
            <a:spLocks noChangeShapeType="1"/>
          </p:cNvSpPr>
          <p:nvPr/>
        </p:nvSpPr>
        <p:spPr bwMode="auto">
          <a:xfrm rot="21255810" flipV="1">
            <a:off x="1671638" y="1638300"/>
            <a:ext cx="3502025" cy="24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21255810" flipV="1">
            <a:off x="2630488" y="1822450"/>
            <a:ext cx="158750" cy="1539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 rot="-344190">
            <a:off x="2682875" y="1873250"/>
            <a:ext cx="53975" cy="52388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838200" y="2590800"/>
            <a:ext cx="2057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838200" y="1143000"/>
            <a:ext cx="2057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 rot="-5400000">
            <a:off x="2743200" y="24384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44"/>
          <p:cNvSpPr>
            <a:spLocks noChangeArrowheads="1"/>
          </p:cNvSpPr>
          <p:nvPr/>
        </p:nvSpPr>
        <p:spPr bwMode="auto">
          <a:xfrm rot="-5400000">
            <a:off x="2743200" y="12954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1371600" y="2133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3200400" y="1143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Polarized beam </a:t>
            </a: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295400" y="1447800"/>
            <a:ext cx="685800" cy="396875"/>
            <a:chOff x="1776" y="1536"/>
            <a:chExt cx="432" cy="250"/>
          </a:xfrm>
        </p:grpSpPr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1776" y="1536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920" y="15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B</a:t>
              </a: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968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51"/>
            <p:cNvSpPr>
              <a:spLocks noChangeShapeType="1"/>
            </p:cNvSpPr>
            <p:nvPr/>
          </p:nvSpPr>
          <p:spPr bwMode="auto">
            <a:xfrm rot="16200000" flipV="1">
              <a:off x="1776" y="158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 rot="10800000" flipV="1">
              <a:off x="1776" y="158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3352800" y="1828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charset="2"/>
              </a:rPr>
              <a:t>14 </a:t>
            </a:r>
            <a:r>
              <a:rPr lang="en-US" sz="1600"/>
              <a:t>mrad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915" y="1066800"/>
            <a:ext cx="31122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 descr="sm_front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876800"/>
            <a:ext cx="2291943" cy="171895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24200" y="44196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4.5cmX5.5cm</a:t>
            </a:r>
            <a:endParaRPr lang="en-US" dirty="0"/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5486400" y="1600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latin typeface="Microsoft Sans Serif" charset="0"/>
              </a:rPr>
              <a:t>spin-dependent scattering from magnetized mirrors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dirty="0">
              <a:latin typeface="Microsoft Sans Serif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latin typeface="Microsoft Sans Serif" charset="0"/>
              </a:rPr>
              <a:t>Alternating layers of magnetic surface (cobalt) and absorptive layer (titanium and gadolinium); 1mm separation;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latin typeface="Microsoft Sans Serif" charset="0"/>
              </a:rPr>
              <a:t>	Placed in 300 G permanent box.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dirty="0">
              <a:latin typeface="Microsoft Sans Serif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FF0000"/>
                </a:solidFill>
                <a:latin typeface="Microsoft Sans Serif" charset="0"/>
              </a:rPr>
              <a:t>Typical polarization: 98%;   transmission: 25%</a:t>
            </a:r>
          </a:p>
        </p:txBody>
      </p:sp>
      <p:pic>
        <p:nvPicPr>
          <p:cNvPr id="42" name="Picture 41" descr="sm_pic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0511" y="3581400"/>
            <a:ext cx="4303489" cy="3291621"/>
          </a:xfrm>
          <a:prstGeom prst="rect">
            <a:avLst/>
          </a:prstGeom>
        </p:spPr>
      </p:pic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0" y="14478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/>
              <a:t>unpolarized</a:t>
            </a:r>
            <a:r>
              <a:rPr lang="en-US" sz="1400" dirty="0"/>
              <a:t> beam </a:t>
            </a:r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rot="-344190">
            <a:off x="44450" y="2082800"/>
            <a:ext cx="1169988" cy="153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rot="-344190">
            <a:off x="33338" y="1981200"/>
            <a:ext cx="1169987" cy="153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 rot="-344190">
            <a:off x="49213" y="2133600"/>
            <a:ext cx="1169987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 rot="-344190">
            <a:off x="44446" y="2039287"/>
            <a:ext cx="1169987" cy="153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121"/>
          <p:cNvSpPr txBox="1">
            <a:spLocks noChangeArrowheads="1"/>
          </p:cNvSpPr>
          <p:nvPr/>
        </p:nvSpPr>
        <p:spPr bwMode="auto">
          <a:xfrm>
            <a:off x="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7F7F7F"/>
                </a:solidFill>
              </a:rPr>
              <a:t>slide courtesy A</a:t>
            </a:r>
            <a:r>
              <a:rPr lang="en-US" sz="1200" dirty="0">
                <a:solidFill>
                  <a:srgbClr val="7F7F7F"/>
                </a:solidFill>
              </a:rPr>
              <a:t>. </a:t>
            </a:r>
            <a:r>
              <a:rPr lang="en-US" sz="1200" dirty="0" smtClean="0">
                <a:solidFill>
                  <a:srgbClr val="7F7F7F"/>
                </a:solidFill>
              </a:rPr>
              <a:t>Micherdzinska</a:t>
            </a:r>
            <a:r>
              <a:rPr lang="en-US" sz="1200" dirty="0" smtClean="0">
                <a:solidFill>
                  <a:srgbClr val="7F7F7F"/>
                </a:solidFill>
              </a:rPr>
              <a:t>	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Chamber</a:t>
            </a:r>
            <a:endParaRPr lang="en-US" dirty="0"/>
          </a:p>
        </p:txBody>
      </p:sp>
      <p:pic>
        <p:nvPicPr>
          <p:cNvPr id="4" name="Picture 94" descr="target assembly - 10"/>
          <p:cNvPicPr>
            <a:picLocks noChangeAspect="1" noChangeArrowheads="1"/>
          </p:cNvPicPr>
          <p:nvPr/>
        </p:nvPicPr>
        <p:blipFill>
          <a:blip r:embed="rId2" cstate="print"/>
          <a:srcRect l="18073" t="4819" r="6024"/>
          <a:stretch>
            <a:fillRect/>
          </a:stretch>
        </p:blipFill>
        <p:spPr bwMode="auto">
          <a:xfrm>
            <a:off x="609600" y="1371600"/>
            <a:ext cx="46182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3" descr="pi-coil 1"/>
          <p:cNvPicPr>
            <a:picLocks noChangeAspect="1" noChangeArrowheads="1"/>
          </p:cNvPicPr>
          <p:nvPr/>
        </p:nvPicPr>
        <p:blipFill>
          <a:blip r:embed="rId3" cstate="print"/>
          <a:srcRect l="14619" r="4974" b="2917"/>
          <a:stretch>
            <a:fillRect/>
          </a:stretch>
        </p:blipFill>
        <p:spPr bwMode="auto">
          <a:xfrm>
            <a:off x="6172200" y="2209800"/>
            <a:ext cx="2192338" cy="345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1600200"/>
            <a:ext cx="7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pi-coil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096000"/>
            <a:ext cx="679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Separate Left and Right chambers upstream and downstream of pi-coil</a:t>
            </a:r>
          </a:p>
          <a:p>
            <a:r>
              <a:rPr lang="en-US" dirty="0" smtClean="0"/>
              <a:t>C.D. Bass NIM A </a:t>
            </a:r>
            <a:r>
              <a:rPr lang="en-US" b="1" dirty="0" smtClean="0"/>
              <a:t>612</a:t>
            </a:r>
            <a:r>
              <a:rPr lang="en-US" dirty="0" smtClean="0"/>
              <a:t> (2009) 69-82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5" descr="IonCha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5638800" cy="3790918"/>
          </a:xfrm>
          <a:prstGeom prst="rect">
            <a:avLst/>
          </a:prstGeom>
          <a:noFill/>
        </p:spPr>
      </p:pic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solidFill>
            <a:srgbClr val="CCECFF"/>
          </a:solidFill>
        </p:spPr>
        <p:txBody>
          <a:bodyPr/>
          <a:lstStyle/>
          <a:p>
            <a:r>
              <a:rPr lang="en-US" sz="2800">
                <a:solidFill>
                  <a:srgbClr val="0000FF"/>
                </a:solidFill>
              </a:rPr>
              <a:t>Segmented </a:t>
            </a:r>
            <a:r>
              <a:rPr lang="en-US" sz="2800" baseline="30000">
                <a:solidFill>
                  <a:srgbClr val="0000FF"/>
                </a:solidFill>
              </a:rPr>
              <a:t>3</a:t>
            </a:r>
            <a:r>
              <a:rPr lang="en-US" sz="2800">
                <a:solidFill>
                  <a:srgbClr val="0000FF"/>
                </a:solidFill>
              </a:rPr>
              <a:t>He ionization chamber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953000"/>
            <a:ext cx="5638800" cy="17526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baseline="30000" dirty="0"/>
              <a:t>3</a:t>
            </a:r>
            <a:r>
              <a:rPr lang="en-US" sz="1800" dirty="0"/>
              <a:t>He and </a:t>
            </a:r>
            <a:r>
              <a:rPr lang="en-US" sz="1800" dirty="0" err="1"/>
              <a:t>Ar</a:t>
            </a:r>
            <a:r>
              <a:rPr lang="en-US" sz="1800" dirty="0"/>
              <a:t> gas mixture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Neutrons detected through</a:t>
            </a:r>
            <a:r>
              <a:rPr lang="en-US" sz="1800" dirty="0">
                <a:latin typeface="Microsoft Sans Serif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He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→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+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H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High voltage and grounded charge-collecting plates produce a current proportional to the neutron flux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4 Detection Regions</a:t>
            </a:r>
            <a:r>
              <a:rPr lang="en-US" sz="1800" dirty="0"/>
              <a:t> along beam axis - velocity separation   (</a:t>
            </a:r>
            <a:r>
              <a:rPr lang="en-US" sz="1800" dirty="0">
                <a:solidFill>
                  <a:srgbClr val="FF0000"/>
                </a:solidFill>
              </a:rPr>
              <a:t>1/</a:t>
            </a:r>
            <a:r>
              <a:rPr lang="en-US" sz="1800" i="1" dirty="0">
                <a:solidFill>
                  <a:srgbClr val="FF0000"/>
                </a:solidFill>
              </a:rPr>
              <a:t>v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absorption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07272" name="Picture 72" descr="ion chamber - segmented 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990600"/>
            <a:ext cx="1752600" cy="1704975"/>
          </a:xfrm>
          <a:prstGeom prst="rect">
            <a:avLst/>
          </a:prstGeom>
          <a:noFill/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200" y="152400"/>
            <a:ext cx="371475" cy="1050925"/>
            <a:chOff x="192" y="48"/>
            <a:chExt cx="234" cy="662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307280" name="Oval 80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46275"/>
                      <a:invGamma/>
                    </a:srgbClr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1" name="Freeform 81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64" y="120"/>
                  </a:cxn>
                  <a:cxn ang="0">
                    <a:pos x="0" y="120"/>
                  </a:cxn>
                  <a:cxn ang="0">
                    <a:pos x="32" y="0"/>
                  </a:cxn>
                </a:cxnLst>
                <a:rect l="0" t="0" r="r" b="b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2" name="Line 82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3" name="Line 83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7284" name="Freeform 84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15" y="1"/>
                </a:cxn>
                <a:cxn ang="0">
                  <a:pos x="0" y="6"/>
                </a:cxn>
                <a:cxn ang="0">
                  <a:pos x="15" y="22"/>
                </a:cxn>
                <a:cxn ang="0">
                  <a:pos x="29" y="6"/>
                </a:cxn>
              </a:cxnLst>
              <a:rect l="0" t="0" r="r" b="b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5" name="Arc 85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G0" fmla="+- 15055 0 0"/>
                <a:gd name="G1" fmla="+- 21600 0 0"/>
                <a:gd name="G2" fmla="+- 21600 0 0"/>
                <a:gd name="T0" fmla="*/ 0 w 29998"/>
                <a:gd name="T1" fmla="*/ 6111 h 21600"/>
                <a:gd name="T2" fmla="*/ 29998 w 29998"/>
                <a:gd name="T3" fmla="*/ 6003 h 21600"/>
                <a:gd name="T4" fmla="*/ 15055 w 299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6" name="Line 86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7" name="Arc 87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421 w 21481"/>
                <a:gd name="T1" fmla="*/ 0 h 21596"/>
                <a:gd name="T2" fmla="*/ 21481 w 21481"/>
                <a:gd name="T3" fmla="*/ 19335 h 21596"/>
                <a:gd name="T4" fmla="*/ 0 w 21481"/>
                <a:gd name="T5" fmla="*/ 21596 h 2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307288" name="Rectangle 88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  <a:endParaRPr lang="en-US" sz="240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6220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Microsoft Sans Serif" charset="0"/>
              </a:rPr>
              <a:t>S.D.Penn</a:t>
            </a:r>
            <a:r>
              <a:rPr lang="en-US" sz="1400" dirty="0" smtClean="0">
                <a:latin typeface="Microsoft Sans Serif" charset="0"/>
              </a:rPr>
              <a:t> </a:t>
            </a:r>
            <a:r>
              <a:rPr lang="en-US" sz="1400" i="1" dirty="0" smtClean="0">
                <a:latin typeface="Microsoft Sans Serif" charset="0"/>
              </a:rPr>
              <a:t>et al</a:t>
            </a:r>
            <a:r>
              <a:rPr lang="en-US" sz="1400" dirty="0" smtClean="0">
                <a:latin typeface="Microsoft Sans Serif" charset="0"/>
              </a:rPr>
              <a:t>. [NIM A457 332-37 (2001)]</a:t>
            </a:r>
          </a:p>
        </p:txBody>
      </p:sp>
      <p:sp>
        <p:nvSpPr>
          <p:cNvPr id="307290" name="Text Box 90"/>
          <p:cNvSpPr txBox="1">
            <a:spLocks noChangeArrowheads="1"/>
          </p:cNvSpPr>
          <p:nvPr/>
        </p:nvSpPr>
        <p:spPr bwMode="auto">
          <a:xfrm>
            <a:off x="6096000" y="2743200"/>
            <a:ext cx="3048000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charge collection plates are divided into </a:t>
            </a:r>
            <a:r>
              <a:rPr lang="en-US" sz="1400" dirty="0">
                <a:solidFill>
                  <a:srgbClr val="FF0000"/>
                </a:solidFill>
              </a:rPr>
              <a:t>4 quadrants</a:t>
            </a:r>
            <a:r>
              <a:rPr lang="en-US" sz="1400" dirty="0"/>
              <a:t>  (3" </a:t>
            </a:r>
            <a:r>
              <a:rPr lang="en-US" sz="1400" dirty="0" err="1"/>
              <a:t>diam</a:t>
            </a:r>
            <a:r>
              <a:rPr lang="en-US" sz="1400" dirty="0"/>
              <a:t>) separated L/R and U/D beam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 l="44337" t="43373" r="25783" b="16868"/>
          <a:stretch>
            <a:fillRect/>
          </a:stretch>
        </p:blipFill>
        <p:spPr bwMode="auto">
          <a:xfrm>
            <a:off x="6324600" y="3886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asm1"/>
          <p:cNvPicPr>
            <a:picLocks noChangeAspect="1" noChangeArrowheads="1"/>
          </p:cNvPicPr>
          <p:nvPr/>
        </p:nvPicPr>
        <p:blipFill>
          <a:blip r:embed="rId4" cstate="print"/>
          <a:srcRect l="44321" t="38675" r="42029" b="56863"/>
          <a:stretch>
            <a:fillRect/>
          </a:stretch>
        </p:blipFill>
        <p:spPr bwMode="auto">
          <a:xfrm>
            <a:off x="762000" y="57912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Neutron_Spin_2.avi" descr="/Users/williamsnow/Desktop/spinrottalks/Neutron_Spin_2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371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21"/>
          <p:cNvSpPr>
            <a:spLocks noChangeArrowheads="1"/>
          </p:cNvSpPr>
          <p:nvPr/>
        </p:nvSpPr>
        <p:spPr bwMode="auto">
          <a:xfrm>
            <a:off x="1371600" y="990600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2056" name="Rectangle 22"/>
          <p:cNvSpPr>
            <a:spLocks noChangeArrowheads="1"/>
          </p:cNvSpPr>
          <p:nvPr/>
        </p:nvSpPr>
        <p:spPr bwMode="auto">
          <a:xfrm>
            <a:off x="685800" y="9906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058" name="TextBox 6"/>
          <p:cNvSpPr txBox="1">
            <a:spLocks noChangeArrowheads="1"/>
          </p:cNvSpPr>
          <p:nvPr/>
        </p:nvSpPr>
        <p:spPr bwMode="auto">
          <a:xfrm>
            <a:off x="3733800" y="4953000"/>
            <a:ext cx="510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Large noise from beam intensity fluctuations is suppressed</a:t>
            </a:r>
          </a:p>
          <a:p>
            <a:pPr>
              <a:buFont typeface="Arial" charset="0"/>
              <a:buChar char="•"/>
            </a:pPr>
            <a:endParaRPr lang="en-US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cs typeface="Arial" charset="0"/>
              </a:rPr>
              <a:t>Width of LEFT-RIGHT difference of spin rotation angles is consistent with</a:t>
            </a:r>
            <a:r>
              <a:rPr lang="en-US" dirty="0">
                <a:solidFill>
                  <a:srgbClr val="C00000"/>
                </a:solidFill>
                <a:cs typeface="Arial" charset="0"/>
              </a:rPr>
              <a:t> √N neutron counting statistics noise to ~10% accuracy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 l="40000" t="32500" r="20000" b="30000"/>
          <a:stretch>
            <a:fillRect/>
          </a:stretch>
        </p:blipFill>
        <p:spPr bwMode="auto">
          <a:xfrm>
            <a:off x="3581400" y="8382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Reactor Noise Suppression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6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Systematic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94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Simulations used to investigate small angle scattering and B-field gradients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81000" y="990601"/>
          <a:ext cx="7391400" cy="3891543"/>
        </p:xfrm>
        <a:graphic>
          <a:graphicData uri="http://schemas.openxmlformats.org/drawingml/2006/table">
            <a:tbl>
              <a:tblPr/>
              <a:tblGrid>
                <a:gridCol w="3810000"/>
                <a:gridCol w="1849767"/>
                <a:gridCol w="1731633"/>
              </a:tblGrid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Diamagnetism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LHe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Δ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B/B ≈ 6E-8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2E-9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Optical potential of LHe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~ 10 neV 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3E-9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Shift in neutron energy spectrum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Δ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 L ≈ 0.01 mm 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8E-9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Small angle scattering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2E-8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Change in neutron paths due to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refraction/reflection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3E-10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Polarimeter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nonuniformity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1E-8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amplification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4E-8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 gradient amplification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3E-8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PA/target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nonuniformity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6E-8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TOTAL estimated systematic effect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1.4E-7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1828800"/>
            <a:ext cx="1050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Calculated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657600"/>
            <a:ext cx="1026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sz="3600"/>
              <a:t>Small-angle scattering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00400"/>
            <a:ext cx="8458200" cy="2362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Upstream-downstream subtraction is incomplete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Energy loss for scattered neutrons + different paths in target region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(up stream scatters travel farther at lower energy)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path </a:t>
            </a:r>
            <a:r>
              <a:rPr lang="en-US" sz="2000" dirty="0"/>
              <a:t>length </a:t>
            </a:r>
            <a:r>
              <a:rPr lang="en-US" sz="2000" dirty="0" smtClean="0"/>
              <a:t>of scattered neutrons is different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(up </a:t>
            </a:r>
            <a:r>
              <a:rPr lang="en-US" sz="2000" dirty="0"/>
              <a:t>stream </a:t>
            </a:r>
            <a:r>
              <a:rPr lang="en-US" sz="2000" dirty="0" smtClean="0"/>
              <a:t>scatters spend longer time in target region)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different detector solid angles from target </a:t>
            </a:r>
            <a:r>
              <a:rPr lang="en-US" sz="2000" dirty="0" smtClean="0"/>
              <a:t>positions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(fewer scattered neutron reach detector from up target)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baseline="30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0" y="1666875"/>
            <a:ext cx="901700" cy="390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0" y="2124075"/>
            <a:ext cx="901700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14600" y="2124075"/>
            <a:ext cx="901700" cy="390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14600" y="1666875"/>
            <a:ext cx="901700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981200" y="1666875"/>
            <a:ext cx="472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981200" y="189547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2971800" y="2124075"/>
            <a:ext cx="3733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971800" y="2352675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505200" y="1666875"/>
            <a:ext cx="3124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505200" y="2124075"/>
            <a:ext cx="3124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697038" y="12731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Target positions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860800" y="128746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Wave guides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629400" y="12858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detector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705600" y="1666875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705600" y="2124075"/>
            <a:ext cx="9144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Neutron Spin Rotation (NSR) Collaboration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001000" cy="5562600"/>
          </a:xfrm>
        </p:spPr>
        <p:txBody>
          <a:bodyPr>
            <a:normAutofit fontScale="85000" lnSpcReduction="20000"/>
          </a:bodyPr>
          <a:lstStyle/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W.M. Snow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E. Anderson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L. Barron-Palos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C.D. Bass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T.D. Bass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</a:t>
            </a:r>
            <a:r>
              <a:rPr lang="en-US" sz="1800" u="sng" dirty="0" smtClean="0">
                <a:solidFill>
                  <a:srgbClr val="000000"/>
                </a:solidFill>
                <a:ea typeface="ＭＳ Ｐゴシック" pitchFamily="-128" charset="-128"/>
              </a:rPr>
              <a:t>B.E. Crawford</a:t>
            </a:r>
            <a:r>
              <a:rPr lang="en-US" sz="1800" u="sng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   C. Crawford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5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, W. Fox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J. Fry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K. Gan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6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C. Haddock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B.R. Heckel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7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D. Luo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M. Maldonado-Velazquez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R. Malone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D. M. Markoff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A.M. Micherdzinska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9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H.P. Mumm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10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J.S. Nico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10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A.K. Opper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9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S. Penn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S. Santra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12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M.G. Sarsour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13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S. van Sciver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14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E. I. Sharapov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15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H.E. Swanson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7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S. B. Walbridge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 H. Yan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, and  V.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-128" charset="-128"/>
              </a:rPr>
              <a:t>Zhumabekova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16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 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Indiana University / CEEM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Universidad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-128" charset="-128"/>
              </a:rPr>
              <a:t>Nacional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-128" charset="-128"/>
              </a:rPr>
              <a:t>Autonoma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de Mexico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2</a:t>
            </a:r>
            <a:endParaRPr lang="en-US" sz="1800" dirty="0" smtClean="0">
              <a:solidFill>
                <a:srgbClr val="000000"/>
              </a:solidFill>
              <a:ea typeface="ＭＳ Ｐゴシック" pitchFamily="-128" charset="-128"/>
            </a:endParaRP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Thomas Jefferson National Accelerator Facility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3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Gettysburg College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4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University of Kentucky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5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University of Winnipeg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6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University of Washington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7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North Carolina Central University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8</a:t>
            </a:r>
            <a:endParaRPr lang="en-US" sz="1800" dirty="0" smtClean="0">
              <a:solidFill>
                <a:srgbClr val="000000"/>
              </a:solidFill>
              <a:ea typeface="ＭＳ Ｐゴシック" pitchFamily="-128" charset="-128"/>
            </a:endParaRP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The George Washington University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9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National Institute of Standards and Technology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 10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Hobart and William Smith College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11</a:t>
            </a:r>
            <a:endParaRPr lang="en-US" sz="1800" dirty="0" smtClean="0">
              <a:solidFill>
                <a:srgbClr val="000000"/>
              </a:solidFill>
              <a:ea typeface="ＭＳ Ｐゴシック" pitchFamily="-128" charset="-128"/>
            </a:endParaRPr>
          </a:p>
          <a:p>
            <a:pPr lvl="2" algn="ctr">
              <a:buNone/>
            </a:pPr>
            <a:r>
              <a:rPr lang="en-US" sz="1800" dirty="0" err="1" smtClean="0">
                <a:solidFill>
                  <a:srgbClr val="000000"/>
                </a:solidFill>
                <a:ea typeface="ＭＳ Ｐゴシック" pitchFamily="-128" charset="-128"/>
              </a:rPr>
              <a:t>Bhabha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Atomic Research Centre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12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Georgia State University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13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Florida State University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14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Joint Institute for Nuclear Research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15</a:t>
            </a:r>
            <a:endParaRPr lang="en-US" sz="1800" dirty="0" smtClean="0">
              <a:solidFill>
                <a:srgbClr val="000000"/>
              </a:solidFill>
              <a:ea typeface="ＭＳ Ｐゴシック" pitchFamily="-128" charset="-128"/>
            </a:endParaRP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Al-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-128" charset="-128"/>
              </a:rPr>
              <a:t>Farabi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 Kazakh National University </a:t>
            </a:r>
            <a:r>
              <a:rPr lang="en-US" sz="1800" baseline="30000" dirty="0" smtClean="0">
                <a:solidFill>
                  <a:srgbClr val="000000"/>
                </a:solidFill>
                <a:ea typeface="ＭＳ Ｐゴシック" pitchFamily="-128" charset="-128"/>
              </a:rPr>
              <a:t>16</a:t>
            </a:r>
            <a:endParaRPr lang="en-US" sz="1800" dirty="0" smtClean="0">
              <a:solidFill>
                <a:srgbClr val="000000"/>
              </a:solidFill>
              <a:ea typeface="ＭＳ Ｐゴシック" pitchFamily="-128" charset="-128"/>
            </a:endParaRPr>
          </a:p>
          <a:p>
            <a:pPr lvl="2" algn="ctr"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-128" charset="-128"/>
              </a:rPr>
              <a:t> </a:t>
            </a:r>
          </a:p>
          <a:p>
            <a:pPr lvl="2" algn="ctr">
              <a:buNone/>
            </a:pPr>
            <a:r>
              <a:rPr lang="en-US" sz="1800" dirty="0" smtClean="0">
                <a:solidFill>
                  <a:srgbClr val="CC0000"/>
                </a:solidFill>
                <a:ea typeface="ＭＳ Ｐゴシック" pitchFamily="-128" charset="-128"/>
              </a:rPr>
              <a:t>Support: NSF, NIST, DOE, CONACYT, BARC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Monte-Carlo neutron transport</a:t>
            </a:r>
          </a:p>
          <a:p>
            <a:pPr lvl="1"/>
            <a:r>
              <a:rPr lang="en-US" dirty="0" smtClean="0"/>
              <a:t>Phase space of polarizing super mirror as input</a:t>
            </a:r>
          </a:p>
          <a:p>
            <a:pPr lvl="1"/>
            <a:r>
              <a:rPr lang="en-US" dirty="0" smtClean="0"/>
              <a:t>allow reflections from waveguides, scattering from Al windows, air gaps</a:t>
            </a:r>
          </a:p>
          <a:p>
            <a:pPr lvl="1"/>
            <a:r>
              <a:rPr lang="en-US" dirty="0" smtClean="0"/>
              <a:t>small angle scattering in liquid He target</a:t>
            </a:r>
          </a:p>
          <a:p>
            <a:pPr lvl="1"/>
            <a:r>
              <a:rPr lang="en-US" dirty="0" smtClean="0"/>
              <a:t>calculate PC rotation</a:t>
            </a:r>
          </a:p>
          <a:p>
            <a:pPr lvl="1"/>
            <a:r>
              <a:rPr lang="en-US" dirty="0" smtClean="0"/>
              <a:t>study effect of target position, alignment, B-field gradients, changes in energy and path length</a:t>
            </a:r>
            <a:endParaRPr lang="en-US" dirty="0"/>
          </a:p>
        </p:txBody>
      </p:sp>
      <p:pic>
        <p:nvPicPr>
          <p:cNvPr id="4" name="Content Placeholder 3" descr="Images-Sim-flux(x)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24200"/>
            <a:ext cx="3803343" cy="3505200"/>
          </a:xfrm>
          <a:prstGeom prst="rect">
            <a:avLst/>
          </a:prstGeom>
        </p:spPr>
      </p:pic>
      <p:pic>
        <p:nvPicPr>
          <p:cNvPr id="5" name="Picture 4" descr="Images-Sim-flux(y)A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599" y="3200400"/>
            <a:ext cx="3740281" cy="344708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67400" y="1752600"/>
          <a:ext cx="1002891" cy="609600"/>
        </p:xfrm>
        <a:graphic>
          <a:graphicData uri="http://schemas.openxmlformats.org/presentationml/2006/ole">
            <p:oleObj spid="_x0000_s36866" name="Equation" r:id="rId5" imgW="647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Systematic Effects</a:t>
            </a:r>
            <a:endParaRPr lang="en-US" sz="3600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81000" y="990601"/>
          <a:ext cx="7391400" cy="3891543"/>
        </p:xfrm>
        <a:graphic>
          <a:graphicData uri="http://schemas.openxmlformats.org/drawingml/2006/table">
            <a:tbl>
              <a:tblPr/>
              <a:tblGrid>
                <a:gridCol w="3810000"/>
                <a:gridCol w="1849767"/>
                <a:gridCol w="1731633"/>
              </a:tblGrid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Diamagnetism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LHe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Δ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B/B ≈ 6E-8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2E-9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Optical potential of LHe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~ 10 neV 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3E-9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Shift in neutron energy spectrum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ヒラギノ角ゴ Pro W3" charset="-128"/>
                        </a:rPr>
                        <a:t>Δ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 L ≈ 0.01 mm 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8E-9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Small angle scattering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2E-8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Change in neutron paths due to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refraction/reflection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3E-10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Polarimeter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nonuniformity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1E-8 rad/m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amplification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4E-8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B gradient amplification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3E-8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PA/target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nonuniformity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&lt; 6E-8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TOTAL estimated systematic effect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1.4E-7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" charset="0"/>
                          <a:ea typeface="ヒラギノ角ゴ Pro W3" charset="-128"/>
                          <a:cs typeface="ヒラギノ角ゴ Pro W3" charset="-128"/>
                        </a:rPr>
                        <a:t>/m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1828800"/>
            <a:ext cx="1050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Calculated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657600"/>
            <a:ext cx="1026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Artificially high magnetic field 10mG</a:t>
            </a:r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		</a:t>
            </a:r>
            <a:r>
              <a:rPr lang="en-US" dirty="0" smtClean="0"/>
              <a:t>implies &lt;4x10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/m systematic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Artificially high magnetic gradient +7mG to -7mG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	implies &lt;3x10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 </a:t>
            </a:r>
            <a:r>
              <a:rPr lang="en-US" sz="2800" dirty="0" err="1" smtClean="0"/>
              <a:t>rad</a:t>
            </a:r>
            <a:r>
              <a:rPr lang="en-US" sz="2800" dirty="0" smtClean="0"/>
              <a:t>/m systematic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09663" y="1676400"/>
          <a:ext cx="2943225" cy="381000"/>
        </p:xfrm>
        <a:graphic>
          <a:graphicData uri="http://schemas.openxmlformats.org/presentationml/2006/ole">
            <p:oleObj spid="_x0000_s32770" name="Equation" r:id="rId3" imgW="1765080" imgH="2286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800600" y="1676400"/>
          <a:ext cx="2773363" cy="381000"/>
        </p:xfrm>
        <a:graphic>
          <a:graphicData uri="http://schemas.openxmlformats.org/presentationml/2006/ole">
            <p:oleObj spid="_x0000_s32772" name="Equation" r:id="rId4" imgW="1663560" imgH="22860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066800" y="4038600"/>
          <a:ext cx="2921000" cy="381000"/>
        </p:xfrm>
        <a:graphic>
          <a:graphicData uri="http://schemas.openxmlformats.org/presentationml/2006/ole">
            <p:oleObj spid="_x0000_s32773" name="Equation" r:id="rId5" imgW="1752480" imgH="22860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800600" y="3962400"/>
          <a:ext cx="2795588" cy="381000"/>
        </p:xfrm>
        <a:graphic>
          <a:graphicData uri="http://schemas.openxmlformats.org/presentationml/2006/ole">
            <p:oleObj spid="_x0000_s32774" name="Equation" r:id="rId6" imgW="1676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pi-coil ON runs measure </a:t>
            </a:r>
            <a:r>
              <a:rPr lang="en-US" sz="2800" dirty="0" smtClean="0">
                <a:cs typeface="Arial" charset="0"/>
                <a:sym typeface="UniversalMath1 BT" pitchFamily="18" charset="2"/>
              </a:rPr>
              <a:t> </a:t>
            </a:r>
            <a:r>
              <a:rPr lang="el-GR" sz="2800" i="1" dirty="0" smtClean="0">
                <a:cs typeface="Arial" charset="0"/>
              </a:rPr>
              <a:t>φ</a:t>
            </a:r>
            <a:r>
              <a:rPr lang="en-US" sz="2800" baseline="-50000" dirty="0" smtClean="0">
                <a:cs typeface="Arial" charset="0"/>
              </a:rPr>
              <a:t>PNC</a:t>
            </a:r>
            <a:r>
              <a:rPr lang="en-US" sz="2800" dirty="0" smtClean="0">
                <a:cs typeface="Arial" charset="0"/>
              </a:rPr>
              <a:t>   </a:t>
            </a:r>
          </a:p>
          <a:p>
            <a:r>
              <a:rPr lang="en-US" sz="2800" dirty="0" smtClean="0">
                <a:cs typeface="Arial" charset="0"/>
              </a:rPr>
              <a:t>pi-coil OFF runs should be zero if no </a:t>
            </a:r>
            <a:r>
              <a:rPr lang="en-US" sz="2800" dirty="0" err="1" smtClean="0">
                <a:cs typeface="Arial" charset="0"/>
              </a:rPr>
              <a:t>systematics</a:t>
            </a:r>
            <a:endParaRPr lang="en-US" sz="28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		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5562600"/>
          <a:ext cx="6644339" cy="914400"/>
        </p:xfrm>
        <a:graphic>
          <a:graphicData uri="http://schemas.openxmlformats.org/presentationml/2006/ole">
            <p:oleObj spid="_x0000_s33794" name="Equation" r:id="rId3" imgW="2857320" imgH="393480" progId="Equation.3">
              <p:embed/>
            </p:oleObj>
          </a:graphicData>
        </a:graphic>
      </p:graphicFrame>
      <p:pic>
        <p:nvPicPr>
          <p:cNvPr id="8" name="Picture 4" descr="G_PNC_EW_Run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33600"/>
            <a:ext cx="6400959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31808Lay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0104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8200" y="5181600"/>
            <a:ext cx="723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cs typeface="Arial" charset="0"/>
              </a:rPr>
              <a:t>NGC beam – larger area, higher flux, more divergent beam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~</a:t>
            </a:r>
            <a:r>
              <a:rPr lang="en-US" dirty="0">
                <a:cs typeface="Arial" charset="0"/>
              </a:rPr>
              <a:t>X20 increase in polarized slow neutron flux in </a:t>
            </a:r>
            <a:r>
              <a:rPr lang="en-US" dirty="0" smtClean="0">
                <a:cs typeface="Arial" charset="0"/>
              </a:rPr>
              <a:t>spin rotation </a:t>
            </a:r>
            <a:r>
              <a:rPr lang="en-US" dirty="0">
                <a:cs typeface="Arial" charset="0"/>
              </a:rPr>
              <a:t>apparatus(!)</a:t>
            </a:r>
          </a:p>
          <a:p>
            <a:endParaRPr lang="en-US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Spin rotation stat precision of &lt;2E-7 </a:t>
            </a:r>
            <a:r>
              <a:rPr lang="en-US" b="1" dirty="0" err="1" smtClean="0">
                <a:cs typeface="Arial" charset="0"/>
              </a:rPr>
              <a:t>rad</a:t>
            </a:r>
            <a:r>
              <a:rPr lang="en-US" b="1" dirty="0" smtClean="0">
                <a:cs typeface="Arial" charset="0"/>
              </a:rPr>
              <a:t>/m in a 5 </a:t>
            </a:r>
            <a:r>
              <a:rPr lang="en-US" b="1" dirty="0">
                <a:cs typeface="Arial" charset="0"/>
              </a:rPr>
              <a:t>week cycle </a:t>
            </a:r>
            <a:r>
              <a:rPr lang="en-US" b="1" dirty="0" smtClean="0">
                <a:cs typeface="Arial" charset="0"/>
              </a:rPr>
              <a:t>is possible</a:t>
            </a:r>
            <a:endParaRPr lang="en-US" b="1" dirty="0"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cs typeface="Arial" charset="0"/>
              </a:rPr>
              <a:t>NIST </a:t>
            </a:r>
            <a:r>
              <a:rPr lang="en-US" sz="2800" dirty="0">
                <a:cs typeface="Arial" charset="0"/>
              </a:rPr>
              <a:t>Guide Hall Expansion Project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" y="0"/>
            <a:ext cx="549275" cy="914400"/>
            <a:chOff x="3611880" y="3429794"/>
            <a:chExt cx="548640" cy="914400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3429000" y="3885408"/>
              <a:ext cx="914400" cy="3171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57600" y="3657600"/>
              <a:ext cx="457200" cy="457200"/>
            </a:xfrm>
            <a:prstGeom prst="ellipse">
              <a:avLst/>
            </a:prstGeom>
            <a:gradFill flip="none" rotWithShape="1">
              <a:gsLst>
                <a:gs pos="10000">
                  <a:srgbClr val="0087E6"/>
                </a:gs>
                <a:gs pos="5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7080000" flipH="1" flipV="1">
              <a:off x="3429000" y="3885408"/>
              <a:ext cx="914400" cy="317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3611880" y="3612357"/>
              <a:ext cx="548640" cy="547687"/>
            </a:xfrm>
            <a:prstGeom prst="arc">
              <a:avLst>
                <a:gd name="adj1" fmla="val 16200000"/>
                <a:gd name="adj2" fmla="val 17873771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 Box 121"/>
          <p:cNvSpPr txBox="1">
            <a:spLocks noChangeArrowheads="1"/>
          </p:cNvSpPr>
          <p:nvPr/>
        </p:nvSpPr>
        <p:spPr bwMode="auto">
          <a:xfrm>
            <a:off x="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7F7F7F"/>
                </a:solidFill>
              </a:rPr>
              <a:t>slide courtesy M. Snow</a:t>
            </a:r>
            <a:r>
              <a:rPr lang="en-US" sz="1200" dirty="0" smtClean="0">
                <a:solidFill>
                  <a:srgbClr val="7F7F7F"/>
                </a:solidFill>
              </a:rPr>
              <a:t>	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914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Apparatus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638800" cy="37337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New 10cmX10cm </a:t>
            </a:r>
            <a:r>
              <a:rPr lang="en-US" sz="2400" dirty="0" err="1" smtClean="0"/>
              <a:t>supermirror</a:t>
            </a:r>
            <a:r>
              <a:rPr lang="en-US" sz="2400" dirty="0" smtClean="0"/>
              <a:t> polarizer/analyzer pair </a:t>
            </a:r>
            <a:r>
              <a:rPr lang="en-US" sz="2400" i="1" dirty="0" smtClean="0"/>
              <a:t>(on order)</a:t>
            </a:r>
          </a:p>
          <a:p>
            <a:pPr>
              <a:buNone/>
            </a:pPr>
            <a:r>
              <a:rPr lang="en-US" sz="2400" dirty="0" smtClean="0"/>
              <a:t>	61 </a:t>
            </a:r>
            <a:r>
              <a:rPr lang="en-US" sz="2400" dirty="0" smtClean="0"/>
              <a:t>vanes </a:t>
            </a:r>
            <a:r>
              <a:rPr lang="en-US" sz="2400" dirty="0" smtClean="0"/>
              <a:t>with Fe/Si </a:t>
            </a:r>
            <a:r>
              <a:rPr lang="en-US" sz="2400" dirty="0" err="1" smtClean="0"/>
              <a:t>supermirror</a:t>
            </a:r>
            <a:r>
              <a:rPr lang="en-US" sz="2400" dirty="0" smtClean="0"/>
              <a:t> (m=2.5)</a:t>
            </a:r>
          </a:p>
          <a:p>
            <a:r>
              <a:rPr lang="en-US" sz="2400" dirty="0" smtClean="0"/>
              <a:t>Non-magnetic </a:t>
            </a:r>
            <a:r>
              <a:rPr lang="en-US" sz="2400" dirty="0" err="1" smtClean="0"/>
              <a:t>Supermirror</a:t>
            </a:r>
            <a:r>
              <a:rPr lang="en-US" sz="2400" dirty="0" smtClean="0"/>
              <a:t> </a:t>
            </a:r>
            <a:r>
              <a:rPr lang="en-US" sz="2400" dirty="0" smtClean="0"/>
              <a:t>(m=2) </a:t>
            </a:r>
            <a:r>
              <a:rPr lang="en-US" sz="2400" dirty="0" smtClean="0"/>
              <a:t>waveguides</a:t>
            </a:r>
          </a:p>
          <a:p>
            <a:r>
              <a:rPr lang="en-US" sz="2400" dirty="0" smtClean="0"/>
              <a:t>Enlarged target chambers, ion chamber</a:t>
            </a:r>
          </a:p>
          <a:p>
            <a:r>
              <a:rPr lang="en-US" sz="2400" dirty="0" smtClean="0"/>
              <a:t>Decreased heat load and </a:t>
            </a:r>
            <a:r>
              <a:rPr lang="en-US" sz="2400" dirty="0" smtClean="0"/>
              <a:t>He re-</a:t>
            </a:r>
            <a:r>
              <a:rPr lang="en-US" sz="2400" dirty="0" err="1" smtClean="0"/>
              <a:t>liquidification</a:t>
            </a:r>
            <a:r>
              <a:rPr lang="en-US" sz="2400" dirty="0" smtClean="0"/>
              <a:t> to reduced down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Improved liquid He pumping</a:t>
            </a:r>
          </a:p>
          <a:p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2727" r="53455" b="12727"/>
          <a:stretch>
            <a:fillRect/>
          </a:stretch>
        </p:blipFill>
        <p:spPr bwMode="auto">
          <a:xfrm>
            <a:off x="6400800" y="9144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42222" t="22222" r="10000" b="37500"/>
          <a:stretch>
            <a:fillRect/>
          </a:stretch>
        </p:blipFill>
        <p:spPr bwMode="auto">
          <a:xfrm>
            <a:off x="5334000" y="4419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 l="22353" t="16176" r="27059" b="39706"/>
          <a:stretch>
            <a:fillRect/>
          </a:stretch>
        </p:blipFill>
        <p:spPr bwMode="auto">
          <a:xfrm>
            <a:off x="914400" y="4419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2895600"/>
          </a:xfrm>
        </p:spPr>
        <p:txBody>
          <a:bodyPr/>
          <a:lstStyle/>
          <a:p>
            <a:r>
              <a:rPr lang="en-US" sz="2400" dirty="0" smtClean="0"/>
              <a:t>In addition to helping constrain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weak coupling constants, recent analysis demonstrates that the result also places the most stringent limit to date on new parity-odd long-range sub-</a:t>
            </a:r>
            <a:r>
              <a:rPr lang="en-US" sz="2400" dirty="0" err="1" smtClean="0"/>
              <a:t>eV</a:t>
            </a:r>
            <a:r>
              <a:rPr lang="en-US" sz="2400" dirty="0" smtClean="0"/>
              <a:t> interactions (WISPs) </a:t>
            </a:r>
            <a:r>
              <a:rPr lang="en-US" sz="2400" i="1" dirty="0" smtClean="0"/>
              <a:t>Phys</a:t>
            </a:r>
            <a:r>
              <a:rPr lang="en-US" sz="2400" i="1" dirty="0" smtClean="0"/>
              <a:t>. Rev. </a:t>
            </a:r>
            <a:r>
              <a:rPr lang="en-US" sz="2400" i="1" dirty="0" err="1" smtClean="0"/>
              <a:t>Lett</a:t>
            </a:r>
            <a:r>
              <a:rPr lang="en-US" sz="2400" i="1" dirty="0" smtClean="0"/>
              <a:t>. 110, 082003 (2013</a:t>
            </a:r>
            <a:r>
              <a:rPr lang="en-US" sz="2400" i="1" dirty="0" smtClean="0"/>
              <a:t>)</a:t>
            </a:r>
          </a:p>
          <a:p>
            <a:r>
              <a:rPr lang="en-US" sz="2400" dirty="0" smtClean="0"/>
              <a:t>Upcoming experiment on new NGC beam at NIST promises to improve precision to the 2x10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</a:t>
            </a:r>
            <a:r>
              <a:rPr lang="en-US" sz="2400" dirty="0" err="1" smtClean="0"/>
              <a:t>rad</a:t>
            </a:r>
            <a:r>
              <a:rPr lang="en-US" sz="2400" dirty="0" smtClean="0"/>
              <a:t>/m level.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987" t="16139" r="25316" b="23734"/>
          <a:stretch>
            <a:fillRect/>
          </a:stretch>
        </p:blipFill>
        <p:spPr bwMode="auto">
          <a:xfrm>
            <a:off x="2514600" y="3744191"/>
            <a:ext cx="3605463" cy="311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N-N Weak Interaction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HWI mediated by W</a:t>
            </a:r>
            <a:r>
              <a:rPr lang="en-US" sz="2800" baseline="30000" dirty="0" smtClean="0"/>
              <a:t>±</a:t>
            </a:r>
            <a:r>
              <a:rPr lang="en-US" sz="2800" dirty="0" smtClean="0"/>
              <a:t> and </a:t>
            </a:r>
            <a:r>
              <a:rPr lang="en-US" sz="2800" dirty="0" err="1" smtClean="0"/>
              <a:t>Z</a:t>
            </a:r>
            <a:r>
              <a:rPr lang="en-US" sz="2800" baseline="30000" dirty="0" err="1" smtClean="0"/>
              <a:t>o</a:t>
            </a:r>
            <a:r>
              <a:rPr lang="en-US" sz="2800" dirty="0" smtClean="0"/>
              <a:t>  but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400" dirty="0" smtClean="0"/>
              <a:t> short range (~0.01 fm) &lt;&lt; size of nucleon (~1 fm)</a:t>
            </a:r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r>
              <a:rPr lang="en-US" sz="2800" dirty="0" smtClean="0"/>
              <a:t>…yet responsible for parity violating effects in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N-N interactions, nuclear decay, atomic structure, </a:t>
            </a:r>
            <a:r>
              <a:rPr lang="en-US" sz="2800" dirty="0" err="1" smtClean="0"/>
              <a:t>anapole</a:t>
            </a:r>
            <a:r>
              <a:rPr lang="en-US" sz="2800" dirty="0" smtClean="0"/>
              <a:t> moments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Weak/strong ~10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Use parity violation to isolate Weak contribution</a:t>
            </a:r>
            <a:endParaRPr lang="en-US" sz="2800" baseline="30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762000"/>
            <a:ext cx="1930400" cy="1047750"/>
            <a:chOff x="533400" y="685800"/>
            <a:chExt cx="1930400" cy="104775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33400" y="990600"/>
              <a:ext cx="701675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8000" y="104775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631825" y="1162050"/>
              <a:ext cx="111125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35025" y="1504950"/>
              <a:ext cx="111125" cy="1143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962025" y="1181100"/>
              <a:ext cx="111125" cy="1143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032000" y="1162050"/>
              <a:ext cx="133350" cy="1143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930400" y="1504950"/>
              <a:ext cx="133350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235200" y="1447800"/>
              <a:ext cx="133350" cy="1143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711200" y="10477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914400" y="13906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336800" y="133350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032000" y="13906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133600" y="121920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041400" y="123825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422400" y="1333500"/>
              <a:ext cx="133350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95400" y="1295400"/>
              <a:ext cx="133350" cy="1143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524000" y="121920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97000" y="135255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219200" y="1219200"/>
              <a:ext cx="533400" cy="342900"/>
            </a:xfrm>
            <a:prstGeom prst="rect">
              <a:avLst/>
            </a:prstGeom>
            <a:solidFill>
              <a:schemeClr val="accent1">
                <a:alpha val="6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219200" y="1104900"/>
              <a:ext cx="66357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914400" y="685800"/>
              <a:ext cx="1371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cs typeface="Arial" charset="0"/>
                </a:rPr>
                <a:t>strong ~1 </a:t>
              </a:r>
              <a:r>
                <a:rPr lang="en-US" dirty="0">
                  <a:cs typeface="Arial" charset="0"/>
                </a:rPr>
                <a:t>fm</a:t>
              </a:r>
            </a:p>
          </p:txBody>
        </p:sp>
      </p:grp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5029200" y="914400"/>
            <a:ext cx="3276600" cy="1112280"/>
            <a:chOff x="431800" y="3524250"/>
            <a:chExt cx="3276601" cy="1112281"/>
          </a:xfrm>
        </p:grpSpPr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057399" y="4267199"/>
              <a:ext cx="16510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cs typeface="Arial" charset="0"/>
                </a:rPr>
                <a:t>weak ~0.01 fm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31800" y="3524250"/>
              <a:ext cx="701675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0225" y="3695700"/>
              <a:ext cx="111125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733425" y="4038600"/>
              <a:ext cx="111125" cy="1143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860425" y="3714750"/>
              <a:ext cx="111125" cy="1143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1930400" y="3695700"/>
              <a:ext cx="133350" cy="1143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1955800" y="3981450"/>
              <a:ext cx="133350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2133600" y="3981450"/>
              <a:ext cx="133350" cy="1143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609600" y="358140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812800" y="392430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2235200" y="38671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2108200" y="38290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2032000" y="375285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939800" y="377190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1320800" y="3867150"/>
              <a:ext cx="133350" cy="114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1193800" y="3829050"/>
              <a:ext cx="133350" cy="1143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V="1">
              <a:off x="1422400" y="3752850"/>
              <a:ext cx="1588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1295400" y="3886200"/>
              <a:ext cx="1588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1117600" y="3752850"/>
              <a:ext cx="533400" cy="342900"/>
            </a:xfrm>
            <a:prstGeom prst="rect">
              <a:avLst/>
            </a:prstGeom>
            <a:solidFill>
              <a:schemeClr val="accent1">
                <a:alpha val="6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7" name="AutoShape 49"/>
            <p:cNvSpPr>
              <a:spLocks noChangeArrowheads="1"/>
            </p:cNvSpPr>
            <p:nvPr/>
          </p:nvSpPr>
          <p:spPr bwMode="auto">
            <a:xfrm>
              <a:off x="1955800" y="3981450"/>
              <a:ext cx="228600" cy="1905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H="1" flipV="1">
              <a:off x="2108200" y="413385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3434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  </a:t>
            </a:r>
            <a:r>
              <a:rPr lang="en-US">
                <a:solidFill>
                  <a:srgbClr val="0000CC"/>
                </a:solidFill>
              </a:rPr>
              <a:t>Before real measurement we need to understand beam </a:t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</a:rPr>
              <a:t>and apparatus behavior – systematic check of beam and apparatus behavior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62000" y="6019800"/>
            <a:ext cx="807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Beam intensity distribution as I(</a:t>
            </a:r>
            <a:r>
              <a:rPr lang="en-US" sz="16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sz="1600">
                <a:solidFill>
                  <a:srgbClr val="0000FF"/>
                </a:solidFill>
              </a:rPr>
              <a:t>) </a:t>
            </a:r>
            <a:r>
              <a:rPr lang="en-US" sz="1600"/>
              <a:t>/ chopper – TOF, ionisation chamber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8600"/>
            <a:ext cx="371475" cy="1050925"/>
            <a:chOff x="192" y="48"/>
            <a:chExt cx="234" cy="6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45072" name="Oval 8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073" name="Freeform 9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>
                  <a:gd name="T0" fmla="*/ 32 w 64"/>
                  <a:gd name="T1" fmla="*/ 0 h 120"/>
                  <a:gd name="T2" fmla="*/ 64 w 64"/>
                  <a:gd name="T3" fmla="*/ 120 h 120"/>
                  <a:gd name="T4" fmla="*/ 0 w 64"/>
                  <a:gd name="T5" fmla="*/ 120 h 120"/>
                  <a:gd name="T6" fmla="*/ 32 w 64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20"/>
                  <a:gd name="T14" fmla="*/ 64 w 64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5074" name="Line 10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75" name="Line 11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067" name="Freeform 12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>
                <a:gd name="T0" fmla="*/ 162 w 29"/>
                <a:gd name="T1" fmla="*/ 33 h 22"/>
                <a:gd name="T2" fmla="*/ 84 w 29"/>
                <a:gd name="T3" fmla="*/ 6 h 22"/>
                <a:gd name="T4" fmla="*/ 0 w 29"/>
                <a:gd name="T5" fmla="*/ 33 h 22"/>
                <a:gd name="T6" fmla="*/ 84 w 29"/>
                <a:gd name="T7" fmla="*/ 122 h 22"/>
                <a:gd name="T8" fmla="*/ 162 w 29"/>
                <a:gd name="T9" fmla="*/ 3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068" name="Arc 13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T0" fmla="*/ 0 w 29998"/>
                <a:gd name="T1" fmla="*/ 0 h 21600"/>
                <a:gd name="T2" fmla="*/ 1 w 29998"/>
                <a:gd name="T3" fmla="*/ 0 h 21600"/>
                <a:gd name="T4" fmla="*/ 0 w 29998"/>
                <a:gd name="T5" fmla="*/ 1 h 21600"/>
                <a:gd name="T6" fmla="*/ 0 60000 65536"/>
                <a:gd name="T7" fmla="*/ 0 60000 65536"/>
                <a:gd name="T8" fmla="*/ 0 60000 65536"/>
                <a:gd name="T9" fmla="*/ 0 w 29998"/>
                <a:gd name="T10" fmla="*/ 0 h 21600"/>
                <a:gd name="T11" fmla="*/ 29998 w 299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069" name="Line 14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0" name="Arc 15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T0" fmla="*/ 0 w 21481"/>
                <a:gd name="T1" fmla="*/ 0 h 21596"/>
                <a:gd name="T2" fmla="*/ 1 w 21481"/>
                <a:gd name="T3" fmla="*/ 0 h 21596"/>
                <a:gd name="T4" fmla="*/ 0 w 21481"/>
                <a:gd name="T5" fmla="*/ 0 h 21596"/>
                <a:gd name="T6" fmla="*/ 0 60000 65536"/>
                <a:gd name="T7" fmla="*/ 0 60000 65536"/>
                <a:gd name="T8" fmla="*/ 0 60000 65536"/>
                <a:gd name="T9" fmla="*/ 0 w 21481"/>
                <a:gd name="T10" fmla="*/ 0 h 21596"/>
                <a:gd name="T11" fmla="*/ 21481 w 21481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45071" name="Rectangle 16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45062" name="Oval 23"/>
          <p:cNvSpPr>
            <a:spLocks noChangeArrowheads="1"/>
          </p:cNvSpPr>
          <p:nvPr/>
        </p:nvSpPr>
        <p:spPr bwMode="auto">
          <a:xfrm>
            <a:off x="381000" y="6096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rgbClr val="FF0000"/>
              </a:solidFill>
              <a:latin typeface="Symbol" charset="2"/>
            </a:endParaRPr>
          </a:p>
        </p:txBody>
      </p:sp>
      <p:pic>
        <p:nvPicPr>
          <p:cNvPr id="45064" name="Picture 117" descr="aparatus_mag1c_bw1_noBfielf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447800"/>
            <a:ext cx="8556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38" descr="without_smp_new0_bw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925" y="3429000"/>
            <a:ext cx="42068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21"/>
          <p:cNvSpPr txBox="1">
            <a:spLocks noChangeArrowheads="1"/>
          </p:cNvSpPr>
          <p:nvPr/>
        </p:nvSpPr>
        <p:spPr bwMode="auto">
          <a:xfrm>
            <a:off x="0" y="658177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F7F7F"/>
                </a:solidFill>
              </a:rPr>
              <a:t>A. Micherdzinska			</a:t>
            </a:r>
            <a:r>
              <a:rPr lang="en-US" sz="1200" dirty="0" smtClean="0">
                <a:solidFill>
                  <a:srgbClr val="7F7F7F"/>
                </a:solidFill>
              </a:rPr>
              <a:t>				           CUA, 03/02/2011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3434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  </a:t>
            </a:r>
            <a:r>
              <a:rPr lang="en-US">
                <a:solidFill>
                  <a:srgbClr val="0000CC"/>
                </a:solidFill>
              </a:rPr>
              <a:t>Before real measurement we need to understand beam </a:t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</a:rPr>
              <a:t>and apparatus behavior – systematic check of beam and apparatus behavior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7467600" y="2514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8077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6600"/>
                </a:solidFill>
              </a:rPr>
              <a:t>Beam intensity distribution as I(x,y)</a:t>
            </a:r>
            <a:r>
              <a:rPr lang="en-US" sz="1600"/>
              <a:t> / image plate</a:t>
            </a:r>
            <a:r>
              <a:rPr lang="en-US" sz="160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8600"/>
            <a:ext cx="371475" cy="1050925"/>
            <a:chOff x="192" y="48"/>
            <a:chExt cx="234" cy="6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47134" name="Oval 8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135" name="Freeform 9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>
                  <a:gd name="T0" fmla="*/ 32 w 64"/>
                  <a:gd name="T1" fmla="*/ 0 h 120"/>
                  <a:gd name="T2" fmla="*/ 64 w 64"/>
                  <a:gd name="T3" fmla="*/ 120 h 120"/>
                  <a:gd name="T4" fmla="*/ 0 w 64"/>
                  <a:gd name="T5" fmla="*/ 120 h 120"/>
                  <a:gd name="T6" fmla="*/ 32 w 64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20"/>
                  <a:gd name="T14" fmla="*/ 64 w 64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7136" name="Line 10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7" name="Line 11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129" name="Freeform 12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>
                <a:gd name="T0" fmla="*/ 162 w 29"/>
                <a:gd name="T1" fmla="*/ 33 h 22"/>
                <a:gd name="T2" fmla="*/ 84 w 29"/>
                <a:gd name="T3" fmla="*/ 6 h 22"/>
                <a:gd name="T4" fmla="*/ 0 w 29"/>
                <a:gd name="T5" fmla="*/ 33 h 22"/>
                <a:gd name="T6" fmla="*/ 84 w 29"/>
                <a:gd name="T7" fmla="*/ 122 h 22"/>
                <a:gd name="T8" fmla="*/ 162 w 29"/>
                <a:gd name="T9" fmla="*/ 3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130" name="Arc 13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T0" fmla="*/ 0 w 29998"/>
                <a:gd name="T1" fmla="*/ 0 h 21600"/>
                <a:gd name="T2" fmla="*/ 1 w 29998"/>
                <a:gd name="T3" fmla="*/ 0 h 21600"/>
                <a:gd name="T4" fmla="*/ 0 w 29998"/>
                <a:gd name="T5" fmla="*/ 1 h 21600"/>
                <a:gd name="T6" fmla="*/ 0 60000 65536"/>
                <a:gd name="T7" fmla="*/ 0 60000 65536"/>
                <a:gd name="T8" fmla="*/ 0 60000 65536"/>
                <a:gd name="T9" fmla="*/ 0 w 29998"/>
                <a:gd name="T10" fmla="*/ 0 h 21600"/>
                <a:gd name="T11" fmla="*/ 29998 w 299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2" name="Arc 15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T0" fmla="*/ 0 w 21481"/>
                <a:gd name="T1" fmla="*/ 0 h 21596"/>
                <a:gd name="T2" fmla="*/ 1 w 21481"/>
                <a:gd name="T3" fmla="*/ 0 h 21596"/>
                <a:gd name="T4" fmla="*/ 0 w 21481"/>
                <a:gd name="T5" fmla="*/ 0 h 21596"/>
                <a:gd name="T6" fmla="*/ 0 60000 65536"/>
                <a:gd name="T7" fmla="*/ 0 60000 65536"/>
                <a:gd name="T8" fmla="*/ 0 60000 65536"/>
                <a:gd name="T9" fmla="*/ 0 w 21481"/>
                <a:gd name="T10" fmla="*/ 0 h 21596"/>
                <a:gd name="T11" fmla="*/ 21481 w 21481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47111" name="Line 19"/>
          <p:cNvSpPr>
            <a:spLocks noChangeShapeType="1"/>
          </p:cNvSpPr>
          <p:nvPr/>
        </p:nvSpPr>
        <p:spPr bwMode="auto">
          <a:xfrm flipV="1">
            <a:off x="4114800" y="2590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 flipV="1">
            <a:off x="11430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Oval 23"/>
          <p:cNvSpPr>
            <a:spLocks noChangeArrowheads="1"/>
          </p:cNvSpPr>
          <p:nvPr/>
        </p:nvSpPr>
        <p:spPr bwMode="auto">
          <a:xfrm>
            <a:off x="381000" y="6096000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rgbClr val="FF0000"/>
              </a:solidFill>
              <a:latin typeface="Symbol" charset="2"/>
            </a:endParaRP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1066800" y="4191000"/>
            <a:ext cx="152400" cy="152400"/>
            <a:chOff x="1776" y="2928"/>
            <a:chExt cx="96" cy="96"/>
          </a:xfrm>
        </p:grpSpPr>
        <p:sp>
          <p:nvSpPr>
            <p:cNvPr id="47126" name="Line 105"/>
            <p:cNvSpPr>
              <a:spLocks noChangeShapeType="1"/>
            </p:cNvSpPr>
            <p:nvPr/>
          </p:nvSpPr>
          <p:spPr bwMode="auto">
            <a:xfrm flipV="1"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Line 106"/>
            <p:cNvSpPr>
              <a:spLocks noChangeShapeType="1"/>
            </p:cNvSpPr>
            <p:nvPr/>
          </p:nvSpPr>
          <p:spPr bwMode="auto">
            <a:xfrm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4038600" y="4191000"/>
            <a:ext cx="152400" cy="152400"/>
            <a:chOff x="1776" y="2928"/>
            <a:chExt cx="96" cy="96"/>
          </a:xfrm>
        </p:grpSpPr>
        <p:sp>
          <p:nvSpPr>
            <p:cNvPr id="47124" name="Line 111"/>
            <p:cNvSpPr>
              <a:spLocks noChangeShapeType="1"/>
            </p:cNvSpPr>
            <p:nvPr/>
          </p:nvSpPr>
          <p:spPr bwMode="auto">
            <a:xfrm flipV="1"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5" name="Line 112"/>
            <p:cNvSpPr>
              <a:spLocks noChangeShapeType="1"/>
            </p:cNvSpPr>
            <p:nvPr/>
          </p:nvSpPr>
          <p:spPr bwMode="auto">
            <a:xfrm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7391400" y="4267200"/>
            <a:ext cx="152400" cy="152400"/>
            <a:chOff x="1776" y="2928"/>
            <a:chExt cx="96" cy="96"/>
          </a:xfrm>
        </p:grpSpPr>
        <p:sp>
          <p:nvSpPr>
            <p:cNvPr id="47122" name="Line 114"/>
            <p:cNvSpPr>
              <a:spLocks noChangeShapeType="1"/>
            </p:cNvSpPr>
            <p:nvPr/>
          </p:nvSpPr>
          <p:spPr bwMode="auto">
            <a:xfrm flipV="1"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Line 115"/>
            <p:cNvSpPr>
              <a:spLocks noChangeShapeType="1"/>
            </p:cNvSpPr>
            <p:nvPr/>
          </p:nvSpPr>
          <p:spPr bwMode="auto">
            <a:xfrm>
              <a:off x="1776" y="292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117" name="Picture 117" descr="aparatus_mag1c_bw1_noBfielf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447800"/>
            <a:ext cx="8556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21"/>
          <p:cNvSpPr txBox="1">
            <a:spLocks noChangeArrowheads="1"/>
          </p:cNvSpPr>
          <p:nvPr/>
        </p:nvSpPr>
        <p:spPr bwMode="auto">
          <a:xfrm>
            <a:off x="0" y="658177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F7F7F"/>
                </a:solidFill>
              </a:rPr>
              <a:t>A. Micherdzinska			</a:t>
            </a:r>
            <a:r>
              <a:rPr lang="en-US" sz="1200" dirty="0" smtClean="0">
                <a:solidFill>
                  <a:srgbClr val="7F7F7F"/>
                </a:solidFill>
              </a:rPr>
              <a:t>				           CUA, 03/02/2011</a:t>
            </a:r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35" name="Picture 34" descr="sm_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2554054" cy="2218796"/>
          </a:xfrm>
          <a:prstGeom prst="rect">
            <a:avLst/>
          </a:prstGeom>
        </p:spPr>
      </p:pic>
      <p:pic>
        <p:nvPicPr>
          <p:cNvPr id="36" name="Picture 35" descr="sm_inpgu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886200"/>
            <a:ext cx="2444333" cy="2145649"/>
          </a:xfrm>
          <a:prstGeom prst="rect">
            <a:avLst/>
          </a:prstGeom>
        </p:spPr>
      </p:pic>
      <p:pic>
        <p:nvPicPr>
          <p:cNvPr id="37" name="Picture 36" descr="sm_outgu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810000"/>
            <a:ext cx="2675966" cy="23224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7" descr="aparatus_mag1c_bw1_noBfielf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447800"/>
            <a:ext cx="8556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3434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52400" y="152400"/>
            <a:ext cx="8763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CC"/>
                </a:solidFill>
              </a:rPr>
              <a:t>  </a:t>
            </a:r>
            <a:r>
              <a:rPr lang="en-US">
                <a:solidFill>
                  <a:srgbClr val="0000CC"/>
                </a:solidFill>
              </a:rPr>
              <a:t>Before real measurement we need to understand beam </a:t>
            </a:r>
            <a:br>
              <a:rPr lang="en-US">
                <a:solidFill>
                  <a:srgbClr val="0000CC"/>
                </a:solidFill>
              </a:rPr>
            </a:br>
            <a:r>
              <a:rPr lang="en-US">
                <a:solidFill>
                  <a:srgbClr val="0000CC"/>
                </a:solidFill>
              </a:rPr>
              <a:t>and apparatus behavior – systematic check of beam and apparatus behavior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 flipV="1">
            <a:off x="8153400" y="2514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8077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Polarization product (PA) as a f(</a:t>
            </a:r>
            <a:r>
              <a:rPr lang="en-US" sz="160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sz="1600">
                <a:solidFill>
                  <a:srgbClr val="FF0000"/>
                </a:solidFill>
              </a:rPr>
              <a:t>)</a:t>
            </a:r>
            <a:r>
              <a:rPr lang="en-US" sz="1600"/>
              <a:t>  /PSM, ASM, chopper – TOF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28600"/>
            <a:ext cx="371475" cy="1050925"/>
            <a:chOff x="192" y="48"/>
            <a:chExt cx="234" cy="6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49175" name="Oval 8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176" name="Freeform 9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>
                  <a:gd name="T0" fmla="*/ 32 w 64"/>
                  <a:gd name="T1" fmla="*/ 0 h 120"/>
                  <a:gd name="T2" fmla="*/ 64 w 64"/>
                  <a:gd name="T3" fmla="*/ 120 h 120"/>
                  <a:gd name="T4" fmla="*/ 0 w 64"/>
                  <a:gd name="T5" fmla="*/ 120 h 120"/>
                  <a:gd name="T6" fmla="*/ 32 w 64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20"/>
                  <a:gd name="T14" fmla="*/ 64 w 64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9177" name="Line 10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8" name="Line 11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170" name="Freeform 12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>
                <a:gd name="T0" fmla="*/ 162 w 29"/>
                <a:gd name="T1" fmla="*/ 33 h 22"/>
                <a:gd name="T2" fmla="*/ 84 w 29"/>
                <a:gd name="T3" fmla="*/ 6 h 22"/>
                <a:gd name="T4" fmla="*/ 0 w 29"/>
                <a:gd name="T5" fmla="*/ 33 h 22"/>
                <a:gd name="T6" fmla="*/ 84 w 29"/>
                <a:gd name="T7" fmla="*/ 122 h 22"/>
                <a:gd name="T8" fmla="*/ 162 w 29"/>
                <a:gd name="T9" fmla="*/ 3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171" name="Arc 13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T0" fmla="*/ 0 w 29998"/>
                <a:gd name="T1" fmla="*/ 0 h 21600"/>
                <a:gd name="T2" fmla="*/ 1 w 29998"/>
                <a:gd name="T3" fmla="*/ 0 h 21600"/>
                <a:gd name="T4" fmla="*/ 0 w 29998"/>
                <a:gd name="T5" fmla="*/ 1 h 21600"/>
                <a:gd name="T6" fmla="*/ 0 60000 65536"/>
                <a:gd name="T7" fmla="*/ 0 60000 65536"/>
                <a:gd name="T8" fmla="*/ 0 60000 65536"/>
                <a:gd name="T9" fmla="*/ 0 w 29998"/>
                <a:gd name="T10" fmla="*/ 0 h 21600"/>
                <a:gd name="T11" fmla="*/ 29998 w 299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172" name="Line 14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3" name="Arc 15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T0" fmla="*/ 0 w 21481"/>
                <a:gd name="T1" fmla="*/ 0 h 21596"/>
                <a:gd name="T2" fmla="*/ 1 w 21481"/>
                <a:gd name="T3" fmla="*/ 0 h 21596"/>
                <a:gd name="T4" fmla="*/ 0 w 21481"/>
                <a:gd name="T5" fmla="*/ 0 h 21596"/>
                <a:gd name="T6" fmla="*/ 0 60000 65536"/>
                <a:gd name="T7" fmla="*/ 0 60000 65536"/>
                <a:gd name="T8" fmla="*/ 0 60000 65536"/>
                <a:gd name="T9" fmla="*/ 0 w 21481"/>
                <a:gd name="T10" fmla="*/ 0 h 21596"/>
                <a:gd name="T11" fmla="*/ 21481 w 21481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49174" name="Rectangle 16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49160" name="Oval 23"/>
          <p:cNvSpPr>
            <a:spLocks noChangeArrowheads="1"/>
          </p:cNvSpPr>
          <p:nvPr/>
        </p:nvSpPr>
        <p:spPr bwMode="auto">
          <a:xfrm>
            <a:off x="381000" y="6172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rgbClr val="FF0000"/>
              </a:solidFill>
              <a:latin typeface="Symbol" charset="2"/>
            </a:endParaRPr>
          </a:p>
        </p:txBody>
      </p:sp>
      <p:pic>
        <p:nvPicPr>
          <p:cNvPr id="49161" name="Picture 36" descr="pol_pr_fg16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51325"/>
            <a:ext cx="1828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37" descr="pol_pr_fg17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763" y="3640138"/>
            <a:ext cx="18748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43" descr="gpol_l0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4800" y="3200400"/>
            <a:ext cx="210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44" descr="gpol_c0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133850"/>
            <a:ext cx="2057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45" descr="gpol_r6c_n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6388" y="5105400"/>
            <a:ext cx="2030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Rectangle 51"/>
          <p:cNvSpPr>
            <a:spLocks noChangeArrowheads="1"/>
          </p:cNvSpPr>
          <p:nvPr/>
        </p:nvSpPr>
        <p:spPr bwMode="auto">
          <a:xfrm>
            <a:off x="381000" y="4800600"/>
            <a:ext cx="1905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PA=(U-F)/(sU+F)</a:t>
            </a:r>
          </a:p>
          <a:p>
            <a:endParaRPr lang="en-US" sz="1400"/>
          </a:p>
          <a:p>
            <a:r>
              <a:rPr lang="en-US" sz="1400"/>
              <a:t>U- Unflip; F- flip </a:t>
            </a:r>
          </a:p>
          <a:p>
            <a:r>
              <a:rPr lang="en-US" sz="1400"/>
              <a:t>s – spin-flip efficiency (s=0.95 ± 0.05)</a:t>
            </a:r>
          </a:p>
        </p:txBody>
      </p:sp>
      <p:pic>
        <p:nvPicPr>
          <p:cNvPr id="49167" name="Picture 54" descr="gcom_c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3733800"/>
            <a:ext cx="1912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21"/>
          <p:cNvSpPr txBox="1">
            <a:spLocks noChangeArrowheads="1"/>
          </p:cNvSpPr>
          <p:nvPr/>
        </p:nvSpPr>
        <p:spPr bwMode="auto">
          <a:xfrm>
            <a:off x="0" y="658177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F7F7F"/>
                </a:solidFill>
              </a:rPr>
              <a:t>A. Micherdzinska			</a:t>
            </a:r>
            <a:r>
              <a:rPr lang="en-US" sz="1200" dirty="0" smtClean="0">
                <a:solidFill>
                  <a:srgbClr val="7F7F7F"/>
                </a:solidFill>
              </a:rPr>
              <a:t>				           CUA, 03/02/2011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2400" y="152400"/>
            <a:ext cx="8763000" cy="914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PA</a:t>
            </a:r>
            <a:r>
              <a:rPr lang="en-US" sz="3200" dirty="0">
                <a:solidFill>
                  <a:srgbClr val="0000CC"/>
                </a:solidFill>
              </a:rPr>
              <a:t> as a function of angle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76200"/>
            <a:ext cx="371475" cy="1050925"/>
            <a:chOff x="192" y="48"/>
            <a:chExt cx="234" cy="66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558069">
              <a:off x="192" y="91"/>
              <a:ext cx="234" cy="619"/>
              <a:chOff x="1248" y="1953"/>
              <a:chExt cx="336" cy="888"/>
            </a:xfrm>
          </p:grpSpPr>
          <p:sp>
            <p:nvSpPr>
              <p:cNvPr id="68658" name="Oval 5"/>
              <p:cNvSpPr>
                <a:spLocks noChangeArrowheads="1"/>
              </p:cNvSpPr>
              <p:nvPr/>
            </p:nvSpPr>
            <p:spPr bwMode="auto">
              <a:xfrm>
                <a:off x="1248" y="2229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18900000" scaled="1"/>
              </a:gra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59" name="Freeform 6"/>
              <p:cNvSpPr>
                <a:spLocks/>
              </p:cNvSpPr>
              <p:nvPr/>
            </p:nvSpPr>
            <p:spPr bwMode="auto">
              <a:xfrm>
                <a:off x="1380" y="1953"/>
                <a:ext cx="64" cy="120"/>
              </a:xfrm>
              <a:custGeom>
                <a:avLst/>
                <a:gdLst>
                  <a:gd name="T0" fmla="*/ 32 w 64"/>
                  <a:gd name="T1" fmla="*/ 0 h 120"/>
                  <a:gd name="T2" fmla="*/ 64 w 64"/>
                  <a:gd name="T3" fmla="*/ 120 h 120"/>
                  <a:gd name="T4" fmla="*/ 0 w 64"/>
                  <a:gd name="T5" fmla="*/ 120 h 120"/>
                  <a:gd name="T6" fmla="*/ 32 w 64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20"/>
                  <a:gd name="T14" fmla="*/ 64 w 64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20">
                    <a:moveTo>
                      <a:pt x="32" y="0"/>
                    </a:moveTo>
                    <a:lnTo>
                      <a:pt x="64" y="120"/>
                    </a:lnTo>
                    <a:lnTo>
                      <a:pt x="0" y="1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60" name="Line 7"/>
              <p:cNvSpPr>
                <a:spLocks noChangeShapeType="1"/>
              </p:cNvSpPr>
              <p:nvPr/>
            </p:nvSpPr>
            <p:spPr bwMode="auto">
              <a:xfrm flipV="1">
                <a:off x="1412" y="2065"/>
                <a:ext cx="1" cy="1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1" name="Line 8"/>
              <p:cNvSpPr>
                <a:spLocks noChangeShapeType="1"/>
              </p:cNvSpPr>
              <p:nvPr/>
            </p:nvSpPr>
            <p:spPr bwMode="auto">
              <a:xfrm>
                <a:off x="1412" y="2561"/>
                <a:ext cx="1" cy="2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653" name="Freeform 9"/>
            <p:cNvSpPr>
              <a:spLocks/>
            </p:cNvSpPr>
            <p:nvPr/>
          </p:nvSpPr>
          <p:spPr bwMode="auto">
            <a:xfrm rot="1558069">
              <a:off x="251" y="279"/>
              <a:ext cx="162" cy="122"/>
            </a:xfrm>
            <a:custGeom>
              <a:avLst/>
              <a:gdLst>
                <a:gd name="T0" fmla="*/ 162 w 29"/>
                <a:gd name="T1" fmla="*/ 33 h 22"/>
                <a:gd name="T2" fmla="*/ 84 w 29"/>
                <a:gd name="T3" fmla="*/ 6 h 22"/>
                <a:gd name="T4" fmla="*/ 0 w 29"/>
                <a:gd name="T5" fmla="*/ 33 h 22"/>
                <a:gd name="T6" fmla="*/ 84 w 29"/>
                <a:gd name="T7" fmla="*/ 122 h 22"/>
                <a:gd name="T8" fmla="*/ 162 w 29"/>
                <a:gd name="T9" fmla="*/ 3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29" y="6"/>
                  </a:moveTo>
                  <a:cubicBezTo>
                    <a:pt x="25" y="3"/>
                    <a:pt x="20" y="1"/>
                    <a:pt x="15" y="1"/>
                  </a:cubicBezTo>
                  <a:cubicBezTo>
                    <a:pt x="9" y="0"/>
                    <a:pt x="4" y="3"/>
                    <a:pt x="0" y="6"/>
                  </a:cubicBezTo>
                  <a:lnTo>
                    <a:pt x="15" y="22"/>
                  </a:lnTo>
                  <a:lnTo>
                    <a:pt x="29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54" name="Arc 10"/>
            <p:cNvSpPr>
              <a:spLocks/>
            </p:cNvSpPr>
            <p:nvPr/>
          </p:nvSpPr>
          <p:spPr bwMode="auto">
            <a:xfrm rot="1558069">
              <a:off x="253" y="289"/>
              <a:ext cx="162" cy="117"/>
            </a:xfrm>
            <a:custGeom>
              <a:avLst/>
              <a:gdLst>
                <a:gd name="T0" fmla="*/ 0 w 29998"/>
                <a:gd name="T1" fmla="*/ 0 h 21600"/>
                <a:gd name="T2" fmla="*/ 1 w 29998"/>
                <a:gd name="T3" fmla="*/ 0 h 21600"/>
                <a:gd name="T4" fmla="*/ 0 w 29998"/>
                <a:gd name="T5" fmla="*/ 1 h 21600"/>
                <a:gd name="T6" fmla="*/ 0 60000 65536"/>
                <a:gd name="T7" fmla="*/ 0 60000 65536"/>
                <a:gd name="T8" fmla="*/ 0 60000 65536"/>
                <a:gd name="T9" fmla="*/ 0 w 29998"/>
                <a:gd name="T10" fmla="*/ 0 h 21600"/>
                <a:gd name="T11" fmla="*/ 29998 w 299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98" h="21600" fill="none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</a:path>
                <a:path w="29998" h="21600" stroke="0" extrusionOk="0">
                  <a:moveTo>
                    <a:pt x="0" y="6111"/>
                  </a:moveTo>
                  <a:cubicBezTo>
                    <a:pt x="4031" y="2192"/>
                    <a:pt x="9432" y="-1"/>
                    <a:pt x="15055" y="-1"/>
                  </a:cubicBezTo>
                  <a:cubicBezTo>
                    <a:pt x="20623" y="-1"/>
                    <a:pt x="25977" y="2150"/>
                    <a:pt x="29998" y="6002"/>
                  </a:cubicBezTo>
                  <a:lnTo>
                    <a:pt x="15055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55" name="Line 11"/>
            <p:cNvSpPr>
              <a:spLocks noChangeShapeType="1"/>
            </p:cNvSpPr>
            <p:nvPr/>
          </p:nvSpPr>
          <p:spPr bwMode="auto">
            <a:xfrm>
              <a:off x="304" y="48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56" name="Arc 12"/>
            <p:cNvSpPr>
              <a:spLocks/>
            </p:cNvSpPr>
            <p:nvPr/>
          </p:nvSpPr>
          <p:spPr bwMode="auto">
            <a:xfrm>
              <a:off x="298" y="141"/>
              <a:ext cx="120" cy="62"/>
            </a:xfrm>
            <a:custGeom>
              <a:avLst/>
              <a:gdLst>
                <a:gd name="T0" fmla="*/ 0 w 21481"/>
                <a:gd name="T1" fmla="*/ 0 h 21596"/>
                <a:gd name="T2" fmla="*/ 1 w 21481"/>
                <a:gd name="T3" fmla="*/ 0 h 21596"/>
                <a:gd name="T4" fmla="*/ 0 w 21481"/>
                <a:gd name="T5" fmla="*/ 0 h 21596"/>
                <a:gd name="T6" fmla="*/ 0 60000 65536"/>
                <a:gd name="T7" fmla="*/ 0 60000 65536"/>
                <a:gd name="T8" fmla="*/ 0 60000 65536"/>
                <a:gd name="T9" fmla="*/ 0 w 21481"/>
                <a:gd name="T10" fmla="*/ 0 h 21596"/>
                <a:gd name="T11" fmla="*/ 21481 w 21481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21596" fill="none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</a:path>
                <a:path w="21481" h="21596" stroke="0" extrusionOk="0">
                  <a:moveTo>
                    <a:pt x="420" y="0"/>
                  </a:moveTo>
                  <a:cubicBezTo>
                    <a:pt x="11312" y="212"/>
                    <a:pt x="20341" y="8501"/>
                    <a:pt x="21481" y="19334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68657" name="Rectangle 13"/>
            <p:cNvSpPr>
              <a:spLocks noChangeArrowheads="1"/>
            </p:cNvSpPr>
            <p:nvPr/>
          </p:nvSpPr>
          <p:spPr bwMode="auto">
            <a:xfrm>
              <a:off x="249" y="279"/>
              <a:ext cx="8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8612" name="Text Box 14"/>
          <p:cNvSpPr txBox="1">
            <a:spLocks noChangeArrowheads="1"/>
          </p:cNvSpPr>
          <p:nvPr/>
        </p:nvSpPr>
        <p:spPr bwMode="auto">
          <a:xfrm>
            <a:off x="2286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CENTRAL  position</a:t>
            </a:r>
          </a:p>
        </p:txBody>
      </p:sp>
      <p:sp>
        <p:nvSpPr>
          <p:cNvPr id="68613" name="Text Box 15"/>
          <p:cNvSpPr txBox="1">
            <a:spLocks noChangeArrowheads="1"/>
          </p:cNvSpPr>
          <p:nvPr/>
        </p:nvSpPr>
        <p:spPr bwMode="auto">
          <a:xfrm>
            <a:off x="228600" y="2819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For 5mm slit in the</a:t>
            </a:r>
          </a:p>
        </p:txBody>
      </p:sp>
      <p:pic>
        <p:nvPicPr>
          <p:cNvPr id="68614" name="Picture 16" descr="gFU2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5334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3400" y="1447800"/>
            <a:ext cx="3048000" cy="1443038"/>
            <a:chOff x="336" y="912"/>
            <a:chExt cx="1920" cy="909"/>
          </a:xfrm>
        </p:grpSpPr>
        <p:sp>
          <p:nvSpPr>
            <p:cNvPr id="68618" name="Line 18"/>
            <p:cNvSpPr>
              <a:spLocks noChangeShapeType="1"/>
            </p:cNvSpPr>
            <p:nvPr/>
          </p:nvSpPr>
          <p:spPr bwMode="auto">
            <a:xfrm flipV="1">
              <a:off x="336" y="1296"/>
              <a:ext cx="860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19" name="Line 19"/>
            <p:cNvSpPr>
              <a:spLocks noChangeShapeType="1"/>
            </p:cNvSpPr>
            <p:nvPr/>
          </p:nvSpPr>
          <p:spPr bwMode="auto">
            <a:xfrm>
              <a:off x="1248" y="1296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0" name="Line 20"/>
            <p:cNvSpPr>
              <a:spLocks noChangeShapeType="1"/>
            </p:cNvSpPr>
            <p:nvPr/>
          </p:nvSpPr>
          <p:spPr bwMode="auto">
            <a:xfrm>
              <a:off x="1248" y="1296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1" name="Line 21"/>
            <p:cNvSpPr>
              <a:spLocks noChangeShapeType="1"/>
            </p:cNvSpPr>
            <p:nvPr/>
          </p:nvSpPr>
          <p:spPr bwMode="auto">
            <a:xfrm flipV="1">
              <a:off x="1248" y="12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2" name="Line 22"/>
            <p:cNvSpPr>
              <a:spLocks noChangeShapeType="1"/>
            </p:cNvSpPr>
            <p:nvPr/>
          </p:nvSpPr>
          <p:spPr bwMode="auto">
            <a:xfrm flipV="1">
              <a:off x="1248" y="1200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3" name="Freeform 23"/>
            <p:cNvSpPr>
              <a:spLocks/>
            </p:cNvSpPr>
            <p:nvPr/>
          </p:nvSpPr>
          <p:spPr bwMode="auto">
            <a:xfrm>
              <a:off x="1920" y="1200"/>
              <a:ext cx="48" cy="192"/>
            </a:xfrm>
            <a:custGeom>
              <a:avLst/>
              <a:gdLst>
                <a:gd name="T0" fmla="*/ 41 w 112"/>
                <a:gd name="T1" fmla="*/ 192 h 336"/>
                <a:gd name="T2" fmla="*/ 41 w 112"/>
                <a:gd name="T3" fmla="*/ 110 h 336"/>
                <a:gd name="T4" fmla="*/ 0 w 112"/>
                <a:gd name="T5" fmla="*/ 0 h 336"/>
                <a:gd name="T6" fmla="*/ 0 60000 65536"/>
                <a:gd name="T7" fmla="*/ 0 60000 65536"/>
                <a:gd name="T8" fmla="*/ 0 60000 65536"/>
                <a:gd name="T9" fmla="*/ 0 w 112"/>
                <a:gd name="T10" fmla="*/ 0 h 336"/>
                <a:gd name="T11" fmla="*/ 112 w 1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36">
                  <a:moveTo>
                    <a:pt x="96" y="336"/>
                  </a:moveTo>
                  <a:cubicBezTo>
                    <a:pt x="104" y="292"/>
                    <a:pt x="112" y="248"/>
                    <a:pt x="96" y="192"/>
                  </a:cubicBezTo>
                  <a:cubicBezTo>
                    <a:pt x="80" y="136"/>
                    <a:pt x="40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24" name="Freeform 24"/>
            <p:cNvSpPr>
              <a:spLocks/>
            </p:cNvSpPr>
            <p:nvPr/>
          </p:nvSpPr>
          <p:spPr bwMode="auto">
            <a:xfrm flipV="1">
              <a:off x="1920" y="1392"/>
              <a:ext cx="62" cy="180"/>
            </a:xfrm>
            <a:custGeom>
              <a:avLst/>
              <a:gdLst>
                <a:gd name="T0" fmla="*/ 53 w 112"/>
                <a:gd name="T1" fmla="*/ 180 h 336"/>
                <a:gd name="T2" fmla="*/ 53 w 112"/>
                <a:gd name="T3" fmla="*/ 103 h 336"/>
                <a:gd name="T4" fmla="*/ 0 w 112"/>
                <a:gd name="T5" fmla="*/ 0 h 336"/>
                <a:gd name="T6" fmla="*/ 0 60000 65536"/>
                <a:gd name="T7" fmla="*/ 0 60000 65536"/>
                <a:gd name="T8" fmla="*/ 0 60000 65536"/>
                <a:gd name="T9" fmla="*/ 0 w 112"/>
                <a:gd name="T10" fmla="*/ 0 h 336"/>
                <a:gd name="T11" fmla="*/ 112 w 1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36">
                  <a:moveTo>
                    <a:pt x="96" y="336"/>
                  </a:moveTo>
                  <a:cubicBezTo>
                    <a:pt x="104" y="292"/>
                    <a:pt x="112" y="248"/>
                    <a:pt x="96" y="192"/>
                  </a:cubicBezTo>
                  <a:cubicBezTo>
                    <a:pt x="80" y="136"/>
                    <a:pt x="40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25" name="Line 25"/>
            <p:cNvSpPr>
              <a:spLocks noChangeShapeType="1"/>
            </p:cNvSpPr>
            <p:nvPr/>
          </p:nvSpPr>
          <p:spPr bwMode="auto">
            <a:xfrm>
              <a:off x="719" y="1056"/>
              <a:ext cx="0" cy="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Line 26"/>
            <p:cNvSpPr>
              <a:spLocks noChangeShapeType="1"/>
            </p:cNvSpPr>
            <p:nvPr/>
          </p:nvSpPr>
          <p:spPr bwMode="auto">
            <a:xfrm>
              <a:off x="719" y="1328"/>
              <a:ext cx="1" cy="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Text Box 27"/>
            <p:cNvSpPr txBox="1">
              <a:spLocks noChangeArrowheads="1"/>
            </p:cNvSpPr>
            <p:nvPr/>
          </p:nvSpPr>
          <p:spPr bwMode="auto">
            <a:xfrm>
              <a:off x="1968" y="1104"/>
              <a:ext cx="28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+</a:t>
              </a:r>
            </a:p>
          </p:txBody>
        </p:sp>
        <p:grpSp>
          <p:nvGrpSpPr>
            <p:cNvPr id="5" name="Group 28"/>
            <p:cNvGrpSpPr>
              <a:grpSpLocks noChangeAspect="1"/>
            </p:cNvGrpSpPr>
            <p:nvPr/>
          </p:nvGrpSpPr>
          <p:grpSpPr bwMode="auto">
            <a:xfrm rot="10925597" flipV="1">
              <a:off x="480" y="1200"/>
              <a:ext cx="1584" cy="621"/>
              <a:chOff x="576" y="3120"/>
              <a:chExt cx="3264" cy="1872"/>
            </a:xfrm>
          </p:grpSpPr>
          <p:sp>
            <p:nvSpPr>
              <p:cNvPr id="6863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344" y="3120"/>
                <a:ext cx="1728" cy="768"/>
              </a:xfrm>
              <a:prstGeom prst="rect">
                <a:avLst/>
              </a:prstGeom>
              <a:gradFill rotWithShape="1">
                <a:gsLst>
                  <a:gs pos="0">
                    <a:srgbClr val="3399FF">
                      <a:alpha val="10001"/>
                    </a:srgbClr>
                  </a:gs>
                  <a:gs pos="100000">
                    <a:srgbClr val="4CA5FF">
                      <a:alpha val="10001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37" name="Rectangle 3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1344" y="3120"/>
                <a:ext cx="1728" cy="48"/>
              </a:xfrm>
              <a:prstGeom prst="rect">
                <a:avLst/>
              </a:prstGeom>
              <a:pattFill prst="ltDn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38" name="Rectangle 3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1344" y="3840"/>
                <a:ext cx="1728" cy="48"/>
              </a:xfrm>
              <a:prstGeom prst="rect">
                <a:avLst/>
              </a:prstGeom>
              <a:pattFill prst="ltDnDiag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39" name="Arc 32"/>
              <p:cNvSpPr>
                <a:spLocks noChangeAspect="1"/>
              </p:cNvSpPr>
              <p:nvPr/>
            </p:nvSpPr>
            <p:spPr bwMode="auto">
              <a:xfrm>
                <a:off x="1344" y="3648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0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576" y="3168"/>
                <a:ext cx="3264" cy="1296"/>
              </a:xfrm>
              <a:custGeom>
                <a:avLst/>
                <a:gdLst>
                  <a:gd name="T0" fmla="*/ 247 w 21600"/>
                  <a:gd name="T1" fmla="*/ 0 h 21600"/>
                  <a:gd name="T2" fmla="*/ 110 w 21600"/>
                  <a:gd name="T3" fmla="*/ 8 h 21600"/>
                  <a:gd name="T4" fmla="*/ 247 w 21600"/>
                  <a:gd name="T5" fmla="*/ 3 h 21600"/>
                  <a:gd name="T6" fmla="*/ 383 w 21600"/>
                  <a:gd name="T7" fmla="*/ 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5 w 21600"/>
                  <a:gd name="T13" fmla="*/ 0 h 21600"/>
                  <a:gd name="T14" fmla="*/ 18615 w 21600"/>
                  <a:gd name="T15" fmla="*/ 38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036" y="2517"/>
                    </a:moveTo>
                    <a:cubicBezTo>
                      <a:pt x="6727" y="1339"/>
                      <a:pt x="8739" y="708"/>
                      <a:pt x="10800" y="708"/>
                    </a:cubicBezTo>
                    <a:cubicBezTo>
                      <a:pt x="12860" y="708"/>
                      <a:pt x="14872" y="1339"/>
                      <a:pt x="16563" y="2517"/>
                    </a:cubicBezTo>
                    <a:lnTo>
                      <a:pt x="16968" y="1935"/>
                    </a:lnTo>
                    <a:cubicBezTo>
                      <a:pt x="15158" y="675"/>
                      <a:pt x="13005" y="0"/>
                      <a:pt x="10799" y="0"/>
                    </a:cubicBezTo>
                    <a:cubicBezTo>
                      <a:pt x="8594" y="0"/>
                      <a:pt x="6441" y="675"/>
                      <a:pt x="4631" y="193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1" name="Arc 34"/>
              <p:cNvSpPr>
                <a:spLocks noChangeAspect="1"/>
              </p:cNvSpPr>
              <p:nvPr/>
            </p:nvSpPr>
            <p:spPr bwMode="auto">
              <a:xfrm>
                <a:off x="1344" y="3600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2" name="Arc 35"/>
              <p:cNvSpPr>
                <a:spLocks noChangeAspect="1"/>
              </p:cNvSpPr>
              <p:nvPr/>
            </p:nvSpPr>
            <p:spPr bwMode="auto">
              <a:xfrm>
                <a:off x="1344" y="3552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3" name="Arc 36"/>
              <p:cNvSpPr>
                <a:spLocks noChangeAspect="1"/>
              </p:cNvSpPr>
              <p:nvPr/>
            </p:nvSpPr>
            <p:spPr bwMode="auto">
              <a:xfrm>
                <a:off x="1344" y="3504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4" name="Arc 37"/>
              <p:cNvSpPr>
                <a:spLocks noChangeAspect="1"/>
              </p:cNvSpPr>
              <p:nvPr/>
            </p:nvSpPr>
            <p:spPr bwMode="auto">
              <a:xfrm>
                <a:off x="1344" y="3456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5" name="Arc 38"/>
              <p:cNvSpPr>
                <a:spLocks noChangeAspect="1"/>
              </p:cNvSpPr>
              <p:nvPr/>
            </p:nvSpPr>
            <p:spPr bwMode="auto">
              <a:xfrm>
                <a:off x="1344" y="3408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6" name="Arc 39"/>
              <p:cNvSpPr>
                <a:spLocks noChangeAspect="1"/>
              </p:cNvSpPr>
              <p:nvPr/>
            </p:nvSpPr>
            <p:spPr bwMode="auto">
              <a:xfrm>
                <a:off x="1344" y="3360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7" name="Arc 40"/>
              <p:cNvSpPr>
                <a:spLocks noChangeAspect="1"/>
              </p:cNvSpPr>
              <p:nvPr/>
            </p:nvSpPr>
            <p:spPr bwMode="auto">
              <a:xfrm>
                <a:off x="1344" y="3312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8" name="Arc 41"/>
              <p:cNvSpPr>
                <a:spLocks noChangeAspect="1"/>
              </p:cNvSpPr>
              <p:nvPr/>
            </p:nvSpPr>
            <p:spPr bwMode="auto">
              <a:xfrm>
                <a:off x="1344" y="3264"/>
                <a:ext cx="1727" cy="336"/>
              </a:xfrm>
              <a:custGeom>
                <a:avLst/>
                <a:gdLst>
                  <a:gd name="T0" fmla="*/ 0 w 31252"/>
                  <a:gd name="T1" fmla="*/ 2 h 21600"/>
                  <a:gd name="T2" fmla="*/ 95 w 31252"/>
                  <a:gd name="T3" fmla="*/ 2 h 21600"/>
                  <a:gd name="T4" fmla="*/ 47 w 31252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1252"/>
                  <a:gd name="T10" fmla="*/ 0 h 21600"/>
                  <a:gd name="T11" fmla="*/ 31252 w 312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52" h="21600" fill="none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</a:path>
                  <a:path w="31252" h="21600" stroke="0" extrusionOk="0">
                    <a:moveTo>
                      <a:pt x="-1" y="6599"/>
                    </a:moveTo>
                    <a:cubicBezTo>
                      <a:pt x="4070" y="2382"/>
                      <a:pt x="9680" y="-1"/>
                      <a:pt x="15542" y="-1"/>
                    </a:cubicBezTo>
                    <a:cubicBezTo>
                      <a:pt x="21488" y="-1"/>
                      <a:pt x="27171" y="2451"/>
                      <a:pt x="31252" y="6775"/>
                    </a:cubicBezTo>
                    <a:lnTo>
                      <a:pt x="155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49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576" y="3696"/>
                <a:ext cx="3264" cy="1296"/>
              </a:xfrm>
              <a:custGeom>
                <a:avLst/>
                <a:gdLst>
                  <a:gd name="T0" fmla="*/ 247 w 21600"/>
                  <a:gd name="T1" fmla="*/ 0 h 21600"/>
                  <a:gd name="T2" fmla="*/ 110 w 21600"/>
                  <a:gd name="T3" fmla="*/ 8 h 21600"/>
                  <a:gd name="T4" fmla="*/ 247 w 21600"/>
                  <a:gd name="T5" fmla="*/ 3 h 21600"/>
                  <a:gd name="T6" fmla="*/ 383 w 21600"/>
                  <a:gd name="T7" fmla="*/ 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5 w 21600"/>
                  <a:gd name="T13" fmla="*/ 0 h 21600"/>
                  <a:gd name="T14" fmla="*/ 18615 w 21600"/>
                  <a:gd name="T15" fmla="*/ 38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036" y="2517"/>
                    </a:moveTo>
                    <a:cubicBezTo>
                      <a:pt x="6727" y="1339"/>
                      <a:pt x="8739" y="708"/>
                      <a:pt x="10800" y="708"/>
                    </a:cubicBezTo>
                    <a:cubicBezTo>
                      <a:pt x="12860" y="708"/>
                      <a:pt x="14872" y="1339"/>
                      <a:pt x="16563" y="2517"/>
                    </a:cubicBezTo>
                    <a:lnTo>
                      <a:pt x="16968" y="1935"/>
                    </a:lnTo>
                    <a:cubicBezTo>
                      <a:pt x="15158" y="675"/>
                      <a:pt x="13005" y="0"/>
                      <a:pt x="10799" y="0"/>
                    </a:cubicBezTo>
                    <a:cubicBezTo>
                      <a:pt x="8594" y="0"/>
                      <a:pt x="6441" y="675"/>
                      <a:pt x="4631" y="1935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5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248" y="3120"/>
                <a:ext cx="96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65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072" y="3120"/>
                <a:ext cx="96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68629" name="Text Box 45"/>
            <p:cNvSpPr txBox="1">
              <a:spLocks noChangeArrowheads="1"/>
            </p:cNvSpPr>
            <p:nvPr/>
          </p:nvSpPr>
          <p:spPr bwMode="auto">
            <a:xfrm rot="236711">
              <a:off x="1104" y="1027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ASM</a:t>
              </a:r>
            </a:p>
          </p:txBody>
        </p:sp>
        <p:sp>
          <p:nvSpPr>
            <p:cNvPr id="68630" name="Line 46"/>
            <p:cNvSpPr>
              <a:spLocks noChangeShapeType="1"/>
            </p:cNvSpPr>
            <p:nvPr/>
          </p:nvSpPr>
          <p:spPr bwMode="auto">
            <a:xfrm flipH="1" flipV="1">
              <a:off x="1200" y="1296"/>
              <a:ext cx="768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Line 47"/>
            <p:cNvSpPr>
              <a:spLocks noChangeShapeType="1"/>
            </p:cNvSpPr>
            <p:nvPr/>
          </p:nvSpPr>
          <p:spPr bwMode="auto">
            <a:xfrm>
              <a:off x="336" y="144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Line 48"/>
            <p:cNvSpPr>
              <a:spLocks noChangeShapeType="1"/>
            </p:cNvSpPr>
            <p:nvPr/>
          </p:nvSpPr>
          <p:spPr bwMode="auto">
            <a:xfrm flipV="1">
              <a:off x="672" y="1200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Line 49"/>
            <p:cNvSpPr>
              <a:spLocks noChangeShapeType="1"/>
            </p:cNvSpPr>
            <p:nvPr/>
          </p:nvSpPr>
          <p:spPr bwMode="auto">
            <a:xfrm flipH="1">
              <a:off x="336" y="12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4" name="Rectangle 50"/>
            <p:cNvSpPr>
              <a:spLocks noChangeArrowheads="1"/>
            </p:cNvSpPr>
            <p:nvPr/>
          </p:nvSpPr>
          <p:spPr bwMode="auto">
            <a:xfrm>
              <a:off x="336" y="1248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635" name="Text Box 51"/>
            <p:cNvSpPr txBox="1">
              <a:spLocks noChangeArrowheads="1"/>
            </p:cNvSpPr>
            <p:nvPr/>
          </p:nvSpPr>
          <p:spPr bwMode="auto">
            <a:xfrm>
              <a:off x="336" y="91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Input coil</a:t>
              </a:r>
            </a:p>
          </p:txBody>
        </p:sp>
      </p:grpSp>
      <p:pic>
        <p:nvPicPr>
          <p:cNvPr id="68616" name="Picture 52" descr="gPA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76638"/>
            <a:ext cx="4724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xt Box 53"/>
          <p:cNvSpPr txBox="1">
            <a:spLocks noChangeArrowheads="1"/>
          </p:cNvSpPr>
          <p:nvPr/>
        </p:nvSpPr>
        <p:spPr bwMode="auto">
          <a:xfrm>
            <a:off x="228600" y="4114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99"/>
                </a:solidFill>
              </a:rPr>
              <a:t>PA does not change with angle</a:t>
            </a:r>
          </a:p>
        </p:txBody>
      </p:sp>
      <p:sp>
        <p:nvSpPr>
          <p:cNvPr id="54" name="Text Box 121"/>
          <p:cNvSpPr txBox="1">
            <a:spLocks noChangeArrowheads="1"/>
          </p:cNvSpPr>
          <p:nvPr/>
        </p:nvSpPr>
        <p:spPr bwMode="auto">
          <a:xfrm>
            <a:off x="0" y="658177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7F7F7F"/>
                </a:solidFill>
              </a:rPr>
              <a:t>A. Micherdzinska			</a:t>
            </a:r>
            <a:r>
              <a:rPr lang="en-US" sz="1200" dirty="0" smtClean="0">
                <a:solidFill>
                  <a:srgbClr val="7F7F7F"/>
                </a:solidFill>
              </a:rPr>
              <a:t>				           CUA, 03/02/2011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 Angle Scattering in liquid 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He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cross section ~ Dynamic structure factor </a:t>
            </a:r>
            <a:r>
              <a:rPr lang="en-US" sz="2400" i="1" dirty="0" smtClean="0"/>
              <a:t>S(</a:t>
            </a:r>
            <a:r>
              <a:rPr lang="en-US" sz="2400" i="1" dirty="0" err="1" smtClean="0"/>
              <a:t>q,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r>
              <a:rPr lang="en-US" sz="2400" i="1" dirty="0" smtClean="0"/>
              <a:t>)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dirty="0" smtClean="0"/>
              <a:t>for q&lt;0.1 (1/</a:t>
            </a:r>
            <a:r>
              <a:rPr lang="en-US" sz="2400" dirty="0" smtClean="0">
                <a:latin typeface="Calibri"/>
              </a:rPr>
              <a:t>Å), </a:t>
            </a:r>
            <a:r>
              <a:rPr lang="en-US" sz="2400" i="1" dirty="0" smtClean="0"/>
              <a:t>S(</a:t>
            </a:r>
            <a:r>
              <a:rPr lang="en-US" sz="2400" i="1" dirty="0" err="1" smtClean="0"/>
              <a:t>q,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r>
              <a:rPr lang="en-US" sz="2400" i="1" dirty="0" smtClean="0"/>
              <a:t>)</a:t>
            </a:r>
            <a:r>
              <a:rPr lang="en-US" sz="2400" dirty="0" smtClean="0"/>
              <a:t> found from hydrodynamic properties of liquid</a:t>
            </a:r>
          </a:p>
          <a:p>
            <a:r>
              <a:rPr lang="en-US" sz="2400" dirty="0" smtClean="0"/>
              <a:t>Measured </a:t>
            </a:r>
            <a:r>
              <a:rPr lang="en-US" sz="2400" i="1" dirty="0" smtClean="0">
                <a:latin typeface="Symbol" pitchFamily="18" charset="2"/>
              </a:rPr>
              <a:t>s</a:t>
            </a:r>
            <a:r>
              <a:rPr lang="en-US" sz="2400" i="1" dirty="0" smtClean="0"/>
              <a:t>(E) </a:t>
            </a:r>
            <a:r>
              <a:rPr lang="en-US" sz="2400" dirty="0" smtClean="0"/>
              <a:t>used to determine if scattering takes place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6263" t="21465" r="29293" b="7828"/>
          <a:stretch>
            <a:fillRect/>
          </a:stretch>
        </p:blipFill>
        <p:spPr bwMode="auto">
          <a:xfrm>
            <a:off x="4953000" y="1066800"/>
            <a:ext cx="38317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586740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peak from quasi-elastic scattering from diffusive motion of liquid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side peaks from single phonon scattering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0200" y="2514600"/>
          <a:ext cx="2590800" cy="838200"/>
        </p:xfrm>
        <a:graphic>
          <a:graphicData uri="http://schemas.openxmlformats.org/presentationml/2006/ole">
            <p:oleObj spid="_x0000_s31748" name="Equation" r:id="rId4" imgW="1358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15738" t="45902" r="20000" b="13115"/>
          <a:stretch>
            <a:fillRect/>
          </a:stretch>
        </p:blipFill>
        <p:spPr bwMode="auto">
          <a:xfrm>
            <a:off x="304800" y="1219200"/>
            <a:ext cx="851306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8987" t="16139" r="25316" b="23734"/>
          <a:stretch>
            <a:fillRect/>
          </a:stretch>
        </p:blipFill>
        <p:spPr bwMode="auto">
          <a:xfrm>
            <a:off x="1371600" y="990600"/>
            <a:ext cx="6120063" cy="52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70637"/>
            <a:ext cx="8229600" cy="48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Haxton</a:t>
            </a:r>
            <a:r>
              <a:rPr lang="en-US" sz="2000" dirty="0" smtClean="0"/>
              <a:t> </a:t>
            </a:r>
            <a:r>
              <a:rPr lang="en-US" sz="2000" dirty="0" smtClean="0"/>
              <a:t>and Holstein, arXiv:1303.4132v2  [</a:t>
            </a:r>
            <a:r>
              <a:rPr lang="en-US" sz="2000" dirty="0" err="1" smtClean="0"/>
              <a:t>nucl-th</a:t>
            </a:r>
            <a:r>
              <a:rPr lang="en-US" sz="2000" dirty="0" smtClean="0"/>
              <a:t>]  21 Mar 2013</a:t>
            </a:r>
            <a:endParaRPr lang="en-US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6316" t="25000" r="28421" b="11842"/>
          <a:stretch>
            <a:fillRect/>
          </a:stretch>
        </p:blipFill>
        <p:spPr bwMode="auto">
          <a:xfrm>
            <a:off x="1905000" y="228600"/>
            <a:ext cx="5334000" cy="59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243" t="12162" r="10270" b="13514"/>
          <a:stretch>
            <a:fillRect/>
          </a:stretch>
        </p:blipFill>
        <p:spPr bwMode="auto">
          <a:xfrm>
            <a:off x="1143000" y="1371600"/>
            <a:ext cx="687185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Meson Exchange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153400" cy="2925763"/>
          </a:xfrm>
        </p:spPr>
        <p:txBody>
          <a:bodyPr/>
          <a:lstStyle/>
          <a:p>
            <a:r>
              <a:rPr lang="en-US" sz="2800" dirty="0" smtClean="0"/>
              <a:t>DDH model – exchange of 3 lightest mesons, leads to six coupling constants 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		</a:t>
            </a:r>
            <a:r>
              <a:rPr lang="en-US" sz="2800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</a:rPr>
              <a:t>r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Symbol" charset="2"/>
              </a:rPr>
              <a:t>0</a:t>
            </a:r>
            <a:r>
              <a:rPr lang="en-US" sz="2800" i="1" baseline="30000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</a:rPr>
              <a:t>r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Symbol" charset="2"/>
              </a:rPr>
              <a:t>1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 , 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</a:rPr>
              <a:t>r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Symbol" charset="2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,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Symbol" charset="2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b="1" i="1" baseline="-25000" dirty="0" smtClean="0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Symbol" charset="2"/>
              </a:rPr>
              <a:t>1</a:t>
            </a:r>
          </a:p>
          <a:p>
            <a:pPr>
              <a:buNone/>
            </a:pPr>
            <a:endParaRPr lang="en-US" sz="2800" b="1" i="1" baseline="30000" dirty="0" smtClean="0">
              <a:solidFill>
                <a:srgbClr val="FF0000"/>
              </a:solidFill>
              <a:latin typeface="Symbol" charset="2"/>
            </a:endParaRPr>
          </a:p>
          <a:p>
            <a:r>
              <a:rPr lang="en-US" sz="2800" dirty="0" smtClean="0"/>
              <a:t>Different experiments sensitive to different linear combinations </a:t>
            </a:r>
          </a:p>
          <a:p>
            <a:endParaRPr lang="en-US" dirty="0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6248400" y="906462"/>
            <a:ext cx="2895600" cy="2008188"/>
            <a:chOff x="3936" y="859"/>
            <a:chExt cx="1824" cy="126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320" y="1872"/>
              <a:ext cx="13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Comic Sans MS" charset="0"/>
                </a:rPr>
                <a:t>Weak NN force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176" y="912"/>
              <a:ext cx="144" cy="120"/>
            </a:xfrm>
            <a:prstGeom prst="star4">
              <a:avLst>
                <a:gd name="adj" fmla="val 8333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 flipH="1">
              <a:off x="4272" y="859"/>
              <a:ext cx="14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omic Sans MS" charset="0"/>
                </a:rPr>
                <a:t>~</a:t>
              </a:r>
              <a:r>
                <a:rPr lang="en-US" sz="2000" dirty="0">
                  <a:latin typeface="Comic Sans MS" charset="0"/>
                </a:rPr>
                <a:t>1/100 fm range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936" y="1248"/>
              <a:ext cx="44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704" y="129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998" y="1356"/>
              <a:ext cx="70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126" y="1572"/>
              <a:ext cx="70" cy="7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206" y="1368"/>
              <a:ext cx="70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880" y="1356"/>
              <a:ext cx="84" cy="7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896" y="1536"/>
              <a:ext cx="84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008" y="1536"/>
              <a:ext cx="8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031" y="1279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165" y="1500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5050" y="1464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949" y="1488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925" y="1373"/>
              <a:ext cx="1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4239" y="1393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96" y="1464"/>
              <a:ext cx="84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416" y="1440"/>
              <a:ext cx="84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4560" y="1392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480" y="1476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368" y="1392"/>
              <a:ext cx="336" cy="216"/>
            </a:xfrm>
            <a:prstGeom prst="rect">
              <a:avLst/>
            </a:prstGeom>
            <a:solidFill>
              <a:schemeClr val="accent1">
                <a:alpha val="69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4896" y="1536"/>
              <a:ext cx="144" cy="12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4800" y="163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88"/>
          <p:cNvGrpSpPr>
            <a:grpSpLocks/>
          </p:cNvGrpSpPr>
          <p:nvPr/>
        </p:nvGrpSpPr>
        <p:grpSpPr bwMode="auto">
          <a:xfrm>
            <a:off x="228600" y="1295399"/>
            <a:ext cx="2590800" cy="1771650"/>
            <a:chOff x="144" y="1152"/>
            <a:chExt cx="1632" cy="111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955" y="1553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144" y="1361"/>
              <a:ext cx="44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917" y="138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18" y="1452"/>
              <a:ext cx="70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46" y="1668"/>
              <a:ext cx="70" cy="7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426" y="1464"/>
              <a:ext cx="70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100" y="1452"/>
              <a:ext cx="84" cy="7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036" y="1668"/>
              <a:ext cx="84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1228" y="1632"/>
              <a:ext cx="8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262" y="1385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384" y="1596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1274" y="1562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084" y="1596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142" y="1488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60" y="1482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716" y="1560"/>
              <a:ext cx="84" cy="7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636" y="1536"/>
              <a:ext cx="84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80" y="1488"/>
              <a:ext cx="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700" y="1572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88" y="1488"/>
              <a:ext cx="336" cy="216"/>
            </a:xfrm>
            <a:prstGeom prst="rect">
              <a:avLst/>
            </a:prstGeom>
            <a:solidFill>
              <a:schemeClr val="accent1">
                <a:alpha val="69000"/>
              </a:schemeClr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990099"/>
                </a:solidFill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588" y="1392"/>
              <a:ext cx="4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528" y="1152"/>
              <a:ext cx="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omic Sans MS" charset="0"/>
                </a:rPr>
                <a:t>~1 fm</a:t>
              </a: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240" y="2016"/>
              <a:ext cx="15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omic Sans MS" charset="0"/>
                </a:rPr>
                <a:t>Strong NN force</a:t>
              </a: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V="1">
              <a:off x="528" y="1728"/>
              <a:ext cx="25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68"/>
          <p:cNvGrpSpPr>
            <a:grpSpLocks/>
          </p:cNvGrpSpPr>
          <p:nvPr/>
        </p:nvGrpSpPr>
        <p:grpSpPr bwMode="auto">
          <a:xfrm>
            <a:off x="3124200" y="838200"/>
            <a:ext cx="2173288" cy="2133600"/>
            <a:chOff x="768" y="768"/>
            <a:chExt cx="1370" cy="1344"/>
          </a:xfrm>
        </p:grpSpPr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H="1">
              <a:off x="1008" y="1440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0"/>
            <p:cNvSpPr>
              <a:spLocks noChangeShapeType="1"/>
            </p:cNvSpPr>
            <p:nvPr/>
          </p:nvSpPr>
          <p:spPr bwMode="auto">
            <a:xfrm flipH="1">
              <a:off x="1152" y="144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71"/>
            <p:cNvSpPr txBox="1">
              <a:spLocks noChangeArrowheads="1"/>
            </p:cNvSpPr>
            <p:nvPr/>
          </p:nvSpPr>
          <p:spPr bwMode="auto">
            <a:xfrm>
              <a:off x="790" y="768"/>
              <a:ext cx="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latin typeface="Comic Sans MS" charset="0"/>
                </a:rPr>
                <a:t>N</a:t>
              </a:r>
            </a:p>
          </p:txBody>
        </p:sp>
        <p:sp>
          <p:nvSpPr>
            <p:cNvPr id="59" name="Text Box 72"/>
            <p:cNvSpPr txBox="1">
              <a:spLocks noChangeArrowheads="1"/>
            </p:cNvSpPr>
            <p:nvPr/>
          </p:nvSpPr>
          <p:spPr bwMode="auto">
            <a:xfrm>
              <a:off x="1920" y="1900"/>
              <a:ext cx="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latin typeface="Comic Sans MS" charset="0"/>
                </a:rPr>
                <a:t>N</a:t>
              </a:r>
            </a:p>
          </p:txBody>
        </p:sp>
        <p:sp>
          <p:nvSpPr>
            <p:cNvPr id="60" name="Text Box 73"/>
            <p:cNvSpPr txBox="1">
              <a:spLocks noChangeArrowheads="1"/>
            </p:cNvSpPr>
            <p:nvPr/>
          </p:nvSpPr>
          <p:spPr bwMode="auto">
            <a:xfrm>
              <a:off x="768" y="1900"/>
              <a:ext cx="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latin typeface="Comic Sans MS" charset="0"/>
                </a:rPr>
                <a:t>N</a:t>
              </a:r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1920" y="768"/>
              <a:ext cx="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>
                  <a:latin typeface="Comic Sans MS" charset="0"/>
                </a:rPr>
                <a:t>N</a:t>
              </a:r>
            </a:p>
          </p:txBody>
        </p:sp>
        <p:sp>
          <p:nvSpPr>
            <p:cNvPr id="62" name="Text Box 75"/>
            <p:cNvSpPr txBox="1">
              <a:spLocks noChangeArrowheads="1"/>
            </p:cNvSpPr>
            <p:nvPr/>
          </p:nvSpPr>
          <p:spPr bwMode="auto">
            <a:xfrm>
              <a:off x="815" y="1344"/>
              <a:ext cx="2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Comic Sans MS" charset="0"/>
                </a:rPr>
                <a:t>PC</a:t>
              </a:r>
            </a:p>
          </p:txBody>
        </p:sp>
        <p:sp>
          <p:nvSpPr>
            <p:cNvPr id="63" name="Text Box 76"/>
            <p:cNvSpPr txBox="1">
              <a:spLocks noChangeArrowheads="1"/>
            </p:cNvSpPr>
            <p:nvPr/>
          </p:nvSpPr>
          <p:spPr bwMode="auto">
            <a:xfrm>
              <a:off x="1824" y="1344"/>
              <a:ext cx="2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Comic Sans MS" charset="0"/>
                </a:rPr>
                <a:t>PV</a:t>
              </a:r>
            </a:p>
          </p:txBody>
        </p:sp>
        <p:sp>
          <p:nvSpPr>
            <p:cNvPr id="64" name="Text Box 77"/>
            <p:cNvSpPr txBox="1">
              <a:spLocks noChangeArrowheads="1"/>
            </p:cNvSpPr>
            <p:nvPr/>
          </p:nvSpPr>
          <p:spPr bwMode="auto">
            <a:xfrm>
              <a:off x="1211" y="1113"/>
              <a:ext cx="5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Symbol" charset="2"/>
                </a:rPr>
                <a:t>p, r, w</a:t>
              </a:r>
            </a:p>
          </p:txBody>
        </p:sp>
        <p:sp>
          <p:nvSpPr>
            <p:cNvPr id="65" name="Line 78"/>
            <p:cNvSpPr>
              <a:spLocks noChangeShapeType="1"/>
            </p:cNvSpPr>
            <p:nvPr/>
          </p:nvSpPr>
          <p:spPr bwMode="auto">
            <a:xfrm>
              <a:off x="1008" y="864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utoShape 79"/>
            <p:cNvSpPr>
              <a:spLocks noChangeArrowheads="1"/>
            </p:cNvSpPr>
            <p:nvPr/>
          </p:nvSpPr>
          <p:spPr bwMode="auto">
            <a:xfrm>
              <a:off x="1104" y="1392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80"/>
            <p:cNvSpPr>
              <a:spLocks noChangeShapeType="1"/>
            </p:cNvSpPr>
            <p:nvPr/>
          </p:nvSpPr>
          <p:spPr bwMode="auto">
            <a:xfrm>
              <a:off x="1776" y="1440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81"/>
            <p:cNvSpPr>
              <a:spLocks noChangeShapeType="1"/>
            </p:cNvSpPr>
            <p:nvPr/>
          </p:nvSpPr>
          <p:spPr bwMode="auto">
            <a:xfrm flipH="1">
              <a:off x="1776" y="864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82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flowChartConnector">
              <a:avLst/>
            </a:prstGeom>
            <a:solidFill>
              <a:srgbClr val="0000FF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AutoShape 87"/>
          <p:cNvSpPr>
            <a:spLocks noChangeArrowheads="1"/>
          </p:cNvSpPr>
          <p:nvPr/>
        </p:nvSpPr>
        <p:spPr bwMode="auto">
          <a:xfrm>
            <a:off x="2438400" y="1828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AutoShape 90"/>
          <p:cNvSpPr>
            <a:spLocks noChangeArrowheads="1"/>
          </p:cNvSpPr>
          <p:nvPr/>
        </p:nvSpPr>
        <p:spPr bwMode="auto">
          <a:xfrm flipH="1" flipV="1">
            <a:off x="5410200" y="1752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Parity Violating Spin Rotation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Acquired phase shift is a function of index of refraction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Index of refraction depends on forward scattering amplitude, which includes PNC term </a:t>
            </a:r>
            <a:r>
              <a:rPr lang="en-US" sz="1800" dirty="0" smtClean="0"/>
              <a:t>(polarized neutrons, </a:t>
            </a:r>
            <a:r>
              <a:rPr lang="en-US" sz="1800" dirty="0" err="1" smtClean="0"/>
              <a:t>unpolarized</a:t>
            </a:r>
            <a:r>
              <a:rPr lang="en-US" sz="1800" dirty="0" smtClean="0"/>
              <a:t> target)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</a:t>
            </a:r>
            <a:r>
              <a:rPr lang="en-US" sz="2400" dirty="0" smtClean="0"/>
              <a:t>states acquire different </a:t>
            </a:r>
            <a:r>
              <a:rPr lang="en-US" sz="2400" dirty="0" smtClean="0"/>
              <a:t>phases </a:t>
            </a:r>
            <a:r>
              <a:rPr lang="en-US" sz="2400" dirty="0" smtClean="0">
                <a:sym typeface="Wingdings" pitchFamily="2" charset="2"/>
              </a:rPr>
              <a:t> rotation angle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1905000"/>
          <a:ext cx="1955800" cy="533400"/>
        </p:xfrm>
        <a:graphic>
          <a:graphicData uri="http://schemas.openxmlformats.org/presentationml/2006/ole">
            <p:oleObj spid="_x0000_s1026" name="Equation" r:id="rId3" imgW="838080" imgH="2286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52600" y="3581400"/>
          <a:ext cx="5303838" cy="1008062"/>
        </p:xfrm>
        <a:graphic>
          <a:graphicData uri="http://schemas.openxmlformats.org/presentationml/2006/ole">
            <p:oleObj spid="_x0000_s1028" name="Equation" r:id="rId4" imgW="2057400" imgH="431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133601" y="5486400"/>
          <a:ext cx="4953000" cy="656233"/>
        </p:xfrm>
        <a:graphic>
          <a:graphicData uri="http://schemas.openxmlformats.org/presentationml/2006/ole">
            <p:oleObj spid="_x0000_s1029" name="Equation" r:id="rId5" imgW="1562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i="1" dirty="0" err="1" smtClean="0">
                <a:latin typeface="Symbol" pitchFamily="18" charset="2"/>
              </a:rPr>
              <a:t>f</a:t>
            </a:r>
            <a:r>
              <a:rPr lang="en-US" sz="3200" i="1" baseline="-25000" dirty="0" err="1" smtClean="0"/>
              <a:t>PNC</a:t>
            </a:r>
            <a:r>
              <a:rPr lang="en-US" sz="3200" dirty="0" smtClean="0"/>
              <a:t> for Transversely </a:t>
            </a:r>
            <a:r>
              <a:rPr lang="en-US" sz="3200" dirty="0" smtClean="0"/>
              <a:t>Polarized Neutrons</a:t>
            </a:r>
            <a:endParaRPr lang="en-US" sz="32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 flipV="1">
            <a:off x="5638800" y="3076575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1828800" y="307657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181225" y="2314575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19400" y="2497138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Front">
              <a:rot lat="0" lon="36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81225" y="2497138"/>
            <a:ext cx="0" cy="579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867400" y="2497138"/>
            <a:ext cx="304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429000" y="406717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2181225" y="3076575"/>
            <a:ext cx="304800" cy="2587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Arc 11"/>
          <p:cNvSpPr>
            <a:spLocks/>
          </p:cNvSpPr>
          <p:nvPr/>
        </p:nvSpPr>
        <p:spPr bwMode="auto">
          <a:xfrm>
            <a:off x="5867400" y="2725738"/>
            <a:ext cx="152400" cy="228600"/>
          </a:xfrm>
          <a:custGeom>
            <a:avLst/>
            <a:gdLst>
              <a:gd name="G0" fmla="+- 0 0 0"/>
              <a:gd name="G1" fmla="+- 21596 0 0"/>
              <a:gd name="G2" fmla="+- 21600 0 0"/>
              <a:gd name="T0" fmla="*/ 421 w 18684"/>
              <a:gd name="T1" fmla="*/ 0 h 21596"/>
              <a:gd name="T2" fmla="*/ 18684 w 18684"/>
              <a:gd name="T3" fmla="*/ 10758 h 21596"/>
              <a:gd name="T4" fmla="*/ 0 w 18684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84" h="21596" fill="none" extrusionOk="0">
                <a:moveTo>
                  <a:pt x="420" y="0"/>
                </a:moveTo>
                <a:cubicBezTo>
                  <a:pt x="7970" y="147"/>
                  <a:pt x="14895" y="4226"/>
                  <a:pt x="18684" y="10757"/>
                </a:cubicBezTo>
              </a:path>
              <a:path w="18684" h="21596" stroke="0" extrusionOk="0">
                <a:moveTo>
                  <a:pt x="420" y="0"/>
                </a:moveTo>
                <a:cubicBezTo>
                  <a:pt x="7970" y="147"/>
                  <a:pt x="14895" y="4226"/>
                  <a:pt x="18684" y="10757"/>
                </a:cubicBezTo>
                <a:lnTo>
                  <a:pt x="0" y="21596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594519" y="2985294"/>
            <a:ext cx="944562" cy="304800"/>
          </a:xfrm>
          <a:prstGeom prst="leftRightArrow">
            <a:avLst>
              <a:gd name="adj1" fmla="val 50000"/>
              <a:gd name="adj2" fmla="val 61979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0" lon="4200000" rev="0"/>
            </a:camera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1" hangingPunct="1"/>
            <a:endParaRPr lang="en-US" sz="180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57425" y="2466975"/>
          <a:ext cx="279400" cy="304800"/>
        </p:xfrm>
        <a:graphic>
          <a:graphicData uri="http://schemas.openxmlformats.org/presentationml/2006/ole">
            <p:oleObj spid="_x0000_s2050" name="Equation" r:id="rId3" imgW="152280" imgH="16488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659188" y="2903538"/>
          <a:ext cx="1584325" cy="477837"/>
        </p:xfrm>
        <a:graphic>
          <a:graphicData uri="http://schemas.openxmlformats.org/presentationml/2006/ole">
            <p:oleObj spid="_x0000_s2052" name="Equation" r:id="rId4" imgW="799920" imgH="2412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090988" y="3721100"/>
          <a:ext cx="252412" cy="393700"/>
        </p:xfrm>
        <a:graphic>
          <a:graphicData uri="http://schemas.openxmlformats.org/presentationml/2006/ole">
            <p:oleObj spid="_x0000_s2053" name="Equation" r:id="rId5" imgW="114120" imgH="1774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057400" y="3533775"/>
          <a:ext cx="276225" cy="401638"/>
        </p:xfrm>
        <a:graphic>
          <a:graphicData uri="http://schemas.openxmlformats.org/presentationml/2006/ole">
            <p:oleObj spid="_x0000_s2054" name="Equation" r:id="rId6" imgW="139680" imgH="2030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671888" y="1844675"/>
          <a:ext cx="1433512" cy="469900"/>
        </p:xfrm>
        <a:graphic>
          <a:graphicData uri="http://schemas.openxmlformats.org/presentationml/2006/ole">
            <p:oleObj spid="_x0000_s2055" name="Equation" r:id="rId7" imgW="736560" imgH="241200" progId="Equation.3">
              <p:embed/>
            </p:oleObj>
          </a:graphicData>
        </a:graphic>
      </p:graphicFrame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4438650" y="3654425"/>
          <a:ext cx="114300" cy="215900"/>
        </p:xfrm>
        <a:graphic>
          <a:graphicData uri="http://schemas.openxmlformats.org/presentationml/2006/ole">
            <p:oleObj spid="_x0000_s2056" name="Equation" r:id="rId8" imgW="114120" imgH="215640" progId="Equation.3">
              <p:embed/>
            </p:oleObj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4438650" y="3654425"/>
          <a:ext cx="114300" cy="215900"/>
        </p:xfrm>
        <a:graphic>
          <a:graphicData uri="http://schemas.openxmlformats.org/presentationml/2006/ole">
            <p:oleObj spid="_x0000_s2057" name="Equation" r:id="rId9" imgW="114120" imgH="215640" progId="Equation.3">
              <p:embed/>
            </p:oleObj>
          </a:graphicData>
        </a:graphic>
      </p:graphicFrame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5867400" y="2314575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 flipH="1" flipV="1">
            <a:off x="5867400" y="3076575"/>
            <a:ext cx="304800" cy="2587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34"/>
          <p:cNvGraphicFramePr>
            <a:graphicFrameLocks noChangeAspect="1"/>
          </p:cNvGraphicFramePr>
          <p:nvPr/>
        </p:nvGraphicFramePr>
        <p:xfrm>
          <a:off x="6096000" y="2619375"/>
          <a:ext cx="279400" cy="304800"/>
        </p:xfrm>
        <a:graphic>
          <a:graphicData uri="http://schemas.openxmlformats.org/presentationml/2006/ole">
            <p:oleObj spid="_x0000_s2058" name="Equation" r:id="rId10" imgW="152280" imgH="164880" progId="Equation.3">
              <p:embed/>
            </p:oleObj>
          </a:graphicData>
        </a:graphic>
      </p:graphicFrame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8001000" y="2771775"/>
            <a:ext cx="533400" cy="609600"/>
          </a:xfrm>
          <a:prstGeom prst="ellipse">
            <a:avLst/>
          </a:prstGeom>
          <a:solidFill>
            <a:srgbClr val="3399FF"/>
          </a:solidFill>
          <a:ln w="9525">
            <a:round/>
            <a:headEnd/>
            <a:tailEnd/>
          </a:ln>
          <a:effectLst/>
          <a:scene3d>
            <a:camera prst="legacyObliqueFront">
              <a:rot lat="0" lon="3600000" rev="0"/>
            </a:camera>
            <a:lightRig rig="legacyFlat3" dir="b"/>
          </a:scene3d>
          <a:sp3d extrusionH="582600" prstMaterial="legacyMatte">
            <a:bevelT w="13500" h="13500" prst="angle"/>
            <a:bevelB w="13500" h="13500" prst="angle"/>
            <a:extrusionClr>
              <a:srgbClr val="0033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914400" y="3305175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57200" y="3381375"/>
            <a:ext cx="114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/>
              <a:t>Polarizer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935915" y="1980891"/>
            <a:ext cx="207085" cy="3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/>
              <a:t>z</a:t>
            </a:r>
            <a:endParaRPr lang="en-US" sz="1600" b="1" dirty="0"/>
          </a:p>
        </p:txBody>
      </p:sp>
      <p:sp>
        <p:nvSpPr>
          <p:cNvPr id="36" name="Text Box 49"/>
          <p:cNvSpPr txBox="1">
            <a:spLocks noChangeArrowheads="1"/>
          </p:cNvSpPr>
          <p:nvPr/>
        </p:nvSpPr>
        <p:spPr bwMode="auto">
          <a:xfrm>
            <a:off x="409575" y="1524000"/>
            <a:ext cx="282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/>
              <a:t>y</a:t>
            </a:r>
            <a:endParaRPr lang="en-US" sz="1600" b="1" dirty="0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H="1" flipV="1">
            <a:off x="457200" y="1600199"/>
            <a:ext cx="5379" cy="548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51"/>
          <p:cNvSpPr>
            <a:spLocks noChangeShapeType="1"/>
          </p:cNvSpPr>
          <p:nvPr/>
        </p:nvSpPr>
        <p:spPr bwMode="auto">
          <a:xfrm>
            <a:off x="462578" y="2133600"/>
            <a:ext cx="5280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V="1">
            <a:off x="457200" y="182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685800" y="1676400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/>
              <a:t>x</a:t>
            </a:r>
            <a:endParaRPr lang="en-US" sz="1600" b="1" dirty="0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 flipV="1">
            <a:off x="1752600" y="3076575"/>
            <a:ext cx="428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V="1">
            <a:off x="2209800" y="3076575"/>
            <a:ext cx="409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514600" y="3082925"/>
          <a:ext cx="395288" cy="374650"/>
        </p:xfrm>
        <a:graphic>
          <a:graphicData uri="http://schemas.openxmlformats.org/presentationml/2006/ole">
            <p:oleObj spid="_x0000_s2059" name="Equation" r:id="rId11" imgW="215640" imgH="203040" progId="Equation.3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676400" y="3076575"/>
          <a:ext cx="395288" cy="374650"/>
        </p:xfrm>
        <a:graphic>
          <a:graphicData uri="http://schemas.openxmlformats.org/presentationml/2006/ole">
            <p:oleObj spid="_x0000_s2060" name="Equation" r:id="rId12" imgW="215640" imgH="203040" progId="Equation.3">
              <p:embed/>
            </p:oleObj>
          </a:graphicData>
        </a:graphic>
      </p:graphicFrame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86000" y="3762375"/>
            <a:ext cx="4095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254250" y="4876800"/>
          <a:ext cx="3832225" cy="1044575"/>
        </p:xfrm>
        <a:graphic>
          <a:graphicData uri="http://schemas.openxmlformats.org/presentationml/2006/ole">
            <p:oleObj spid="_x0000_s2061" name="Equation" r:id="rId13" imgW="1536480" imgH="419040" progId="Equation.3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305800" y="3505200"/>
          <a:ext cx="514841" cy="457200"/>
        </p:xfrm>
        <a:graphic>
          <a:graphicData uri="http://schemas.openxmlformats.org/presentationml/2006/ole">
            <p:oleObj spid="_x0000_s2062" name="Equation" r:id="rId14" imgW="228600" imgH="203040" progId="Equation.3">
              <p:embed/>
            </p:oleObj>
          </a:graphicData>
        </a:graphic>
      </p:graphicFrame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8001000" y="2362200"/>
            <a:ext cx="990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Arial Narrow" pitchFamily="8" charset="0"/>
              </a:rPr>
              <a:t>Detector</a:t>
            </a:r>
            <a:endParaRPr lang="en-US" sz="1600" b="1" dirty="0">
              <a:latin typeface="Arial Narrow" pitchFamily="8" charset="0"/>
            </a:endParaRPr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 rot="214580">
            <a:off x="6477000" y="2487837"/>
            <a:ext cx="1600200" cy="484188"/>
          </a:xfrm>
          <a:prstGeom prst="leftRightArrow">
            <a:avLst>
              <a:gd name="adj1" fmla="val 50000"/>
              <a:gd name="adj2" fmla="val 66098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3000000" rev="0"/>
            </a:camera>
            <a:lightRig rig="legacyFlat3" dir="b"/>
          </a:scene3d>
          <a:sp3d extrusionH="1254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707188" y="2257425"/>
            <a:ext cx="1141412" cy="1612900"/>
            <a:chOff x="6707188" y="2257425"/>
            <a:chExt cx="1141412" cy="1612900"/>
          </a:xfrm>
        </p:grpSpPr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6783388" y="3533775"/>
              <a:ext cx="9906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latin typeface="Arial Narrow" pitchFamily="8" charset="0"/>
                </a:rPr>
                <a:t>Analyzer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6707188" y="2771775"/>
              <a:ext cx="3048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7391400" y="2257425"/>
              <a:ext cx="457200" cy="866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96857" y="2362200"/>
              <a:ext cx="381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_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19800" y="2667000"/>
            <a:ext cx="1848929" cy="866775"/>
            <a:chOff x="6230005" y="2590800"/>
            <a:chExt cx="1848929" cy="866775"/>
          </a:xfrm>
        </p:grpSpPr>
        <p:sp>
          <p:nvSpPr>
            <p:cNvPr id="47" name="AutoShape 40"/>
            <p:cNvSpPr>
              <a:spLocks noChangeArrowheads="1"/>
            </p:cNvSpPr>
            <p:nvPr/>
          </p:nvSpPr>
          <p:spPr bwMode="auto">
            <a:xfrm rot="214580">
              <a:off x="6230005" y="2876548"/>
              <a:ext cx="1848929" cy="532042"/>
            </a:xfrm>
            <a:prstGeom prst="leftRightArrow">
              <a:avLst>
                <a:gd name="adj1" fmla="val 50000"/>
                <a:gd name="adj2" fmla="val 66098"/>
              </a:avLst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3000000" rev="0"/>
              </a:camera>
              <a:lightRig rig="legacyFlat3" dir="b"/>
            </a:scene3d>
            <a:sp3d extrusionH="125400" prstMaterial="legacyPlastic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629400" y="2590800"/>
              <a:ext cx="534988" cy="866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2800" y="304800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Expected Size:</a:t>
            </a:r>
          </a:p>
          <a:p>
            <a:endParaRPr lang="en-US" dirty="0" smtClean="0">
              <a:latin typeface="Symbol" pitchFamily="18" charset="2"/>
            </a:endParaRPr>
          </a:p>
          <a:p>
            <a:endParaRPr lang="en-US" i="1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Experimental challenge </a:t>
            </a:r>
          </a:p>
          <a:p>
            <a:pPr lvl="1"/>
            <a:r>
              <a:rPr lang="en-US" dirty="0" smtClean="0">
                <a:latin typeface="+mj-lt"/>
              </a:rPr>
              <a:t>Reducing </a:t>
            </a:r>
          </a:p>
          <a:p>
            <a:pPr lvl="1"/>
            <a:r>
              <a:rPr lang="en-US" dirty="0" smtClean="0">
                <a:latin typeface="+mj-lt"/>
              </a:rPr>
              <a:t>effectively canceling what is left</a:t>
            </a:r>
          </a:p>
          <a:p>
            <a:pPr lvl="1"/>
            <a:r>
              <a:rPr lang="en-US" dirty="0" smtClean="0">
                <a:latin typeface="+mj-lt"/>
              </a:rPr>
              <a:t>controlling noise</a:t>
            </a:r>
          </a:p>
          <a:p>
            <a:pPr lvl="1"/>
            <a:r>
              <a:rPr lang="en-US" dirty="0" smtClean="0">
                <a:latin typeface="+mj-lt"/>
              </a:rPr>
              <a:t>controlling other </a:t>
            </a:r>
            <a:r>
              <a:rPr lang="en-US" dirty="0" err="1" smtClean="0">
                <a:latin typeface="+mj-lt"/>
              </a:rPr>
              <a:t>systematics</a:t>
            </a:r>
            <a:endParaRPr lang="en-US" dirty="0">
              <a:latin typeface="+mj-lt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62200" y="1600200"/>
          <a:ext cx="3733800" cy="836612"/>
        </p:xfrm>
        <a:graphic>
          <a:graphicData uri="http://schemas.openxmlformats.org/presentationml/2006/ole">
            <p:oleObj spid="_x0000_s3074" name="Equation" r:id="rId3" imgW="1752480" imgH="3934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71800" y="3276600"/>
          <a:ext cx="1433512" cy="469900"/>
        </p:xfrm>
        <a:graphic>
          <a:graphicData uri="http://schemas.openxmlformats.org/presentationml/2006/ole">
            <p:oleObj spid="_x0000_s3076" name="Equation" r:id="rId4" imgW="736560" imgH="241200" progId="Equation.3">
              <p:embed/>
            </p:oleObj>
          </a:graphicData>
        </a:graphic>
      </p:graphicFrame>
      <p:pic>
        <p:nvPicPr>
          <p:cNvPr id="6" name="Picture 4" descr="polari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33400"/>
            <a:ext cx="256849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Canceling </a:t>
            </a:r>
            <a:r>
              <a:rPr lang="en-US" sz="3200" i="1" dirty="0" err="1" smtClean="0">
                <a:latin typeface="Symbol" pitchFamily="18" charset="2"/>
              </a:rPr>
              <a:t>f</a:t>
            </a:r>
            <a:r>
              <a:rPr lang="en-US" sz="3200" i="1" baseline="-25000" dirty="0" err="1" smtClean="0"/>
              <a:t>PC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8305800" cy="13716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Vertical field of “Pi-coil” reverses rotation angle</a:t>
            </a:r>
          </a:p>
          <a:p>
            <a:r>
              <a:rPr lang="en-US" sz="2600" dirty="0" smtClean="0"/>
              <a:t>Detector sensitive to </a:t>
            </a:r>
            <a:r>
              <a:rPr lang="el-GR" sz="2600" i="1" dirty="0" smtClean="0">
                <a:cs typeface="Arial" charset="0"/>
              </a:rPr>
              <a:t>φ</a:t>
            </a:r>
            <a:r>
              <a:rPr lang="en-US" sz="2600" baseline="-50000" dirty="0" smtClean="0">
                <a:cs typeface="Arial" charset="0"/>
              </a:rPr>
              <a:t>BKG</a:t>
            </a:r>
            <a:r>
              <a:rPr lang="en-US" sz="2600" dirty="0" smtClean="0">
                <a:cs typeface="Arial" charset="0"/>
                <a:sym typeface="UniversalMath1 BT" pitchFamily="18" charset="2"/>
              </a:rPr>
              <a:t> − </a:t>
            </a:r>
            <a:r>
              <a:rPr lang="el-GR" sz="2600" i="1" dirty="0" smtClean="0">
                <a:cs typeface="Arial" charset="0"/>
              </a:rPr>
              <a:t>φ</a:t>
            </a:r>
            <a:r>
              <a:rPr lang="en-US" sz="2600" baseline="-50000" dirty="0" smtClean="0">
                <a:cs typeface="Arial" charset="0"/>
              </a:rPr>
              <a:t>PNC</a:t>
            </a:r>
          </a:p>
          <a:p>
            <a:r>
              <a:rPr lang="el-GR" sz="2600" i="1" dirty="0" smtClean="0">
                <a:cs typeface="Arial" charset="0"/>
              </a:rPr>
              <a:t>φ</a:t>
            </a:r>
            <a:r>
              <a:rPr lang="en-US" sz="2600" baseline="-50000" dirty="0" smtClean="0">
                <a:cs typeface="Arial" charset="0"/>
              </a:rPr>
              <a:t>BKG</a:t>
            </a:r>
            <a:r>
              <a:rPr lang="en-US" sz="2600" dirty="0" smtClean="0"/>
              <a:t>= </a:t>
            </a:r>
            <a:r>
              <a:rPr lang="en-US" sz="2600" baseline="30000" dirty="0" err="1" smtClean="0"/>
              <a:t>dn</a:t>
            </a:r>
            <a:r>
              <a:rPr lang="el-GR" sz="2600" i="1" dirty="0" smtClean="0">
                <a:cs typeface="Arial" charset="0"/>
              </a:rPr>
              <a:t>φ</a:t>
            </a:r>
            <a:r>
              <a:rPr lang="en-US" sz="2600" baseline="-50000" dirty="0" smtClean="0">
                <a:cs typeface="Arial" charset="0"/>
              </a:rPr>
              <a:t>PC</a:t>
            </a:r>
            <a:r>
              <a:rPr lang="en-US" sz="2600" dirty="0" smtClean="0"/>
              <a:t>-</a:t>
            </a:r>
            <a:r>
              <a:rPr lang="en-US" sz="2600" baseline="30000" dirty="0" smtClean="0"/>
              <a:t> up</a:t>
            </a:r>
            <a:r>
              <a:rPr lang="el-GR" sz="2600" i="1" dirty="0" smtClean="0">
                <a:cs typeface="Arial" charset="0"/>
              </a:rPr>
              <a:t>φ</a:t>
            </a:r>
            <a:r>
              <a:rPr lang="en-US" sz="2600" baseline="-50000" dirty="0" smtClean="0">
                <a:cs typeface="Arial" charset="0"/>
              </a:rPr>
              <a:t>PC</a:t>
            </a:r>
            <a:r>
              <a:rPr lang="en-US" sz="2600" dirty="0" smtClean="0">
                <a:cs typeface="Arial" charset="0"/>
              </a:rPr>
              <a:t>~0</a:t>
            </a:r>
            <a:endParaRPr lang="en-US" sz="2600" dirty="0" smtClean="0"/>
          </a:p>
          <a:p>
            <a:pPr lvl="1"/>
            <a:endParaRPr lang="en-US" sz="2400" dirty="0"/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6277483" y="685800"/>
            <a:ext cx="126348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Output Coil /</a:t>
            </a:r>
          </a:p>
          <a:p>
            <a:pPr algn="ctr"/>
            <a:r>
              <a:rPr lang="en-US" sz="1600" dirty="0">
                <a:cs typeface="Arial" charset="0"/>
              </a:rPr>
              <a:t>Polarization</a:t>
            </a:r>
          </a:p>
          <a:p>
            <a:pPr algn="ctr"/>
            <a:r>
              <a:rPr lang="en-US" sz="1600" dirty="0">
                <a:cs typeface="Arial" charset="0"/>
              </a:rPr>
              <a:t>Analyzer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85756" y="2499942"/>
            <a:ext cx="669100" cy="4813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85365" y="2536013"/>
            <a:ext cx="1282802" cy="41444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00491" y="2419714"/>
            <a:ext cx="384602" cy="641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9506" y="2425585"/>
            <a:ext cx="1074777" cy="6281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417545" y="1817033"/>
            <a:ext cx="60625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>
                <a:cs typeface="Arial" charset="0"/>
              </a:rPr>
              <a:t>up</a:t>
            </a:r>
            <a:r>
              <a:rPr lang="el-GR" sz="1600" i="1">
                <a:cs typeface="Arial" charset="0"/>
              </a:rPr>
              <a:t>φ</a:t>
            </a:r>
            <a:r>
              <a:rPr lang="en-US" sz="1600" baseline="-50000">
                <a:cs typeface="Arial" charset="0"/>
              </a:rPr>
              <a:t>PC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177967" y="1840514"/>
            <a:ext cx="70884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  <a:sym typeface="UniversalMath1 BT" pitchFamily="18" charset="2"/>
              </a:rPr>
              <a:t>−</a:t>
            </a:r>
            <a:r>
              <a:rPr lang="en-US" sz="1600" baseline="50000">
                <a:cs typeface="Arial" charset="0"/>
              </a:rPr>
              <a:t>up</a:t>
            </a:r>
            <a:r>
              <a:rPr lang="el-GR" sz="1600" i="1">
                <a:cs typeface="Arial" charset="0"/>
              </a:rPr>
              <a:t>φ</a:t>
            </a:r>
            <a:r>
              <a:rPr lang="en-US" sz="1600" baseline="-50000">
                <a:cs typeface="Arial" charset="0"/>
              </a:rPr>
              <a:t>PC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6125083" y="1905000"/>
            <a:ext cx="12234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 dirty="0" err="1">
                <a:cs typeface="Arial" charset="0"/>
              </a:rPr>
              <a:t>dn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  <a:r>
              <a:rPr lang="en-US" sz="1600" dirty="0">
                <a:cs typeface="Arial" charset="0"/>
                <a:sym typeface="UniversalMath1 BT" pitchFamily="18" charset="2"/>
              </a:rPr>
              <a:t> − </a:t>
            </a:r>
            <a:r>
              <a:rPr lang="en-US" sz="1600" baseline="50000" dirty="0">
                <a:cs typeface="Arial" charset="0"/>
              </a:rPr>
              <a:t>up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072366" y="905182"/>
            <a:ext cx="120084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cs typeface="Arial" charset="0"/>
              </a:rPr>
              <a:t>Supermirror</a:t>
            </a:r>
            <a:endParaRPr lang="en-US" sz="1600" dirty="0">
              <a:cs typeface="Arial" charset="0"/>
            </a:endParaRPr>
          </a:p>
          <a:p>
            <a:pPr algn="ctr"/>
            <a:r>
              <a:rPr lang="en-US" sz="1600" dirty="0">
                <a:cs typeface="Arial" charset="0"/>
              </a:rPr>
              <a:t>Polarizer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13394" y="2535221"/>
            <a:ext cx="1282802" cy="4144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1483" y="2438400"/>
            <a:ext cx="709493" cy="5694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2273641" y="905182"/>
            <a:ext cx="150631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Target Chamber</a:t>
            </a:r>
          </a:p>
          <a:p>
            <a:pPr algn="ctr"/>
            <a:r>
              <a:rPr lang="en-US" sz="1600">
                <a:cs typeface="Arial" charset="0"/>
              </a:rPr>
              <a:t>(Upstream)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524883" y="914400"/>
            <a:ext cx="150631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Target Chamber</a:t>
            </a:r>
          </a:p>
          <a:p>
            <a:pPr algn="ctr"/>
            <a:r>
              <a:rPr lang="en-US" sz="1600" dirty="0">
                <a:cs typeface="Arial" charset="0"/>
              </a:rPr>
              <a:t>(Downstream)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3775325" y="1188913"/>
            <a:ext cx="71045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Pi-Coil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3354323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+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237677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6353683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7725283" y="914400"/>
            <a:ext cx="94448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Ion</a:t>
            </a:r>
          </a:p>
          <a:p>
            <a:pPr algn="ctr"/>
            <a:r>
              <a:rPr lang="en-US" sz="1600" dirty="0">
                <a:cs typeface="Arial" charset="0"/>
              </a:rPr>
              <a:t>Chamber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148571" y="2738667"/>
            <a:ext cx="7186312" cy="4533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7649083" y="3048000"/>
            <a:ext cx="11058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BKG</a:t>
            </a:r>
            <a:r>
              <a:rPr lang="en-US" sz="1600" dirty="0">
                <a:cs typeface="Arial" charset="0"/>
                <a:sym typeface="UniversalMath1 BT" pitchFamily="18" charset="2"/>
              </a:rPr>
              <a:t> 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228600" y="2438400"/>
            <a:ext cx="881844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Neutron</a:t>
            </a:r>
          </a:p>
          <a:p>
            <a:pPr algn="ctr"/>
            <a:r>
              <a:rPr lang="en-US" sz="1600" dirty="0">
                <a:cs typeface="Arial" charset="0"/>
              </a:rPr>
              <a:t>Beam</a:t>
            </a: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2390887" y="2122287"/>
            <a:ext cx="123142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chamber full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67283" y="1524000"/>
            <a:ext cx="762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91483" y="22098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67683" y="22098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143883" y="22098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14800" y="3657600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4" idx="3"/>
          </p:cNvCxnSpPr>
          <p:nvPr/>
        </p:nvCxnSpPr>
        <p:spPr>
          <a:xfrm flipH="1" flipV="1">
            <a:off x="3899274" y="4005122"/>
            <a:ext cx="215526" cy="719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810000" y="3810000"/>
            <a:ext cx="609600" cy="228600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endCxn id="44" idx="7"/>
          </p:cNvCxnSpPr>
          <p:nvPr/>
        </p:nvCxnSpPr>
        <p:spPr>
          <a:xfrm flipV="1">
            <a:off x="4114800" y="3843478"/>
            <a:ext cx="215526" cy="880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14800" y="472440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810000" y="4724400"/>
            <a:ext cx="3048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3"/>
            <a:endCxn id="44" idx="7"/>
          </p:cNvCxnSpPr>
          <p:nvPr/>
        </p:nvCxnSpPr>
        <p:spPr>
          <a:xfrm flipV="1">
            <a:off x="3899274" y="3843478"/>
            <a:ext cx="431052" cy="1616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34"/>
          <p:cNvSpPr txBox="1">
            <a:spLocks noChangeArrowheads="1"/>
          </p:cNvSpPr>
          <p:nvPr/>
        </p:nvSpPr>
        <p:spPr bwMode="auto">
          <a:xfrm>
            <a:off x="3581400" y="4114800"/>
            <a:ext cx="46839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+ </a:t>
            </a:r>
            <a:r>
              <a:rPr lang="el-GR" sz="1600" i="1" dirty="0" smtClean="0">
                <a:cs typeface="Arial" charset="0"/>
              </a:rPr>
              <a:t>φ</a:t>
            </a:r>
            <a:endParaRPr lang="en-US" sz="1600" baseline="-50000" dirty="0">
              <a:cs typeface="Arial" charset="0"/>
            </a:endParaRPr>
          </a:p>
        </p:txBody>
      </p:sp>
      <p:sp>
        <p:nvSpPr>
          <p:cNvPr id="64" name="TextBox 35"/>
          <p:cNvSpPr txBox="1">
            <a:spLocks noChangeArrowheads="1"/>
          </p:cNvSpPr>
          <p:nvPr/>
        </p:nvSpPr>
        <p:spPr bwMode="auto">
          <a:xfrm>
            <a:off x="4191000" y="3962400"/>
            <a:ext cx="46839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 </a:t>
            </a:r>
            <a:r>
              <a:rPr lang="el-GR" sz="1600" i="1" dirty="0" smtClean="0">
                <a:cs typeface="Arial" charset="0"/>
              </a:rPr>
              <a:t>φ</a:t>
            </a:r>
            <a:endParaRPr lang="en-US" sz="1600" baseline="-50000" dirty="0">
              <a:cs typeface="Arial" charset="0"/>
            </a:endParaRPr>
          </a:p>
        </p:txBody>
      </p:sp>
      <p:sp>
        <p:nvSpPr>
          <p:cNvPr id="65" name="TextBox 55"/>
          <p:cNvSpPr txBox="1">
            <a:spLocks noChangeArrowheads="1"/>
          </p:cNvSpPr>
          <p:nvPr/>
        </p:nvSpPr>
        <p:spPr bwMode="auto">
          <a:xfrm>
            <a:off x="3810000" y="3505200"/>
            <a:ext cx="30008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cs typeface="Arial" charset="0"/>
              </a:rPr>
              <a:t>B</a:t>
            </a:r>
            <a:endParaRPr lang="en-US" sz="1600" b="1" dirty="0"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600" y="1752600"/>
            <a:ext cx="10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side view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Canceling </a:t>
            </a:r>
            <a:r>
              <a:rPr lang="en-US" sz="3200" i="1" dirty="0" err="1" smtClean="0">
                <a:latin typeface="Symbol" pitchFamily="18" charset="2"/>
              </a:rPr>
              <a:t>f</a:t>
            </a:r>
            <a:r>
              <a:rPr lang="en-US" sz="3200" i="1" baseline="-25000" dirty="0" err="1" smtClean="0"/>
              <a:t>PC</a:t>
            </a:r>
            <a:r>
              <a:rPr lang="en-US" sz="3200" dirty="0" smtClean="0"/>
              <a:t> – Side-by-side experiments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153400" cy="1371600"/>
          </a:xfrm>
        </p:spPr>
        <p:txBody>
          <a:bodyPr>
            <a:normAutofit fontScale="77500" lnSpcReduction="20000"/>
          </a:bodyPr>
          <a:lstStyle/>
          <a:p>
            <a:r>
              <a:rPr lang="el-GR" sz="2800" i="1" dirty="0" smtClean="0">
                <a:cs typeface="Arial" charset="0"/>
              </a:rPr>
              <a:t>φ</a:t>
            </a:r>
            <a:r>
              <a:rPr lang="en-US" sz="2800" baseline="-50000" dirty="0" smtClean="0">
                <a:cs typeface="Arial" charset="0"/>
              </a:rPr>
              <a:t>BKG</a:t>
            </a:r>
            <a:r>
              <a:rPr lang="en-US" sz="2800" dirty="0" smtClean="0"/>
              <a:t>= </a:t>
            </a:r>
            <a:r>
              <a:rPr lang="en-US" sz="2800" baseline="30000" dirty="0" err="1" smtClean="0"/>
              <a:t>dn</a:t>
            </a:r>
            <a:r>
              <a:rPr lang="el-GR" sz="2800" i="1" dirty="0" smtClean="0">
                <a:cs typeface="Arial" charset="0"/>
              </a:rPr>
              <a:t>φ</a:t>
            </a:r>
            <a:r>
              <a:rPr lang="en-US" sz="2800" baseline="-50000" dirty="0" smtClean="0">
                <a:cs typeface="Arial" charset="0"/>
              </a:rPr>
              <a:t>PC</a:t>
            </a:r>
            <a:r>
              <a:rPr lang="en-US" sz="2800" dirty="0" smtClean="0"/>
              <a:t>-</a:t>
            </a:r>
            <a:r>
              <a:rPr lang="en-US" sz="2800" baseline="30000" dirty="0" smtClean="0"/>
              <a:t> up</a:t>
            </a:r>
            <a:r>
              <a:rPr lang="el-GR" sz="2800" i="1" dirty="0" smtClean="0">
                <a:cs typeface="Arial" charset="0"/>
              </a:rPr>
              <a:t>φ</a:t>
            </a:r>
            <a:r>
              <a:rPr lang="en-US" sz="2800" baseline="-50000" dirty="0" smtClean="0">
                <a:cs typeface="Arial" charset="0"/>
              </a:rPr>
              <a:t>PC </a:t>
            </a:r>
            <a:r>
              <a:rPr lang="en-US" sz="2800" dirty="0" smtClean="0"/>
              <a:t>is insensitive to target location</a:t>
            </a:r>
          </a:p>
          <a:p>
            <a:r>
              <a:rPr lang="en-US" sz="2800" dirty="0" smtClean="0"/>
              <a:t>Change target locations</a:t>
            </a:r>
          </a:p>
          <a:p>
            <a:r>
              <a:rPr lang="en-US" sz="2800" dirty="0" smtClean="0">
                <a:cs typeface="Arial" charset="0"/>
              </a:rPr>
              <a:t>Double subtraction isolates </a:t>
            </a:r>
            <a:r>
              <a:rPr lang="en-US" sz="2800" i="1" dirty="0" err="1" smtClean="0">
                <a:latin typeface="Symbol" pitchFamily="18" charset="2"/>
              </a:rPr>
              <a:t>f</a:t>
            </a:r>
            <a:r>
              <a:rPr lang="en-US" sz="2800" i="1" baseline="-25000" dirty="0" err="1" smtClean="0"/>
              <a:t>PNC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and reduces effects of reactor fluctuations</a:t>
            </a:r>
          </a:p>
          <a:p>
            <a:pPr lvl="1"/>
            <a:endParaRPr lang="en-US" sz="2400" dirty="0"/>
          </a:p>
        </p:txBody>
      </p:sp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6277483" y="685800"/>
            <a:ext cx="126348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Output Coil /</a:t>
            </a:r>
          </a:p>
          <a:p>
            <a:pPr algn="ctr"/>
            <a:r>
              <a:rPr lang="en-US" sz="1600" dirty="0">
                <a:cs typeface="Arial" charset="0"/>
              </a:rPr>
              <a:t>Polarization</a:t>
            </a:r>
          </a:p>
          <a:p>
            <a:pPr algn="ctr"/>
            <a:r>
              <a:rPr lang="en-US" sz="1600" dirty="0">
                <a:cs typeface="Arial" charset="0"/>
              </a:rPr>
              <a:t>Analyzer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85756" y="2499942"/>
            <a:ext cx="669100" cy="4813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85365" y="2536013"/>
            <a:ext cx="1282802" cy="41444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00491" y="2419714"/>
            <a:ext cx="384602" cy="641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9506" y="2425585"/>
            <a:ext cx="1074777" cy="6281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417545" y="1817033"/>
            <a:ext cx="60625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>
                <a:cs typeface="Arial" charset="0"/>
              </a:rPr>
              <a:t>up</a:t>
            </a:r>
            <a:r>
              <a:rPr lang="el-GR" sz="1600" i="1">
                <a:cs typeface="Arial" charset="0"/>
              </a:rPr>
              <a:t>φ</a:t>
            </a:r>
            <a:r>
              <a:rPr lang="en-US" sz="1600" baseline="-50000">
                <a:cs typeface="Arial" charset="0"/>
              </a:rPr>
              <a:t>PC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177967" y="1840514"/>
            <a:ext cx="70884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Arial" charset="0"/>
                <a:sym typeface="UniversalMath1 BT" pitchFamily="18" charset="2"/>
              </a:rPr>
              <a:t>−</a:t>
            </a:r>
            <a:r>
              <a:rPr lang="en-US" sz="1600" baseline="50000">
                <a:cs typeface="Arial" charset="0"/>
              </a:rPr>
              <a:t>up</a:t>
            </a:r>
            <a:r>
              <a:rPr lang="el-GR" sz="1600" i="1">
                <a:cs typeface="Arial" charset="0"/>
              </a:rPr>
              <a:t>φ</a:t>
            </a:r>
            <a:r>
              <a:rPr lang="en-US" sz="1600" baseline="-50000">
                <a:cs typeface="Arial" charset="0"/>
              </a:rPr>
              <a:t>PC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6125083" y="1905000"/>
            <a:ext cx="12234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 dirty="0" err="1">
                <a:cs typeface="Arial" charset="0"/>
              </a:rPr>
              <a:t>dn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  <a:r>
              <a:rPr lang="en-US" sz="1600" dirty="0">
                <a:cs typeface="Arial" charset="0"/>
                <a:sym typeface="UniversalMath1 BT" pitchFamily="18" charset="2"/>
              </a:rPr>
              <a:t> − </a:t>
            </a:r>
            <a:r>
              <a:rPr lang="en-US" sz="1600" baseline="50000" dirty="0">
                <a:cs typeface="Arial" charset="0"/>
              </a:rPr>
              <a:t>up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1072366" y="905182"/>
            <a:ext cx="120084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cs typeface="Arial" charset="0"/>
              </a:rPr>
              <a:t>Supermirror</a:t>
            </a:r>
            <a:endParaRPr lang="en-US" sz="1600" dirty="0">
              <a:cs typeface="Arial" charset="0"/>
            </a:endParaRPr>
          </a:p>
          <a:p>
            <a:pPr algn="ctr"/>
            <a:r>
              <a:rPr lang="en-US" sz="1600" dirty="0">
                <a:cs typeface="Arial" charset="0"/>
              </a:rPr>
              <a:t>Polarizer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13394" y="2535221"/>
            <a:ext cx="1282802" cy="4144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1483" y="2438400"/>
            <a:ext cx="709493" cy="5694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2273641" y="905182"/>
            <a:ext cx="150631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Target Chamber</a:t>
            </a:r>
          </a:p>
          <a:p>
            <a:pPr algn="ctr"/>
            <a:r>
              <a:rPr lang="en-US" sz="1600">
                <a:cs typeface="Arial" charset="0"/>
              </a:rPr>
              <a:t>(Upstream)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524883" y="914400"/>
            <a:ext cx="150631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Target Chamber</a:t>
            </a:r>
          </a:p>
          <a:p>
            <a:pPr algn="ctr"/>
            <a:r>
              <a:rPr lang="en-US" sz="1600" dirty="0">
                <a:cs typeface="Arial" charset="0"/>
              </a:rPr>
              <a:t>(Downstream)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3775325" y="1188913"/>
            <a:ext cx="71045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Pi-Coil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3354323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+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4237677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6353683" y="30480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7725283" y="914400"/>
            <a:ext cx="94448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Ion</a:t>
            </a:r>
          </a:p>
          <a:p>
            <a:pPr algn="ctr"/>
            <a:r>
              <a:rPr lang="en-US" sz="1600" dirty="0">
                <a:cs typeface="Arial" charset="0"/>
              </a:rPr>
              <a:t>Chamber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148571" y="2738667"/>
            <a:ext cx="7186312" cy="4533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7649083" y="3048000"/>
            <a:ext cx="11058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BKG</a:t>
            </a:r>
            <a:r>
              <a:rPr lang="en-US" sz="1600" dirty="0">
                <a:cs typeface="Arial" charset="0"/>
                <a:sym typeface="UniversalMath1 BT" pitchFamily="18" charset="2"/>
              </a:rPr>
              <a:t> −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152400" y="2438400"/>
            <a:ext cx="914400" cy="2554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r>
              <a:rPr lang="en-US" sz="1600" dirty="0" smtClean="0">
                <a:cs typeface="Arial" charset="0"/>
              </a:rPr>
              <a:t>Neutron</a:t>
            </a:r>
            <a:endParaRPr lang="en-US" sz="1600" dirty="0">
              <a:cs typeface="Arial" charset="0"/>
            </a:endParaRPr>
          </a:p>
          <a:p>
            <a:pPr algn="ctr"/>
            <a:r>
              <a:rPr lang="en-US" sz="1600" dirty="0" smtClean="0">
                <a:cs typeface="Arial" charset="0"/>
              </a:rPr>
              <a:t>Beam</a:t>
            </a: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 smtClean="0">
              <a:cs typeface="Arial" charset="0"/>
            </a:endParaRPr>
          </a:p>
          <a:p>
            <a:pPr algn="ctr"/>
            <a:endParaRPr lang="en-US" sz="1600" dirty="0">
              <a:cs typeface="Arial" charset="0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2390887" y="2122287"/>
            <a:ext cx="123142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cs typeface="Arial" charset="0"/>
              </a:rPr>
              <a:t>chamber full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67283" y="1524000"/>
            <a:ext cx="762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1485756" y="4264309"/>
            <a:ext cx="669100" cy="4813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385365" y="4300380"/>
            <a:ext cx="1282802" cy="4144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900491" y="4184081"/>
            <a:ext cx="384602" cy="641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269506" y="4189952"/>
            <a:ext cx="1074777" cy="6281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3417545" y="3688279"/>
            <a:ext cx="60625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 dirty="0">
                <a:cs typeface="Arial" charset="0"/>
              </a:rPr>
              <a:t>up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4177967" y="3711760"/>
            <a:ext cx="70884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  <a:sym typeface="UniversalMath1 BT" pitchFamily="18" charset="2"/>
              </a:rPr>
              <a:t>−</a:t>
            </a:r>
            <a:r>
              <a:rPr lang="en-US" sz="1600" baseline="50000" dirty="0">
                <a:cs typeface="Arial" charset="0"/>
              </a:rPr>
              <a:t>up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</a:p>
        </p:txBody>
      </p:sp>
      <p:sp>
        <p:nvSpPr>
          <p:cNvPr id="41" name="TextBox 27"/>
          <p:cNvSpPr txBox="1">
            <a:spLocks noChangeArrowheads="1"/>
          </p:cNvSpPr>
          <p:nvPr/>
        </p:nvSpPr>
        <p:spPr bwMode="auto">
          <a:xfrm>
            <a:off x="6125083" y="3776246"/>
            <a:ext cx="122341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50000" dirty="0" err="1">
                <a:cs typeface="Arial" charset="0"/>
              </a:rPr>
              <a:t>dn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  <a:r>
              <a:rPr lang="en-US" sz="1600" dirty="0">
                <a:cs typeface="Arial" charset="0"/>
                <a:sym typeface="UniversalMath1 BT" pitchFamily="18" charset="2"/>
              </a:rPr>
              <a:t> − </a:t>
            </a:r>
            <a:r>
              <a:rPr lang="en-US" sz="1600" baseline="50000" dirty="0">
                <a:cs typeface="Arial" charset="0"/>
              </a:rPr>
              <a:t>up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PC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513394" y="4299588"/>
            <a:ext cx="1282802" cy="41444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801483" y="4202767"/>
            <a:ext cx="709493" cy="5694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6172200" y="4800600"/>
            <a:ext cx="69923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rial" charset="0"/>
                <a:sym typeface="UniversalMath1 BT" pitchFamily="18" charset="2"/>
              </a:rPr>
              <a:t>+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148571" y="4503034"/>
            <a:ext cx="7186312" cy="4533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5"/>
          <p:cNvSpPr txBox="1">
            <a:spLocks noChangeArrowheads="1"/>
          </p:cNvSpPr>
          <p:nvPr/>
        </p:nvSpPr>
        <p:spPr bwMode="auto">
          <a:xfrm>
            <a:off x="4495800" y="4724400"/>
            <a:ext cx="123142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Arial" charset="0"/>
              </a:rPr>
              <a:t>chamber full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620000" y="4800600"/>
            <a:ext cx="11058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BKG</a:t>
            </a:r>
            <a:r>
              <a:rPr lang="en-US" sz="1600" dirty="0">
                <a:cs typeface="Arial" charset="0"/>
                <a:sym typeface="UniversalMath1 BT" pitchFamily="18" charset="2"/>
              </a:rPr>
              <a:t> </a:t>
            </a:r>
            <a:r>
              <a:rPr lang="en-US" sz="1600" dirty="0" smtClean="0">
                <a:cs typeface="Arial" charset="0"/>
                <a:sym typeface="UniversalMath1 BT" pitchFamily="18" charset="2"/>
              </a:rPr>
              <a:t>+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baseline="-50000" dirty="0">
                <a:cs typeface="Arial" charset="0"/>
              </a:rPr>
              <a:t>PNC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1447800" y="3581400"/>
            <a:ext cx="7315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8600" y="1752600"/>
            <a:ext cx="10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top view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1476</Words>
  <Application>Microsoft Office PowerPoint</Application>
  <PresentationFormat>On-screen Show (4:3)</PresentationFormat>
  <Paragraphs>395</Paragraphs>
  <Slides>39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Microsoft Equation 3.0</vt:lpstr>
      <vt:lpstr>Parity-Violating Neutron Spin Rotation Measurements at NIST</vt:lpstr>
      <vt:lpstr>Neutron Spin Rotation (NSR) Collaboration</vt:lpstr>
      <vt:lpstr>N-N Weak Interaction</vt:lpstr>
      <vt:lpstr>Meson Exchange</vt:lpstr>
      <vt:lpstr>Parity Violating Spin Rotation</vt:lpstr>
      <vt:lpstr>fPNC for Transversely Polarized Neutrons</vt:lpstr>
      <vt:lpstr>Slide 7</vt:lpstr>
      <vt:lpstr>Canceling fPC</vt:lpstr>
      <vt:lpstr>Canceling fPC – Side-by-side experiments</vt:lpstr>
      <vt:lpstr>Slide 10</vt:lpstr>
      <vt:lpstr>Spin Rotation Apparatus</vt:lpstr>
      <vt:lpstr>Rotation Angle Asymmetry</vt:lpstr>
      <vt:lpstr>Slide 13</vt:lpstr>
      <vt:lpstr>Slide 14</vt:lpstr>
      <vt:lpstr>Target Chamber</vt:lpstr>
      <vt:lpstr>Segmented 3He ionization chamber</vt:lpstr>
      <vt:lpstr>Slide 17</vt:lpstr>
      <vt:lpstr>Systematic Effects</vt:lpstr>
      <vt:lpstr>Small-angle scattering</vt:lpstr>
      <vt:lpstr>Simulations</vt:lpstr>
      <vt:lpstr>Systematic Effects</vt:lpstr>
      <vt:lpstr>Results</vt:lpstr>
      <vt:lpstr>Results</vt:lpstr>
      <vt:lpstr>Slide 24</vt:lpstr>
      <vt:lpstr>Apparatus Improvements</vt:lpstr>
      <vt:lpstr>Conclusions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Small Angle Scattering in liquid 4He</vt:lpstr>
      <vt:lpstr>Slide 36</vt:lpstr>
      <vt:lpstr>Slide 37</vt:lpstr>
      <vt:lpstr>Slide 38</vt:lpstr>
      <vt:lpstr>Slide 39</vt:lpstr>
    </vt:vector>
  </TitlesOfParts>
  <Company>Gettysburg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Parity-Violating Neutron Spin Rotation Measurements at NIST</dc:title>
  <dc:creator>Bret Crawford</dc:creator>
  <cp:lastModifiedBy>Bret Crawford</cp:lastModifiedBy>
  <cp:revision>219</cp:revision>
  <dcterms:created xsi:type="dcterms:W3CDTF">2013-04-22T14:24:52Z</dcterms:created>
  <dcterms:modified xsi:type="dcterms:W3CDTF">2013-05-17T16:30:20Z</dcterms:modified>
</cp:coreProperties>
</file>