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8" r:id="rId3"/>
    <p:sldId id="259" r:id="rId4"/>
    <p:sldId id="298" r:id="rId5"/>
    <p:sldId id="260" r:id="rId6"/>
    <p:sldId id="261" r:id="rId7"/>
    <p:sldId id="262" r:id="rId8"/>
    <p:sldId id="264" r:id="rId9"/>
    <p:sldId id="267" r:id="rId10"/>
    <p:sldId id="313" r:id="rId11"/>
    <p:sldId id="268" r:id="rId12"/>
    <p:sldId id="296" r:id="rId13"/>
    <p:sldId id="322" r:id="rId14"/>
    <p:sldId id="323" r:id="rId15"/>
    <p:sldId id="324" r:id="rId16"/>
    <p:sldId id="328" r:id="rId17"/>
    <p:sldId id="329" r:id="rId18"/>
    <p:sldId id="330" r:id="rId19"/>
    <p:sldId id="326" r:id="rId20"/>
    <p:sldId id="332" r:id="rId21"/>
    <p:sldId id="333" r:id="rId22"/>
    <p:sldId id="331" r:id="rId23"/>
    <p:sldId id="300" r:id="rId24"/>
    <p:sldId id="289" r:id="rId25"/>
    <p:sldId id="325" r:id="rId26"/>
    <p:sldId id="311" r:id="rId27"/>
    <p:sldId id="301" r:id="rId28"/>
    <p:sldId id="277" r:id="rId29"/>
    <p:sldId id="297" r:id="rId30"/>
    <p:sldId id="290" r:id="rId31"/>
    <p:sldId id="291" r:id="rId32"/>
    <p:sldId id="273" r:id="rId33"/>
    <p:sldId id="305" r:id="rId34"/>
    <p:sldId id="319" r:id="rId35"/>
    <p:sldId id="320" r:id="rId36"/>
    <p:sldId id="321" r:id="rId37"/>
    <p:sldId id="318" r:id="rId38"/>
    <p:sldId id="314" r:id="rId39"/>
    <p:sldId id="315" r:id="rId40"/>
    <p:sldId id="316" r:id="rId41"/>
    <p:sldId id="317" r:id="rId42"/>
    <p:sldId id="309" r:id="rId43"/>
    <p:sldId id="306" r:id="rId44"/>
    <p:sldId id="307" r:id="rId45"/>
    <p:sldId id="308" r:id="rId46"/>
    <p:sldId id="302" r:id="rId47"/>
    <p:sldId id="303" r:id="rId48"/>
    <p:sldId id="304" r:id="rId49"/>
    <p:sldId id="274" r:id="rId50"/>
    <p:sldId id="275" r:id="rId51"/>
    <p:sldId id="269" r:id="rId52"/>
    <p:sldId id="299" r:id="rId53"/>
    <p:sldId id="270" r:id="rId5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D4A5351-736B-4A46-A36A-AD08974AA1AC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0B11C1-94B4-456B-AD86-663C86826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3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F345D8-6884-4EEA-9949-56B5B130BD48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04C197-172E-41F5-81CB-CE3D74D90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0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4C197-172E-41F5-81CB-CE3D74D903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4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7C71F-C50C-42C7-BEFF-39DD26A2B147}" type="slidenum">
              <a:rPr lang="en-US"/>
              <a:pPr/>
              <a:t>46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6D418-1E3A-1F44-A1C5-3A27553E680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20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9DE42-8092-6D43-8AF4-61BF6F684ABA}" type="slidenum">
              <a:rPr lang="en-US"/>
              <a:pPr/>
              <a:t>24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CE56D-0B37-F646-8092-EB2D8817B459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A45887-ABD1-4D6B-8355-F234FDFAAFD4}" type="slidenum">
              <a:rPr lang="en-US"/>
              <a:pPr/>
              <a:t>36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95325"/>
            <a:ext cx="4649787" cy="3487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499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621" tIns="45810" rIns="91621" bIns="4581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46111-32EC-2A4E-BE2E-27A41B119228}" type="slidenum">
              <a:rPr lang="en-US">
                <a:ea typeface="ヒラギノ角ゴ Pro W3" charset="-128"/>
                <a:cs typeface="ヒラギノ角ゴ Pro W3" charset="-128"/>
              </a:rPr>
              <a:pPr/>
              <a:t>42</a:t>
            </a:fld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5025" cy="3484562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49" y="4415790"/>
            <a:ext cx="5604503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58CF4-96EE-4047-8B1B-249320BC49FB}" type="slidenum">
              <a:rPr lang="en-US">
                <a:ea typeface="ヒラギノ角ゴ Pro W3" charset="-128"/>
                <a:cs typeface="ヒラギノ角ゴ Pro W3" charset="-128"/>
              </a:rPr>
              <a:pPr/>
              <a:t>43</a:t>
            </a:fld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5025" cy="348456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49" y="4415790"/>
            <a:ext cx="5604503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51CA3-F2B0-A943-BFA1-A653F99CDC13}" type="slidenum">
              <a:rPr lang="en-US">
                <a:ea typeface="ヒラギノ角ゴ Pro W3" charset="-128"/>
                <a:cs typeface="ヒラギノ角ゴ Pro W3" charset="-128"/>
              </a:rPr>
              <a:pPr/>
              <a:t>44</a:t>
            </a:fld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5025" cy="3484562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49" y="4415790"/>
            <a:ext cx="5604503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ACA473-F5B5-48BD-8512-B4C74EEC0B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ADB94-EC1F-E14F-A3C2-A688A2AF8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AF2D2-111B-3B43-9423-A9F584EED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7EA40-1976-46EA-B9F6-FE0D9BDC0290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618A3-B9CB-4807-9817-CC2A2E31A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Neutron_Spin_2.avi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6.jpeg"/><Relationship Id="rId4" Type="http://schemas.openxmlformats.org/officeDocument/2006/relationships/image" Target="../media/image1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0.wmf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8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5.bin"/><Relationship Id="rId10" Type="http://schemas.openxmlformats.org/officeDocument/2006/relationships/image" Target="../media/image7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4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9.wmf"/><Relationship Id="rId22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Neutron Spin Rotation Measurements by the NSR Collaboration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dirty="0" smtClean="0"/>
              <a:t>DNP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Hawaii October,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152400"/>
            <a:ext cx="8153400" cy="4843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55" y="6096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NIST Center for Neutron Research</a:t>
            </a:r>
            <a:endParaRPr lang="en-US" sz="2400" dirty="0"/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866103" y="6029810"/>
            <a:ext cx="1862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Thermal neutrons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04800" y="5802198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Reactor </a:t>
            </a:r>
            <a:r>
              <a:rPr lang="en-US" b="1" dirty="0">
                <a:solidFill>
                  <a:srgbClr val="FF0000"/>
                </a:solidFill>
              </a:rPr>
              <a:t>20 MW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(fission neutrons)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438400" y="5851397"/>
            <a:ext cx="144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Moderation D</a:t>
            </a:r>
            <a:r>
              <a:rPr lang="en-US" sz="1400" b="1" baseline="-25000" dirty="0"/>
              <a:t>2</a:t>
            </a:r>
            <a:r>
              <a:rPr lang="en-US" sz="1400" dirty="0"/>
              <a:t>O</a:t>
            </a: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7239000" y="5973149"/>
            <a:ext cx="1503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Cold </a:t>
            </a:r>
            <a:r>
              <a:rPr lang="en-US" sz="1800" dirty="0" smtClean="0">
                <a:solidFill>
                  <a:srgbClr val="0000FF"/>
                </a:solidFill>
              </a:rPr>
              <a:t>neutrons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T=20K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5728855" y="5855529"/>
            <a:ext cx="1481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Moderation LH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76500" y="6205133"/>
            <a:ext cx="1295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28855" y="6194083"/>
            <a:ext cx="1295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8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103"/>
          <p:cNvSpPr txBox="1">
            <a:spLocks noChangeArrowheads="1"/>
          </p:cNvSpPr>
          <p:nvPr/>
        </p:nvSpPr>
        <p:spPr bwMode="auto">
          <a:xfrm>
            <a:off x="7789181" y="3810000"/>
            <a:ext cx="10602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cs typeface="Arial" charset="0"/>
              </a:rPr>
              <a:t>supermirror</a:t>
            </a:r>
            <a:endParaRPr lang="en-US" sz="1400" dirty="0">
              <a:cs typeface="Arial" charset="0"/>
            </a:endParaRPr>
          </a:p>
          <a:p>
            <a:pPr algn="ctr"/>
            <a:r>
              <a:rPr lang="en-US" sz="1400" dirty="0" smtClean="0">
                <a:cs typeface="Arial" charset="0"/>
              </a:rPr>
              <a:t>analyzer</a:t>
            </a:r>
            <a:endParaRPr lang="en-US" sz="1400" dirty="0">
              <a:cs typeface="Arial" charset="0"/>
            </a:endParaRPr>
          </a:p>
        </p:txBody>
      </p:sp>
      <p:sp>
        <p:nvSpPr>
          <p:cNvPr id="72" name="TextBox 103"/>
          <p:cNvSpPr txBox="1">
            <a:spLocks noChangeArrowheads="1"/>
          </p:cNvSpPr>
          <p:nvPr/>
        </p:nvSpPr>
        <p:spPr bwMode="auto">
          <a:xfrm>
            <a:off x="7848600" y="1981200"/>
            <a:ext cx="1101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cs typeface="Arial" charset="0"/>
              </a:rPr>
              <a:t>ion chamber</a:t>
            </a:r>
            <a:endParaRPr lang="en-US" sz="1400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Spin Rotation Apparatus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648200"/>
            <a:ext cx="8229600" cy="2057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100microGauss 	10microGauss   in target region</a:t>
            </a:r>
          </a:p>
          <a:p>
            <a:r>
              <a:rPr lang="en-US" sz="2400" dirty="0" smtClean="0"/>
              <a:t>float glass waveguides (m=0.68)  	  super-mirror guides (m=2)</a:t>
            </a:r>
          </a:p>
          <a:p>
            <a:r>
              <a:rPr lang="en-US" sz="2400" dirty="0" smtClean="0"/>
              <a:t>5cmX5cm NG6           10cmX10cm NGC</a:t>
            </a:r>
          </a:p>
          <a:p>
            <a:r>
              <a:rPr lang="en-US" sz="2400" dirty="0" smtClean="0"/>
              <a:t>4.5E8/cm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/s NG6       2.5E9/cm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/s NGC</a:t>
            </a:r>
            <a:endParaRPr lang="en-US" sz="2400" dirty="0"/>
          </a:p>
          <a:p>
            <a:r>
              <a:rPr lang="en-US" sz="2400" dirty="0"/>
              <a:t>Be filter </a:t>
            </a:r>
            <a:r>
              <a:rPr lang="en-US" sz="2400" dirty="0" smtClean="0"/>
              <a:t>cuts spectrum &lt;4Å to limit </a:t>
            </a:r>
            <a:r>
              <a:rPr lang="en-US" sz="2400" dirty="0"/>
              <a:t>under rotation by pi-coil</a:t>
            </a:r>
          </a:p>
          <a:p>
            <a:endParaRPr lang="en-US" sz="2400" dirty="0" smtClean="0"/>
          </a:p>
        </p:txBody>
      </p:sp>
      <p:grpSp>
        <p:nvGrpSpPr>
          <p:cNvPr id="70" name="Group 69"/>
          <p:cNvGrpSpPr/>
          <p:nvPr/>
        </p:nvGrpSpPr>
        <p:grpSpPr>
          <a:xfrm>
            <a:off x="140991" y="557946"/>
            <a:ext cx="8774409" cy="3794125"/>
            <a:chOff x="95250" y="1535113"/>
            <a:chExt cx="8820150" cy="3794125"/>
          </a:xfrm>
        </p:grpSpPr>
        <p:grpSp>
          <p:nvGrpSpPr>
            <p:cNvPr id="4" name="Group 36"/>
            <p:cNvGrpSpPr>
              <a:grpSpLocks/>
            </p:cNvGrpSpPr>
            <p:nvPr/>
          </p:nvGrpSpPr>
          <p:grpSpPr bwMode="auto">
            <a:xfrm>
              <a:off x="2771775" y="3249613"/>
              <a:ext cx="4133850" cy="1525587"/>
              <a:chOff x="20871656" y="18910942"/>
              <a:chExt cx="9458325" cy="3493008"/>
            </a:xfrm>
          </p:grpSpPr>
          <p:sp useBgFill="1">
            <p:nvSpPr>
              <p:cNvPr id="5" name="Rectangle 4"/>
              <p:cNvSpPr/>
              <p:nvPr/>
            </p:nvSpPr>
            <p:spPr>
              <a:xfrm>
                <a:off x="21282099" y="18910942"/>
                <a:ext cx="8641072" cy="3493008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6" name="Rectangle 5"/>
              <p:cNvSpPr/>
              <p:nvPr/>
            </p:nvSpPr>
            <p:spPr>
              <a:xfrm>
                <a:off x="20918876" y="20110414"/>
                <a:ext cx="363223" cy="1075890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7" name="Rectangle 6"/>
              <p:cNvSpPr/>
              <p:nvPr/>
            </p:nvSpPr>
            <p:spPr>
              <a:xfrm>
                <a:off x="29926805" y="20379387"/>
                <a:ext cx="363223" cy="537945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8" name="Rectangle 7"/>
              <p:cNvSpPr/>
              <p:nvPr/>
            </p:nvSpPr>
            <p:spPr>
              <a:xfrm>
                <a:off x="20871656" y="20132223"/>
                <a:ext cx="450396" cy="10286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9" name="Rectangle 8"/>
              <p:cNvSpPr/>
              <p:nvPr/>
            </p:nvSpPr>
            <p:spPr>
              <a:xfrm>
                <a:off x="29883218" y="20404829"/>
                <a:ext cx="446763" cy="4906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3241675" y="3397250"/>
              <a:ext cx="3195638" cy="1227138"/>
              <a:chOff x="23500831" y="11391414"/>
              <a:chExt cx="7316137" cy="2807208"/>
            </a:xfrm>
          </p:grpSpPr>
          <p:sp useBgFill="1">
            <p:nvSpPr>
              <p:cNvPr id="11" name="Rectangle 10"/>
              <p:cNvSpPr/>
              <p:nvPr/>
            </p:nvSpPr>
            <p:spPr>
              <a:xfrm>
                <a:off x="23922427" y="11391414"/>
                <a:ext cx="6483848" cy="2807208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2" name="Rectangle 11"/>
              <p:cNvSpPr/>
              <p:nvPr/>
            </p:nvSpPr>
            <p:spPr>
              <a:xfrm>
                <a:off x="23555349" y="12259361"/>
                <a:ext cx="367078" cy="1078576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3" name="Rectangle 12"/>
              <p:cNvSpPr/>
              <p:nvPr/>
            </p:nvSpPr>
            <p:spPr>
              <a:xfrm>
                <a:off x="30409910" y="12520835"/>
                <a:ext cx="363444" cy="541103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4" name="Rectangle 13"/>
              <p:cNvSpPr/>
              <p:nvPr/>
            </p:nvSpPr>
            <p:spPr>
              <a:xfrm>
                <a:off x="23500831" y="12281151"/>
                <a:ext cx="457940" cy="103499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5" name="Rectangle 14"/>
              <p:cNvSpPr/>
              <p:nvPr/>
            </p:nvSpPr>
            <p:spPr>
              <a:xfrm>
                <a:off x="30359028" y="12542624"/>
                <a:ext cx="457940" cy="493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3973513" y="3454400"/>
              <a:ext cx="1730375" cy="1100138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20520000">
              <a:off x="5526088" y="3619500"/>
              <a:ext cx="1574800" cy="396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73525" y="3786188"/>
              <a:ext cx="1498600" cy="4508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98925" y="3962400"/>
              <a:ext cx="658813" cy="95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87913" y="3962400"/>
              <a:ext cx="658812" cy="95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92663" y="3884613"/>
              <a:ext cx="63500" cy="252412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92663" y="3822700"/>
              <a:ext cx="63500" cy="63500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92663" y="4137025"/>
              <a:ext cx="63500" cy="63500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65413" y="3811588"/>
              <a:ext cx="1277937" cy="400050"/>
            </a:xfrm>
            <a:prstGeom prst="rect">
              <a:avLst/>
            </a:prstGeom>
            <a:solidFill>
              <a:srgbClr val="FF8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333625" y="3970338"/>
              <a:ext cx="1573213" cy="809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1838" y="3970338"/>
              <a:ext cx="1574800" cy="793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30875" y="3921125"/>
              <a:ext cx="1517650" cy="179388"/>
            </a:xfrm>
            <a:prstGeom prst="rect">
              <a:avLst/>
            </a:prstGeom>
            <a:solidFill>
              <a:srgbClr val="FF8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67388" y="3971925"/>
              <a:ext cx="1965325" cy="793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3363" y="3890963"/>
              <a:ext cx="471487" cy="2413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64463" y="3892550"/>
              <a:ext cx="471487" cy="2397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270875" y="3811588"/>
              <a:ext cx="600075" cy="39846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20520000">
              <a:off x="7053263" y="3171825"/>
              <a:ext cx="400050" cy="3206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4046538" y="3762375"/>
              <a:ext cx="1573212" cy="0"/>
            </a:xfrm>
            <a:prstGeom prst="line">
              <a:avLst/>
            </a:prstGeom>
            <a:ln w="476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046538" y="4260850"/>
              <a:ext cx="1573212" cy="0"/>
            </a:xfrm>
            <a:prstGeom prst="line">
              <a:avLst/>
            </a:prstGeom>
            <a:ln w="476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03"/>
            <p:cNvSpPr txBox="1">
              <a:spLocks noChangeArrowheads="1"/>
            </p:cNvSpPr>
            <p:nvPr/>
          </p:nvSpPr>
          <p:spPr bwMode="auto">
            <a:xfrm>
              <a:off x="95250" y="4511675"/>
              <a:ext cx="109378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cs typeface="Arial" charset="0"/>
                </a:rPr>
                <a:t>supermirror</a:t>
              </a:r>
              <a:endParaRPr lang="en-US" sz="1400" dirty="0">
                <a:cs typeface="Arial" charset="0"/>
              </a:endParaRPr>
            </a:p>
            <a:p>
              <a:pPr algn="ctr"/>
              <a:r>
                <a:rPr lang="en-US" sz="1400" dirty="0">
                  <a:cs typeface="Arial" charset="0"/>
                </a:rPr>
                <a:t>polarizer</a:t>
              </a:r>
            </a:p>
          </p:txBody>
        </p:sp>
        <p:sp>
          <p:nvSpPr>
            <p:cNvPr id="36" name="TextBox 104"/>
            <p:cNvSpPr txBox="1">
              <a:spLocks noChangeArrowheads="1"/>
            </p:cNvSpPr>
            <p:nvPr/>
          </p:nvSpPr>
          <p:spPr bwMode="auto">
            <a:xfrm>
              <a:off x="2598738" y="2476500"/>
              <a:ext cx="16065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cs typeface="Arial" charset="0"/>
                </a:rPr>
                <a:t>room-temperature</a:t>
              </a:r>
            </a:p>
            <a:p>
              <a:pPr algn="ctr"/>
              <a:r>
                <a:rPr lang="en-US" sz="1400" dirty="0">
                  <a:cs typeface="Arial" charset="0"/>
                </a:rPr>
                <a:t>magnetic shields</a:t>
              </a:r>
            </a:p>
          </p:txBody>
        </p:sp>
        <p:sp>
          <p:nvSpPr>
            <p:cNvPr id="37" name="TextBox 105"/>
            <p:cNvSpPr txBox="1">
              <a:spLocks noChangeArrowheads="1"/>
            </p:cNvSpPr>
            <p:nvPr/>
          </p:nvSpPr>
          <p:spPr bwMode="auto">
            <a:xfrm>
              <a:off x="1844675" y="3187700"/>
              <a:ext cx="885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cs typeface="Arial" charset="0"/>
                </a:rPr>
                <a:t>input coil</a:t>
              </a:r>
            </a:p>
          </p:txBody>
        </p:sp>
        <p:sp>
          <p:nvSpPr>
            <p:cNvPr id="38" name="TextBox 106"/>
            <p:cNvSpPr txBox="1">
              <a:spLocks noChangeArrowheads="1"/>
            </p:cNvSpPr>
            <p:nvPr/>
          </p:nvSpPr>
          <p:spPr bwMode="auto">
            <a:xfrm>
              <a:off x="1530350" y="4670425"/>
              <a:ext cx="1143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cs typeface="Arial" charset="0"/>
                </a:rPr>
                <a:t>input guides</a:t>
              </a:r>
            </a:p>
          </p:txBody>
        </p:sp>
        <p:sp>
          <p:nvSpPr>
            <p:cNvPr id="39" name="TextBox 107"/>
            <p:cNvSpPr txBox="1">
              <a:spLocks noChangeArrowheads="1"/>
            </p:cNvSpPr>
            <p:nvPr/>
          </p:nvSpPr>
          <p:spPr bwMode="auto">
            <a:xfrm>
              <a:off x="6513513" y="2320925"/>
              <a:ext cx="131127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cs typeface="Arial" charset="0"/>
                </a:rPr>
                <a:t>motion-control</a:t>
              </a:r>
            </a:p>
            <a:p>
              <a:pPr algn="ctr"/>
              <a:r>
                <a:rPr lang="en-US" sz="1400">
                  <a:cs typeface="Arial" charset="0"/>
                </a:rPr>
                <a:t>system</a:t>
              </a:r>
            </a:p>
          </p:txBody>
        </p:sp>
        <p:cxnSp>
          <p:nvCxnSpPr>
            <p:cNvPr id="40" name="Straight Connector 110"/>
            <p:cNvCxnSpPr>
              <a:cxnSpLocks noChangeShapeType="1"/>
              <a:stCxn id="39" idx="2"/>
              <a:endCxn id="32" idx="0"/>
            </p:cNvCxnSpPr>
            <p:nvPr/>
          </p:nvCxnSpPr>
          <p:spPr bwMode="auto">
            <a:xfrm>
              <a:off x="7169150" y="2838450"/>
              <a:ext cx="31750" cy="331788"/>
            </a:xfrm>
            <a:prstGeom prst="line">
              <a:avLst/>
            </a:prstGeom>
            <a:noFill/>
            <a:ln w="9525">
              <a:solidFill>
                <a:srgbClr val="0D0D0D"/>
              </a:solidFill>
              <a:round/>
              <a:headEnd/>
              <a:tailEnd/>
            </a:ln>
          </p:spPr>
        </p:cxnSp>
        <p:cxnSp>
          <p:nvCxnSpPr>
            <p:cNvPr id="41" name="Straight Connector 40"/>
            <p:cNvCxnSpPr>
              <a:stCxn id="36" idx="2"/>
            </p:cNvCxnSpPr>
            <p:nvPr/>
          </p:nvCxnSpPr>
          <p:spPr>
            <a:xfrm rot="5400000">
              <a:off x="3251994" y="3093244"/>
              <a:ext cx="249238" cy="5080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6" idx="2"/>
            </p:cNvCxnSpPr>
            <p:nvPr/>
          </p:nvCxnSpPr>
          <p:spPr>
            <a:xfrm rot="16200000" flipH="1">
              <a:off x="3405981" y="2990057"/>
              <a:ext cx="327025" cy="334962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endCxn id="37" idx="2"/>
            </p:cNvCxnSpPr>
            <p:nvPr/>
          </p:nvCxnSpPr>
          <p:spPr>
            <a:xfrm rot="10800000">
              <a:off x="2287588" y="3492500"/>
              <a:ext cx="385762" cy="31591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8" idx="0"/>
            </p:cNvCxnSpPr>
            <p:nvPr/>
          </p:nvCxnSpPr>
          <p:spPr>
            <a:xfrm rot="16200000" flipV="1">
              <a:off x="1566863" y="4135438"/>
              <a:ext cx="617537" cy="45243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38" idx="0"/>
            </p:cNvCxnSpPr>
            <p:nvPr/>
          </p:nvCxnSpPr>
          <p:spPr>
            <a:xfrm rot="5400000">
              <a:off x="2008188" y="4146550"/>
              <a:ext cx="617537" cy="43021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116"/>
            <p:cNvCxnSpPr>
              <a:cxnSpLocks noChangeShapeType="1"/>
              <a:stCxn id="29" idx="2"/>
              <a:endCxn id="35" idx="0"/>
            </p:cNvCxnSpPr>
            <p:nvPr/>
          </p:nvCxnSpPr>
          <p:spPr bwMode="auto">
            <a:xfrm>
              <a:off x="469900" y="4132263"/>
              <a:ext cx="173038" cy="379412"/>
            </a:xfrm>
            <a:prstGeom prst="line">
              <a:avLst/>
            </a:prstGeom>
            <a:noFill/>
            <a:ln w="9525">
              <a:solidFill>
                <a:srgbClr val="0D0D0D"/>
              </a:solidFill>
              <a:round/>
              <a:headEnd/>
              <a:tailEnd/>
            </a:ln>
          </p:spPr>
        </p:cxnSp>
        <p:cxnSp>
          <p:nvCxnSpPr>
            <p:cNvPr id="47" name="Straight Connector 117"/>
            <p:cNvCxnSpPr>
              <a:cxnSpLocks noChangeShapeType="1"/>
              <a:stCxn id="31" idx="0"/>
              <a:endCxn id="72" idx="2"/>
            </p:cNvCxnSpPr>
            <p:nvPr/>
          </p:nvCxnSpPr>
          <p:spPr bwMode="auto">
            <a:xfrm flipH="1" flipV="1">
              <a:off x="8494642" y="3138290"/>
              <a:ext cx="76271" cy="673298"/>
            </a:xfrm>
            <a:prstGeom prst="line">
              <a:avLst/>
            </a:prstGeom>
            <a:noFill/>
            <a:ln w="9525">
              <a:solidFill>
                <a:srgbClr val="0D0D0D"/>
              </a:solidFill>
              <a:round/>
              <a:headEnd/>
              <a:tailEnd/>
            </a:ln>
          </p:spPr>
        </p:cxnSp>
        <p:cxnSp>
          <p:nvCxnSpPr>
            <p:cNvPr id="48" name="Straight Connector 47"/>
            <p:cNvCxnSpPr/>
            <p:nvPr/>
          </p:nvCxnSpPr>
          <p:spPr>
            <a:xfrm flipV="1">
              <a:off x="7113588" y="3575050"/>
              <a:ext cx="596900" cy="34290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119"/>
            <p:cNvSpPr txBox="1">
              <a:spLocks noChangeArrowheads="1"/>
            </p:cNvSpPr>
            <p:nvPr/>
          </p:nvSpPr>
          <p:spPr bwMode="auto">
            <a:xfrm>
              <a:off x="6753225" y="4867275"/>
              <a:ext cx="1163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cs typeface="Arial" charset="0"/>
                </a:rPr>
                <a:t>output guide</a:t>
              </a:r>
            </a:p>
          </p:txBody>
        </p:sp>
        <p:sp>
          <p:nvSpPr>
            <p:cNvPr id="50" name="TextBox 120"/>
            <p:cNvSpPr txBox="1">
              <a:spLocks noChangeArrowheads="1"/>
            </p:cNvSpPr>
            <p:nvPr/>
          </p:nvSpPr>
          <p:spPr bwMode="auto">
            <a:xfrm>
              <a:off x="7562850" y="3200400"/>
              <a:ext cx="739775" cy="5207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cs typeface="Arial" charset="0"/>
                </a:rPr>
                <a:t>output</a:t>
              </a:r>
            </a:p>
            <a:p>
              <a:pPr algn="ctr"/>
              <a:r>
                <a:rPr lang="en-US" sz="1400" b="1">
                  <a:cs typeface="Arial" charset="0"/>
                </a:rPr>
                <a:t>coil</a:t>
              </a:r>
            </a:p>
          </p:txBody>
        </p:sp>
        <p:cxnSp>
          <p:nvCxnSpPr>
            <p:cNvPr id="51" name="Straight Connector 50"/>
            <p:cNvCxnSpPr>
              <a:endCxn id="49" idx="0"/>
            </p:cNvCxnSpPr>
            <p:nvPr/>
          </p:nvCxnSpPr>
          <p:spPr>
            <a:xfrm rot="5400000">
              <a:off x="6966744" y="4390232"/>
              <a:ext cx="846137" cy="10795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30" idx="2"/>
            </p:cNvCxnSpPr>
            <p:nvPr/>
          </p:nvCxnSpPr>
          <p:spPr>
            <a:xfrm rot="16200000" flipH="1">
              <a:off x="7932738" y="4200525"/>
              <a:ext cx="506412" cy="369888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123"/>
            <p:cNvSpPr txBox="1">
              <a:spLocks noChangeArrowheads="1"/>
            </p:cNvSpPr>
            <p:nvPr/>
          </p:nvSpPr>
          <p:spPr bwMode="auto">
            <a:xfrm>
              <a:off x="5054600" y="2476500"/>
              <a:ext cx="141922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cs typeface="Arial" charset="0"/>
                </a:rPr>
                <a:t>cryogenic</a:t>
              </a:r>
            </a:p>
            <a:p>
              <a:pPr algn="ctr"/>
              <a:r>
                <a:rPr lang="en-US" sz="1400">
                  <a:cs typeface="Arial" charset="0"/>
                </a:rPr>
                <a:t>magnetic shield</a:t>
              </a:r>
            </a:p>
          </p:txBody>
        </p:sp>
        <p:cxnSp>
          <p:nvCxnSpPr>
            <p:cNvPr id="54" name="Straight Connector 53"/>
            <p:cNvCxnSpPr>
              <a:stCxn id="53" idx="2"/>
            </p:cNvCxnSpPr>
            <p:nvPr/>
          </p:nvCxnSpPr>
          <p:spPr>
            <a:xfrm rot="5400000">
              <a:off x="5166519" y="3186906"/>
              <a:ext cx="790575" cy="40481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125"/>
            <p:cNvSpPr txBox="1">
              <a:spLocks noChangeArrowheads="1"/>
            </p:cNvSpPr>
            <p:nvPr/>
          </p:nvSpPr>
          <p:spPr bwMode="auto">
            <a:xfrm>
              <a:off x="3416300" y="5024438"/>
              <a:ext cx="8064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cs typeface="Arial" charset="0"/>
                </a:rPr>
                <a:t>cryostat</a:t>
              </a:r>
            </a:p>
          </p:txBody>
        </p:sp>
        <p:sp>
          <p:nvSpPr>
            <p:cNvPr id="56" name="TextBox 126"/>
            <p:cNvSpPr txBox="1">
              <a:spLocks noChangeArrowheads="1"/>
            </p:cNvSpPr>
            <p:nvPr/>
          </p:nvSpPr>
          <p:spPr bwMode="auto">
            <a:xfrm>
              <a:off x="4298950" y="2708275"/>
              <a:ext cx="711200" cy="307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cs typeface="Arial" charset="0"/>
                </a:rPr>
                <a:t>pi-coil</a:t>
              </a:r>
            </a:p>
          </p:txBody>
        </p:sp>
        <p:sp>
          <p:nvSpPr>
            <p:cNvPr id="57" name="TextBox 127"/>
            <p:cNvSpPr txBox="1">
              <a:spLocks noChangeArrowheads="1"/>
            </p:cNvSpPr>
            <p:nvPr/>
          </p:nvSpPr>
          <p:spPr bwMode="auto">
            <a:xfrm>
              <a:off x="4375150" y="4945063"/>
              <a:ext cx="1925638" cy="307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cs typeface="Arial" charset="0"/>
                </a:rPr>
                <a:t>liquid helium targets</a:t>
              </a:r>
            </a:p>
          </p:txBody>
        </p:sp>
        <p:cxnSp>
          <p:nvCxnSpPr>
            <p:cNvPr id="58" name="Straight Connector 57"/>
            <p:cNvCxnSpPr>
              <a:endCxn id="57" idx="0"/>
            </p:cNvCxnSpPr>
            <p:nvPr/>
          </p:nvCxnSpPr>
          <p:spPr>
            <a:xfrm>
              <a:off x="4460875" y="4081463"/>
              <a:ext cx="877888" cy="86360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29"/>
            <p:cNvCxnSpPr>
              <a:cxnSpLocks noChangeShapeType="1"/>
              <a:stCxn id="22" idx="0"/>
              <a:endCxn id="56" idx="2"/>
            </p:cNvCxnSpPr>
            <p:nvPr/>
          </p:nvCxnSpPr>
          <p:spPr bwMode="auto">
            <a:xfrm flipH="1" flipV="1">
              <a:off x="4654550" y="3016250"/>
              <a:ext cx="169864" cy="806450"/>
            </a:xfrm>
            <a:prstGeom prst="line">
              <a:avLst/>
            </a:prstGeom>
            <a:noFill/>
            <a:ln w="9525">
              <a:solidFill>
                <a:srgbClr val="0D0D0D"/>
              </a:solidFill>
              <a:round/>
              <a:headEnd/>
              <a:tailEnd/>
            </a:ln>
          </p:spPr>
        </p:cxnSp>
        <p:cxnSp>
          <p:nvCxnSpPr>
            <p:cNvPr id="60" name="Straight Connector 59"/>
            <p:cNvCxnSpPr>
              <a:endCxn id="57" idx="0"/>
            </p:cNvCxnSpPr>
            <p:nvPr/>
          </p:nvCxnSpPr>
          <p:spPr>
            <a:xfrm rot="16200000" flipH="1">
              <a:off x="4826794" y="4433094"/>
              <a:ext cx="855663" cy="168275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187"/>
            <p:cNvGrpSpPr>
              <a:grpSpLocks/>
            </p:cNvGrpSpPr>
            <p:nvPr/>
          </p:nvGrpSpPr>
          <p:grpSpPr bwMode="auto">
            <a:xfrm>
              <a:off x="539749" y="2438400"/>
              <a:ext cx="1074738" cy="1003300"/>
              <a:chOff x="17835142" y="11621963"/>
              <a:chExt cx="2458369" cy="2295811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 rot="5400000" flipH="1" flipV="1">
                <a:off x="17406398" y="12769871"/>
                <a:ext cx="1373127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rot="7800000" flipH="1" flipV="1">
                <a:off x="17945744" y="13142212"/>
                <a:ext cx="82460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18082068" y="13452800"/>
                <a:ext cx="1372619" cy="363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137"/>
              <p:cNvSpPr txBox="1">
                <a:spLocks noChangeArrowheads="1"/>
              </p:cNvSpPr>
              <p:nvPr/>
            </p:nvSpPr>
            <p:spPr bwMode="auto">
              <a:xfrm>
                <a:off x="17835142" y="11621963"/>
                <a:ext cx="860611" cy="697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cs typeface="Arial" charset="0"/>
                  </a:rPr>
                  <a:t>+y</a:t>
                </a:r>
              </a:p>
            </p:txBody>
          </p:sp>
          <p:sp>
            <p:nvSpPr>
              <p:cNvPr id="66" name="TextBox 138"/>
              <p:cNvSpPr txBox="1">
                <a:spLocks noChangeArrowheads="1"/>
              </p:cNvSpPr>
              <p:nvPr/>
            </p:nvSpPr>
            <p:spPr bwMode="auto">
              <a:xfrm>
                <a:off x="18506927" y="12410240"/>
                <a:ext cx="860611" cy="697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cs typeface="Arial" charset="0"/>
                  </a:rPr>
                  <a:t>+x</a:t>
                </a:r>
              </a:p>
            </p:txBody>
          </p:sp>
          <p:sp>
            <p:nvSpPr>
              <p:cNvPr id="67" name="TextBox 139"/>
              <p:cNvSpPr txBox="1">
                <a:spLocks noChangeArrowheads="1"/>
              </p:cNvSpPr>
              <p:nvPr/>
            </p:nvSpPr>
            <p:spPr bwMode="auto">
              <a:xfrm>
                <a:off x="19432901" y="13220312"/>
                <a:ext cx="860610" cy="697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cs typeface="Arial" charset="0"/>
                  </a:rPr>
                  <a:t>+z</a:t>
                </a:r>
              </a:p>
            </p:txBody>
          </p:sp>
        </p:grpSp>
        <p:cxnSp>
          <p:nvCxnSpPr>
            <p:cNvPr id="68" name="Straight Connector 67"/>
            <p:cNvCxnSpPr>
              <a:stCxn id="55" idx="0"/>
            </p:cNvCxnSpPr>
            <p:nvPr/>
          </p:nvCxnSpPr>
          <p:spPr>
            <a:xfrm rot="5400000" flipH="1" flipV="1">
              <a:off x="3702050" y="4602163"/>
              <a:ext cx="539750" cy="30480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10"/>
            <p:cNvSpPr txBox="1">
              <a:spLocks noChangeArrowheads="1"/>
            </p:cNvSpPr>
            <p:nvPr/>
          </p:nvSpPr>
          <p:spPr bwMode="auto">
            <a:xfrm>
              <a:off x="304800" y="1535113"/>
              <a:ext cx="8610600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Arial" pitchFamily="34" charset="0"/>
                  <a:ea typeface="+mn-ea"/>
                  <a:cs typeface="Arial" pitchFamily="34" charset="0"/>
                </a:rPr>
                <a:t>Measures the horizontal component of neutron spin for a </a:t>
              </a:r>
              <a:r>
                <a:rPr lang="en-US" dirty="0" smtClean="0">
                  <a:latin typeface="Arial" pitchFamily="34" charset="0"/>
                  <a:ea typeface="+mn-ea"/>
                  <a:cs typeface="Arial" pitchFamily="34" charset="0"/>
                </a:rPr>
                <a:t>vertically-polarized beam</a:t>
              </a:r>
              <a:endParaRPr lang="en-US" dirty="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771370" y="4876800"/>
            <a:ext cx="216025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761319" y="5257800"/>
            <a:ext cx="425479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20990" y="5638800"/>
            <a:ext cx="226077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62000" y="6019800"/>
            <a:ext cx="236743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3914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Parity-Violation Results/Plans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838201"/>
                <a:ext cx="5943600" cy="2362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2008 run on NG6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2015/16? Run on NGC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&lt;2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sz="2400" dirty="0" smtClean="0"/>
                  <a:t>  rad/m 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838201"/>
                <a:ext cx="5943600" cy="2362200"/>
              </a:xfrm>
              <a:blipFill rotWithShape="1">
                <a:blip r:embed="rId3"/>
                <a:stretch>
                  <a:fillRect l="-1436" t="-2067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 t="12727" r="53455" b="12727"/>
          <a:stretch>
            <a:fillRect/>
          </a:stretch>
        </p:blipFill>
        <p:spPr bwMode="auto">
          <a:xfrm>
            <a:off x="6324600" y="762000"/>
            <a:ext cx="2438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784583"/>
              </p:ext>
            </p:extLst>
          </p:nvPr>
        </p:nvGraphicFramePr>
        <p:xfrm>
          <a:off x="304800" y="1295400"/>
          <a:ext cx="5410200" cy="74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6" name="Equation" r:id="rId5" imgW="2857500" imgH="393700" progId="Equation.3">
                  <p:embed/>
                </p:oleObj>
              </mc:Choice>
              <mc:Fallback>
                <p:oleObj name="Equation" r:id="rId5" imgW="28575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95400"/>
                        <a:ext cx="5410200" cy="744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4" descr="IMG_1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0999"/>
            <a:ext cx="3269225" cy="245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3126551" cy="255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force Long-Range </a:t>
            </a:r>
            <a:r>
              <a:rPr lang="en-US" dirty="0"/>
              <a:t>I</a:t>
            </a:r>
            <a:r>
              <a:rPr lang="en-US" dirty="0" smtClean="0"/>
              <a:t>nteractions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5482" y="1295400"/>
                <a:ext cx="8229600" cy="4525963"/>
              </a:xfrm>
            </p:spPr>
            <p:txBody>
              <a:bodyPr>
                <a:normAutofit/>
              </a:bodyPr>
              <a:lstStyle/>
              <a:p>
                <a:endParaRPr lang="en-US" sz="2400" dirty="0" smtClean="0"/>
              </a:p>
              <a:p>
                <a:r>
                  <a:rPr lang="en-US" sz="2400" dirty="0" smtClean="0"/>
                  <a:t>Extensions to Standard Model suggest possibility of weakly interacting, light bosons</a:t>
                </a:r>
                <a:endParaRPr lang="en-US" sz="2400" dirty="0"/>
              </a:p>
              <a:p>
                <a:r>
                  <a:rPr lang="en-US" sz="2400" dirty="0" smtClean="0"/>
                  <a:t>Spin and momentum dependent potentials for fermion-fermion interactions recently classified [</a:t>
                </a:r>
                <a:r>
                  <a:rPr lang="en-US" sz="2400" dirty="0" err="1" smtClean="0"/>
                  <a:t>Dobrescu</a:t>
                </a:r>
                <a:r>
                  <a:rPr lang="en-US" sz="2400" dirty="0"/>
                  <a:t>, </a:t>
                </a:r>
                <a:r>
                  <a:rPr lang="en-US" sz="2400" dirty="0" err="1" smtClean="0"/>
                  <a:t>Mocioiu</a:t>
                </a:r>
                <a:r>
                  <a:rPr lang="en-US" sz="2400" dirty="0" smtClean="0"/>
                  <a:t> JHEP11(2006)005]</a:t>
                </a:r>
              </a:p>
              <a:p>
                <a:r>
                  <a:rPr lang="en-US" sz="2400" dirty="0" smtClean="0"/>
                  <a:t>Parameter of interest is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sz="2400" dirty="0" smtClean="0"/>
                  <a:t> axial-axial coupling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5482" y="1295400"/>
                <a:ext cx="8229600" cy="4525963"/>
              </a:xfrm>
              <a:blipFill rotWithShape="1">
                <a:blip r:embed="rId2"/>
                <a:stretch>
                  <a:fillRect l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389402"/>
            <a:ext cx="4471790" cy="6514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Oval 4"/>
          <p:cNvSpPr/>
          <p:nvPr/>
        </p:nvSpPr>
        <p:spPr>
          <a:xfrm>
            <a:off x="8001000" y="5486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039100" y="4800600"/>
            <a:ext cx="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543800" y="5524500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162800" y="3886200"/>
            <a:ext cx="3810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67554" y="473620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71250" y="5193268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</a:t>
            </a:r>
            <a:endParaRPr lang="en-US" i="1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5547802"/>
            <a:ext cx="3144565" cy="72706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926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0" t="23382" r="10726" b="36929"/>
          <a:stretch/>
        </p:blipFill>
        <p:spPr bwMode="auto">
          <a:xfrm>
            <a:off x="76200" y="381000"/>
            <a:ext cx="7098324" cy="357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3600" y="1556934"/>
            <a:ext cx="3124200" cy="3243665"/>
            <a:chOff x="5111983" y="2275340"/>
            <a:chExt cx="3661072" cy="42607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1983" y="2275340"/>
              <a:ext cx="3661072" cy="426073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5111983" y="2275340"/>
              <a:ext cx="408434" cy="277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5715000" cy="868362"/>
          </a:xfrm>
        </p:spPr>
        <p:txBody>
          <a:bodyPr/>
          <a:lstStyle/>
          <a:p>
            <a:r>
              <a:rPr lang="en-US" dirty="0" smtClean="0"/>
              <a:t>2012 PSI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4648200"/>
                <a:ext cx="7543800" cy="176947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 smtClean="0"/>
                  <a:t>Collimated 5</a:t>
                </a:r>
                <a:r>
                  <a:rPr lang="en-US" sz="2000" dirty="0">
                    <a:latin typeface="Arial"/>
                  </a:rPr>
                  <a:t>Å</a:t>
                </a:r>
                <a:r>
                  <a:rPr lang="en-US" sz="2400" dirty="0" smtClean="0"/>
                  <a:t> neutron beam few mm from 0.48m long copper plate</a:t>
                </a:r>
              </a:p>
              <a:p>
                <a:r>
                  <a:rPr lang="en-US" sz="2400" dirty="0" smtClean="0"/>
                  <a:t>Ramsey Method of separated oscillating fields</a:t>
                </a:r>
              </a:p>
              <a:p>
                <a:r>
                  <a:rPr lang="en-US" sz="2400" dirty="0" smtClean="0"/>
                  <a:t>Vary separation distance</a:t>
                </a:r>
              </a:p>
              <a:p>
                <a:r>
                  <a:rPr lang="en-US" sz="2400" dirty="0" smtClean="0"/>
                  <a:t>Extract limits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for different interaction lengths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4648200"/>
                <a:ext cx="7543800" cy="1769477"/>
              </a:xfrm>
              <a:blipFill rotWithShape="1">
                <a:blip r:embed="rId4"/>
                <a:stretch>
                  <a:fillRect l="-889" t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371600" y="6417677"/>
            <a:ext cx="502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M. </a:t>
            </a:r>
            <a:r>
              <a:rPr lang="en-US" sz="1600" b="1" dirty="0" err="1"/>
              <a:t>Piegsa</a:t>
            </a:r>
            <a:r>
              <a:rPr lang="en-US" sz="1600" b="1" dirty="0"/>
              <a:t> and </a:t>
            </a:r>
            <a:r>
              <a:rPr lang="en-US" sz="1600" b="1" dirty="0" err="1"/>
              <a:t>Pignol</a:t>
            </a:r>
            <a:r>
              <a:rPr lang="en-US" sz="1600" b="1" dirty="0"/>
              <a:t> </a:t>
            </a:r>
            <a:r>
              <a:rPr lang="en-US" sz="1600" b="1" dirty="0" smtClean="0"/>
              <a:t>, </a:t>
            </a:r>
            <a:r>
              <a:rPr lang="en-US" sz="1600" dirty="0" smtClean="0"/>
              <a:t>Phys</a:t>
            </a:r>
            <a:r>
              <a:rPr lang="en-US" sz="1600" dirty="0"/>
              <a:t>. Rev. </a:t>
            </a:r>
            <a:r>
              <a:rPr lang="en-US" sz="1600" dirty="0" err="1"/>
              <a:t>Lett</a:t>
            </a:r>
            <a:r>
              <a:rPr lang="en-US" sz="1600" dirty="0"/>
              <a:t>. </a:t>
            </a:r>
            <a:r>
              <a:rPr lang="en-US" sz="1600" b="1" dirty="0"/>
              <a:t>108</a:t>
            </a:r>
            <a:r>
              <a:rPr lang="en-US" sz="1600" dirty="0"/>
              <a:t>, </a:t>
            </a:r>
            <a:r>
              <a:rPr lang="en-US" sz="1600" dirty="0" smtClean="0"/>
              <a:t>181801(2012)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495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</p:spPr>
        <p:txBody>
          <a:bodyPr/>
          <a:lstStyle/>
          <a:p>
            <a:r>
              <a:rPr lang="en-US" dirty="0" smtClean="0"/>
              <a:t>NSR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r>
              <a:rPr lang="en-US" dirty="0" smtClean="0"/>
              <a:t>Use full 10cmX10cm beam</a:t>
            </a:r>
          </a:p>
          <a:p>
            <a:r>
              <a:rPr lang="en-US" dirty="0"/>
              <a:t>Vertical spin tips </a:t>
            </a:r>
            <a:r>
              <a:rPr lang="en-US" dirty="0" smtClean="0"/>
              <a:t>forward/backward</a:t>
            </a:r>
            <a:endParaRPr lang="en-US" dirty="0"/>
          </a:p>
          <a:p>
            <a:r>
              <a:rPr lang="en-US" dirty="0" smtClean="0"/>
              <a:t>Sandwich high/low density materials </a:t>
            </a:r>
            <a:r>
              <a:rPr lang="en-US" dirty="0" smtClean="0">
                <a:sym typeface="Wingdings" pitchFamily="2" charset="2"/>
              </a:rPr>
              <a:t> net rotation</a:t>
            </a:r>
            <a:endParaRPr lang="en-US" dirty="0" smtClean="0"/>
          </a:p>
          <a:p>
            <a:r>
              <a:rPr lang="en-US" dirty="0" smtClean="0"/>
              <a:t>Slab separation ~1mm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400800" y="1778620"/>
            <a:ext cx="2133600" cy="152400"/>
            <a:chOff x="6629400" y="1905000"/>
            <a:chExt cx="2133600" cy="152400"/>
          </a:xfrm>
        </p:grpSpPr>
        <p:sp>
          <p:nvSpPr>
            <p:cNvPr id="4" name="Rectangle 3"/>
            <p:cNvSpPr/>
            <p:nvPr/>
          </p:nvSpPr>
          <p:spPr>
            <a:xfrm>
              <a:off x="6629400" y="1905000"/>
              <a:ext cx="21336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629400" y="1981200"/>
              <a:ext cx="2133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00800" y="2159620"/>
            <a:ext cx="2133600" cy="152400"/>
            <a:chOff x="6629400" y="1905000"/>
            <a:chExt cx="2133600" cy="152400"/>
          </a:xfrm>
        </p:grpSpPr>
        <p:sp>
          <p:nvSpPr>
            <p:cNvPr id="10" name="Rectangle 9"/>
            <p:cNvSpPr/>
            <p:nvPr/>
          </p:nvSpPr>
          <p:spPr>
            <a:xfrm>
              <a:off x="6629400" y="1905000"/>
              <a:ext cx="21336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29400" y="1981200"/>
              <a:ext cx="2133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00800" y="2540620"/>
            <a:ext cx="2133600" cy="152400"/>
            <a:chOff x="6629400" y="1905000"/>
            <a:chExt cx="2133600" cy="152400"/>
          </a:xfrm>
        </p:grpSpPr>
        <p:sp>
          <p:nvSpPr>
            <p:cNvPr id="13" name="Rectangle 12"/>
            <p:cNvSpPr/>
            <p:nvPr/>
          </p:nvSpPr>
          <p:spPr>
            <a:xfrm>
              <a:off x="6629400" y="1905000"/>
              <a:ext cx="21336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0" y="1981200"/>
              <a:ext cx="2133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921620"/>
            <a:ext cx="2133600" cy="152400"/>
            <a:chOff x="6629400" y="1905000"/>
            <a:chExt cx="2133600" cy="152400"/>
          </a:xfrm>
        </p:grpSpPr>
        <p:sp>
          <p:nvSpPr>
            <p:cNvPr id="16" name="Rectangle 15"/>
            <p:cNvSpPr/>
            <p:nvPr/>
          </p:nvSpPr>
          <p:spPr>
            <a:xfrm>
              <a:off x="6629400" y="1905000"/>
              <a:ext cx="21336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29400" y="1981200"/>
              <a:ext cx="2133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00800" y="3302620"/>
            <a:ext cx="2133600" cy="152400"/>
            <a:chOff x="6629400" y="1905000"/>
            <a:chExt cx="2133600" cy="152400"/>
          </a:xfrm>
        </p:grpSpPr>
        <p:sp>
          <p:nvSpPr>
            <p:cNvPr id="19" name="Rectangle 18"/>
            <p:cNvSpPr/>
            <p:nvPr/>
          </p:nvSpPr>
          <p:spPr>
            <a:xfrm>
              <a:off x="6629400" y="1905000"/>
              <a:ext cx="21336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29400" y="1981200"/>
              <a:ext cx="2133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00800" y="3048000"/>
            <a:ext cx="228600" cy="276999"/>
            <a:chOff x="7568890" y="4895908"/>
            <a:chExt cx="228600" cy="276999"/>
          </a:xfrm>
        </p:grpSpPr>
        <p:sp>
          <p:nvSpPr>
            <p:cNvPr id="23" name="Oval 22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pic>
        <p:nvPicPr>
          <p:cNvPr id="29" name="Picture 28" descr="FVdrawing revers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303" y="3657600"/>
            <a:ext cx="3219994" cy="263421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66765" y="22098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</a:t>
            </a:r>
            <a:endParaRPr lang="en-US" i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6858000" y="3048000"/>
            <a:ext cx="228600" cy="276999"/>
            <a:chOff x="7568890" y="4895908"/>
            <a:chExt cx="228600" cy="276999"/>
          </a:xfrm>
        </p:grpSpPr>
        <p:sp>
          <p:nvSpPr>
            <p:cNvPr id="35" name="Oval 34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15200" y="3048000"/>
            <a:ext cx="228600" cy="276999"/>
            <a:chOff x="7568890" y="4895908"/>
            <a:chExt cx="228600" cy="276999"/>
          </a:xfrm>
        </p:grpSpPr>
        <p:sp>
          <p:nvSpPr>
            <p:cNvPr id="38" name="Oval 37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72400" y="3048000"/>
            <a:ext cx="228600" cy="276999"/>
            <a:chOff x="7568890" y="4895908"/>
            <a:chExt cx="228600" cy="276999"/>
          </a:xfrm>
        </p:grpSpPr>
        <p:sp>
          <p:nvSpPr>
            <p:cNvPr id="41" name="Oval 40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229600" y="3048000"/>
            <a:ext cx="228600" cy="276999"/>
            <a:chOff x="7568890" y="4895908"/>
            <a:chExt cx="228600" cy="276999"/>
          </a:xfrm>
        </p:grpSpPr>
        <p:sp>
          <p:nvSpPr>
            <p:cNvPr id="44" name="Oval 43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00800" y="2667000"/>
            <a:ext cx="228600" cy="276999"/>
            <a:chOff x="7568890" y="4895908"/>
            <a:chExt cx="228600" cy="276999"/>
          </a:xfrm>
        </p:grpSpPr>
        <p:sp>
          <p:nvSpPr>
            <p:cNvPr id="50" name="Oval 49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858000" y="2667000"/>
            <a:ext cx="228600" cy="276999"/>
            <a:chOff x="7568890" y="4895908"/>
            <a:chExt cx="228600" cy="276999"/>
          </a:xfrm>
        </p:grpSpPr>
        <p:sp>
          <p:nvSpPr>
            <p:cNvPr id="53" name="Oval 52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315200" y="2667000"/>
            <a:ext cx="228600" cy="276999"/>
            <a:chOff x="7568890" y="4895908"/>
            <a:chExt cx="228600" cy="276999"/>
          </a:xfrm>
        </p:grpSpPr>
        <p:sp>
          <p:nvSpPr>
            <p:cNvPr id="56" name="Oval 55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772400" y="2667000"/>
            <a:ext cx="228600" cy="276999"/>
            <a:chOff x="7568890" y="4895908"/>
            <a:chExt cx="228600" cy="276999"/>
          </a:xfrm>
        </p:grpSpPr>
        <p:sp>
          <p:nvSpPr>
            <p:cNvPr id="59" name="Oval 58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229600" y="2667000"/>
            <a:ext cx="228600" cy="276999"/>
            <a:chOff x="7568890" y="4895908"/>
            <a:chExt cx="228600" cy="276999"/>
          </a:xfrm>
        </p:grpSpPr>
        <p:sp>
          <p:nvSpPr>
            <p:cNvPr id="62" name="Oval 61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00800" y="2286000"/>
            <a:ext cx="228600" cy="276999"/>
            <a:chOff x="7568890" y="4895908"/>
            <a:chExt cx="228600" cy="276999"/>
          </a:xfrm>
        </p:grpSpPr>
        <p:sp>
          <p:nvSpPr>
            <p:cNvPr id="65" name="Oval 64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58000" y="2286000"/>
            <a:ext cx="228600" cy="276999"/>
            <a:chOff x="7568890" y="4895908"/>
            <a:chExt cx="228600" cy="276999"/>
          </a:xfrm>
        </p:grpSpPr>
        <p:sp>
          <p:nvSpPr>
            <p:cNvPr id="68" name="Oval 67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315200" y="2286000"/>
            <a:ext cx="228600" cy="276999"/>
            <a:chOff x="7568890" y="4895908"/>
            <a:chExt cx="228600" cy="276999"/>
          </a:xfrm>
        </p:grpSpPr>
        <p:sp>
          <p:nvSpPr>
            <p:cNvPr id="71" name="Oval 70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772400" y="2286000"/>
            <a:ext cx="228600" cy="276999"/>
            <a:chOff x="7568890" y="4895908"/>
            <a:chExt cx="228600" cy="276999"/>
          </a:xfrm>
        </p:grpSpPr>
        <p:sp>
          <p:nvSpPr>
            <p:cNvPr id="74" name="Oval 73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229600" y="2286000"/>
            <a:ext cx="228600" cy="276999"/>
            <a:chOff x="7568890" y="4895908"/>
            <a:chExt cx="228600" cy="276999"/>
          </a:xfrm>
        </p:grpSpPr>
        <p:sp>
          <p:nvSpPr>
            <p:cNvPr id="77" name="Oval 76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00800" y="1905000"/>
            <a:ext cx="228600" cy="276999"/>
            <a:chOff x="7568890" y="4895908"/>
            <a:chExt cx="228600" cy="276999"/>
          </a:xfrm>
        </p:grpSpPr>
        <p:sp>
          <p:nvSpPr>
            <p:cNvPr id="80" name="Oval 79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858000" y="1905000"/>
            <a:ext cx="228600" cy="276999"/>
            <a:chOff x="7568890" y="4895908"/>
            <a:chExt cx="228600" cy="276999"/>
          </a:xfrm>
        </p:grpSpPr>
        <p:sp>
          <p:nvSpPr>
            <p:cNvPr id="83" name="Oval 82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315200" y="1905000"/>
            <a:ext cx="228600" cy="276999"/>
            <a:chOff x="7568890" y="4895908"/>
            <a:chExt cx="228600" cy="276999"/>
          </a:xfrm>
        </p:grpSpPr>
        <p:sp>
          <p:nvSpPr>
            <p:cNvPr id="86" name="Oval 85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772400" y="1905000"/>
            <a:ext cx="228600" cy="276999"/>
            <a:chOff x="7568890" y="4895908"/>
            <a:chExt cx="228600" cy="276999"/>
          </a:xfrm>
        </p:grpSpPr>
        <p:sp>
          <p:nvSpPr>
            <p:cNvPr id="89" name="Oval 88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229600" y="1905000"/>
            <a:ext cx="228600" cy="276999"/>
            <a:chOff x="7568890" y="4895908"/>
            <a:chExt cx="228600" cy="276999"/>
          </a:xfrm>
        </p:grpSpPr>
        <p:sp>
          <p:nvSpPr>
            <p:cNvPr id="92" name="Oval 91"/>
            <p:cNvSpPr/>
            <p:nvPr/>
          </p:nvSpPr>
          <p:spPr>
            <a:xfrm>
              <a:off x="7606990" y="4958207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568890" y="4895908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66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Straight Arrow Connector 185"/>
          <p:cNvCxnSpPr/>
          <p:nvPr/>
        </p:nvCxnSpPr>
        <p:spPr>
          <a:xfrm>
            <a:off x="289914" y="5906355"/>
            <a:ext cx="87212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perspectiveFron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306854" y="5106679"/>
            <a:ext cx="0" cy="818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perspectiveFron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Oval 187"/>
          <p:cNvSpPr/>
          <p:nvPr/>
        </p:nvSpPr>
        <p:spPr>
          <a:xfrm>
            <a:off x="202416" y="5811668"/>
            <a:ext cx="206888" cy="20530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latin typeface="Arial"/>
            </a:endParaRPr>
          </a:p>
        </p:txBody>
      </p:sp>
      <p:pic>
        <p:nvPicPr>
          <p:cNvPr id="190" name="Picture 18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528" y="6064754"/>
            <a:ext cx="230896" cy="230896"/>
          </a:xfrm>
          <a:prstGeom prst="rect">
            <a:avLst/>
          </a:prstGeom>
        </p:spPr>
      </p:pic>
      <p:pic>
        <p:nvPicPr>
          <p:cNvPr id="192" name="Picture 19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60" y="4752804"/>
            <a:ext cx="217922" cy="29056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rot="21540000" flipH="1">
            <a:off x="3621024" y="4334256"/>
            <a:ext cx="19980" cy="149381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>
            <a:off x="4995650" y="4339719"/>
            <a:ext cx="8241" cy="150536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97681" y="4766224"/>
            <a:ext cx="0" cy="63557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4911527" y="4764777"/>
            <a:ext cx="0" cy="63557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97595" y="5096266"/>
            <a:ext cx="96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8000"/>
                </a:solidFill>
                <a:latin typeface="Palatino"/>
                <a:cs typeface="Palatino"/>
              </a:rPr>
              <a:t>~100 </a:t>
            </a:r>
            <a:r>
              <a:rPr lang="en-US" sz="1400" dirty="0" smtClean="0">
                <a:solidFill>
                  <a:srgbClr val="FF8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FF8000"/>
                </a:solidFill>
                <a:latin typeface="Palatino"/>
                <a:cs typeface="Palatino"/>
              </a:rPr>
              <a:t>G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4382457" y="5504179"/>
            <a:ext cx="72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8000"/>
                </a:solidFill>
                <a:latin typeface="Palatino"/>
                <a:cs typeface="Palatino"/>
              </a:rPr>
              <a:t>~</a:t>
            </a:r>
            <a:r>
              <a:rPr lang="en-US" sz="1400" dirty="0">
                <a:solidFill>
                  <a:srgbClr val="FF8000"/>
                </a:solidFill>
                <a:latin typeface="Palatino"/>
                <a:cs typeface="Palatino"/>
              </a:rPr>
              <a:t>2</a:t>
            </a:r>
            <a:r>
              <a:rPr lang="en-US" sz="1400" dirty="0" smtClean="0">
                <a:solidFill>
                  <a:srgbClr val="FF8000"/>
                </a:solidFill>
                <a:latin typeface="Palatino"/>
                <a:cs typeface="Palatino"/>
              </a:rPr>
              <a:t> G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2565538" y="5085296"/>
            <a:ext cx="72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8000"/>
                </a:solidFill>
                <a:latin typeface="Palatino"/>
                <a:cs typeface="Palatino"/>
              </a:rPr>
              <a:t>~5 G</a:t>
            </a:r>
          </a:p>
        </p:txBody>
      </p:sp>
      <p:sp>
        <p:nvSpPr>
          <p:cNvPr id="329" name="TextBox 328"/>
          <p:cNvSpPr txBox="1"/>
          <p:nvPr/>
        </p:nvSpPr>
        <p:spPr>
          <a:xfrm>
            <a:off x="4881692" y="4444379"/>
            <a:ext cx="621642" cy="4662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x</a:t>
            </a:r>
            <a:endParaRPr lang="en-US" sz="2400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20328" y="6070182"/>
            <a:ext cx="3211540" cy="64633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Palatino"/>
                <a:cs typeface="Palatino"/>
              </a:rPr>
              <a:t>Application of a vertical B-field gradient causes output guide field to rotate by ±90° before reaching the vertical analyzer field.</a:t>
            </a:r>
            <a:endParaRPr lang="en-US" sz="1200" dirty="0">
              <a:latin typeface="Palatino"/>
              <a:cs typeface="Palatino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0" y="1521727"/>
            <a:ext cx="9354057" cy="2821839"/>
            <a:chOff x="479484" y="1201178"/>
            <a:chExt cx="7350748" cy="2821839"/>
          </a:xfrm>
        </p:grpSpPr>
        <p:sp>
          <p:nvSpPr>
            <p:cNvPr id="6" name="Rounded Rectangle 5"/>
            <p:cNvSpPr/>
            <p:nvPr/>
          </p:nvSpPr>
          <p:spPr>
            <a:xfrm>
              <a:off x="479484" y="1714962"/>
              <a:ext cx="1609884" cy="190008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8049" y="2186814"/>
              <a:ext cx="223536" cy="806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  <p:grpSp>
          <p:nvGrpSpPr>
            <p:cNvPr id="106" name="Group 36"/>
            <p:cNvGrpSpPr>
              <a:grpSpLocks/>
            </p:cNvGrpSpPr>
            <p:nvPr/>
          </p:nvGrpSpPr>
          <p:grpSpPr bwMode="auto">
            <a:xfrm>
              <a:off x="1981276" y="1835461"/>
              <a:ext cx="4133850" cy="1525587"/>
              <a:chOff x="20871656" y="18910942"/>
              <a:chExt cx="9458325" cy="3493008"/>
            </a:xfrm>
          </p:grpSpPr>
          <p:sp useBgFill="1">
            <p:nvSpPr>
              <p:cNvPr id="107" name="Rectangle 106"/>
              <p:cNvSpPr/>
              <p:nvPr/>
            </p:nvSpPr>
            <p:spPr>
              <a:xfrm>
                <a:off x="21282099" y="18910942"/>
                <a:ext cx="8641072" cy="3493008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08" name="Rectangle 107"/>
              <p:cNvSpPr/>
              <p:nvPr/>
            </p:nvSpPr>
            <p:spPr>
              <a:xfrm>
                <a:off x="20918876" y="20110414"/>
                <a:ext cx="363223" cy="1075890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09" name="Rectangle 108"/>
              <p:cNvSpPr/>
              <p:nvPr/>
            </p:nvSpPr>
            <p:spPr>
              <a:xfrm>
                <a:off x="29926805" y="20379387"/>
                <a:ext cx="363223" cy="537945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10" name="Rectangle 109"/>
              <p:cNvSpPr/>
              <p:nvPr/>
            </p:nvSpPr>
            <p:spPr>
              <a:xfrm>
                <a:off x="20871656" y="20132223"/>
                <a:ext cx="450396" cy="10286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11" name="Rectangle 110"/>
              <p:cNvSpPr/>
              <p:nvPr/>
            </p:nvSpPr>
            <p:spPr>
              <a:xfrm>
                <a:off x="29883218" y="20404829"/>
                <a:ext cx="446763" cy="4906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" name="Group 29"/>
            <p:cNvGrpSpPr>
              <a:grpSpLocks/>
            </p:cNvGrpSpPr>
            <p:nvPr/>
          </p:nvGrpSpPr>
          <p:grpSpPr bwMode="auto">
            <a:xfrm>
              <a:off x="2451176" y="1983098"/>
              <a:ext cx="3195638" cy="1227138"/>
              <a:chOff x="23500831" y="11391414"/>
              <a:chExt cx="7316137" cy="2807208"/>
            </a:xfrm>
          </p:grpSpPr>
          <p:sp useBgFill="1">
            <p:nvSpPr>
              <p:cNvPr id="113" name="Rectangle 112"/>
              <p:cNvSpPr/>
              <p:nvPr/>
            </p:nvSpPr>
            <p:spPr>
              <a:xfrm>
                <a:off x="23922427" y="11391414"/>
                <a:ext cx="6483848" cy="2807208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14" name="Rectangle 113"/>
              <p:cNvSpPr/>
              <p:nvPr/>
            </p:nvSpPr>
            <p:spPr>
              <a:xfrm>
                <a:off x="23555349" y="12259361"/>
                <a:ext cx="367078" cy="1078576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15" name="Rectangle 114"/>
              <p:cNvSpPr/>
              <p:nvPr/>
            </p:nvSpPr>
            <p:spPr>
              <a:xfrm>
                <a:off x="30409910" y="12520835"/>
                <a:ext cx="363444" cy="541103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16" name="Rectangle 115"/>
              <p:cNvSpPr/>
              <p:nvPr/>
            </p:nvSpPr>
            <p:spPr>
              <a:xfrm>
                <a:off x="23500831" y="12281151"/>
                <a:ext cx="457940" cy="103499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117" name="Rectangle 116"/>
              <p:cNvSpPr/>
              <p:nvPr/>
            </p:nvSpPr>
            <p:spPr>
              <a:xfrm>
                <a:off x="30359028" y="12542624"/>
                <a:ext cx="457940" cy="493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3321385" y="2483419"/>
              <a:ext cx="837179" cy="2143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209508" y="2470461"/>
              <a:ext cx="63500" cy="252412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209508" y="2408548"/>
              <a:ext cx="63500" cy="63500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209508" y="2722873"/>
              <a:ext cx="63500" cy="63500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874914" y="2397436"/>
              <a:ext cx="1277937" cy="400050"/>
            </a:xfrm>
            <a:prstGeom prst="rect">
              <a:avLst/>
            </a:prstGeom>
            <a:solidFill>
              <a:srgbClr val="FF8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543126" y="2556186"/>
              <a:ext cx="1573213" cy="809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432612" y="2506972"/>
              <a:ext cx="1965325" cy="190758"/>
            </a:xfrm>
            <a:prstGeom prst="rect">
              <a:avLst/>
            </a:prstGeom>
            <a:solidFill>
              <a:srgbClr val="FF8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432611" y="2557773"/>
              <a:ext cx="1965325" cy="793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062739" y="2476811"/>
              <a:ext cx="471487" cy="2413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429686" y="2478398"/>
              <a:ext cx="471487" cy="2397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936098" y="2397436"/>
              <a:ext cx="600075" cy="39846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V="1">
              <a:off x="3256039" y="2348223"/>
              <a:ext cx="1573212" cy="0"/>
            </a:xfrm>
            <a:prstGeom prst="line">
              <a:avLst/>
            </a:prstGeom>
            <a:ln w="476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3256039" y="2846698"/>
              <a:ext cx="1573212" cy="0"/>
            </a:xfrm>
            <a:prstGeom prst="line">
              <a:avLst/>
            </a:prstGeom>
            <a:ln w="476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03"/>
            <p:cNvSpPr txBox="1">
              <a:spLocks noChangeArrowheads="1"/>
            </p:cNvSpPr>
            <p:nvPr/>
          </p:nvSpPr>
          <p:spPr bwMode="auto">
            <a:xfrm>
              <a:off x="665210" y="2903153"/>
              <a:ext cx="120353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Arial"/>
                  <a:ea typeface="Arial" charset="0"/>
                  <a:cs typeface="Arial" charset="0"/>
                </a:rPr>
                <a:t>supermirror</a:t>
              </a:r>
            </a:p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polarizer (45 cm)</a:t>
              </a:r>
            </a:p>
            <a:p>
              <a:pPr algn="ctr"/>
              <a:endParaRPr lang="en-US" sz="1400" dirty="0">
                <a:latin typeface="Arial"/>
                <a:ea typeface="Arial" charset="0"/>
                <a:cs typeface="Arial" charset="0"/>
              </a:endParaRPr>
            </a:p>
          </p:txBody>
        </p:sp>
        <p:sp>
          <p:nvSpPr>
            <p:cNvPr id="147" name="TextBox 104"/>
            <p:cNvSpPr txBox="1">
              <a:spLocks noChangeArrowheads="1"/>
            </p:cNvSpPr>
            <p:nvPr/>
          </p:nvSpPr>
          <p:spPr bwMode="auto">
            <a:xfrm>
              <a:off x="1932065" y="1282634"/>
              <a:ext cx="1195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magnetic </a:t>
              </a:r>
              <a:r>
                <a:rPr lang="en-US" sz="1400" dirty="0">
                  <a:latin typeface="Arial"/>
                  <a:ea typeface="Arial" charset="0"/>
                  <a:cs typeface="Arial" charset="0"/>
                </a:rPr>
                <a:t>shields</a:t>
              </a:r>
            </a:p>
          </p:txBody>
        </p:sp>
        <p:sp>
          <p:nvSpPr>
            <p:cNvPr id="148" name="TextBox 105"/>
            <p:cNvSpPr txBox="1">
              <a:spLocks noChangeArrowheads="1"/>
            </p:cNvSpPr>
            <p:nvPr/>
          </p:nvSpPr>
          <p:spPr bwMode="auto">
            <a:xfrm>
              <a:off x="2837830" y="3432114"/>
              <a:ext cx="7019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Arial"/>
                  <a:ea typeface="Arial" charset="0"/>
                  <a:cs typeface="Arial" charset="0"/>
                </a:rPr>
                <a:t>input coil</a:t>
              </a:r>
            </a:p>
          </p:txBody>
        </p:sp>
        <p:sp>
          <p:nvSpPr>
            <p:cNvPr id="149" name="TextBox 106"/>
            <p:cNvSpPr txBox="1">
              <a:spLocks noChangeArrowheads="1"/>
            </p:cNvSpPr>
            <p:nvPr/>
          </p:nvSpPr>
          <p:spPr bwMode="auto">
            <a:xfrm>
              <a:off x="933741" y="3692217"/>
              <a:ext cx="25761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non-magnetic SM input guide (125 cm)</a:t>
              </a:r>
              <a:endParaRPr lang="en-US" sz="1400" dirty="0">
                <a:latin typeface="Arial"/>
                <a:ea typeface="Arial" charset="0"/>
                <a:cs typeface="Arial" charset="0"/>
              </a:endParaRPr>
            </a:p>
          </p:txBody>
        </p:sp>
        <p:sp>
          <p:nvSpPr>
            <p:cNvPr id="151" name="TextBox 109"/>
            <p:cNvSpPr txBox="1">
              <a:spLocks noChangeArrowheads="1"/>
            </p:cNvSpPr>
            <p:nvPr/>
          </p:nvSpPr>
          <p:spPr bwMode="auto">
            <a:xfrm>
              <a:off x="6429686" y="1201178"/>
              <a:ext cx="115472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Segmented</a:t>
              </a:r>
            </a:p>
            <a:p>
              <a:pPr algn="r"/>
              <a:r>
                <a:rPr lang="en-US" sz="1400" baseline="30000" dirty="0" smtClean="0">
                  <a:latin typeface="Arial"/>
                  <a:ea typeface="Arial" charset="0"/>
                  <a:cs typeface="Arial" charset="0"/>
                </a:rPr>
                <a:t>3</a:t>
              </a:r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He </a:t>
              </a:r>
              <a:r>
                <a:rPr lang="en-US" sz="1400" dirty="0">
                  <a:latin typeface="Arial"/>
                  <a:ea typeface="Arial" charset="0"/>
                  <a:cs typeface="Arial" charset="0"/>
                </a:rPr>
                <a:t>ionization</a:t>
              </a:r>
            </a:p>
            <a:p>
              <a:pPr algn="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chamber</a:t>
              </a:r>
            </a:p>
          </p:txBody>
        </p:sp>
        <p:cxnSp>
          <p:nvCxnSpPr>
            <p:cNvPr id="153" name="Straight Connector 152"/>
            <p:cNvCxnSpPr>
              <a:stCxn id="147" idx="2"/>
            </p:cNvCxnSpPr>
            <p:nvPr/>
          </p:nvCxnSpPr>
          <p:spPr>
            <a:xfrm flipH="1">
              <a:off x="2389744" y="1590411"/>
              <a:ext cx="140302" cy="24505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47" idx="2"/>
            </p:cNvCxnSpPr>
            <p:nvPr/>
          </p:nvCxnSpPr>
          <p:spPr>
            <a:xfrm>
              <a:off x="2530046" y="1590411"/>
              <a:ext cx="168556" cy="39268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997519" y="2722873"/>
              <a:ext cx="0" cy="774974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17"/>
            <p:cNvCxnSpPr>
              <a:cxnSpLocks noChangeShapeType="1"/>
              <a:stCxn id="142" idx="0"/>
            </p:cNvCxnSpPr>
            <p:nvPr/>
          </p:nvCxnSpPr>
          <p:spPr bwMode="auto">
            <a:xfrm flipH="1" flipV="1">
              <a:off x="7090646" y="1836095"/>
              <a:ext cx="145489" cy="561341"/>
            </a:xfrm>
            <a:prstGeom prst="line">
              <a:avLst/>
            </a:prstGeom>
            <a:noFill/>
            <a:ln w="9525">
              <a:solidFill>
                <a:srgbClr val="0D0D0D"/>
              </a:solidFill>
              <a:round/>
              <a:headEnd/>
              <a:tailEnd/>
            </a:ln>
          </p:spPr>
        </p:cxnSp>
        <p:sp>
          <p:nvSpPr>
            <p:cNvPr id="161" name="TextBox 119"/>
            <p:cNvSpPr txBox="1">
              <a:spLocks noChangeArrowheads="1"/>
            </p:cNvSpPr>
            <p:nvPr/>
          </p:nvSpPr>
          <p:spPr bwMode="auto">
            <a:xfrm>
              <a:off x="4428164" y="3705175"/>
              <a:ext cx="26624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non-magnetic SM output guide (200 cm)</a:t>
              </a:r>
              <a:endParaRPr lang="en-US" sz="1400" dirty="0">
                <a:latin typeface="Arial"/>
                <a:ea typeface="Arial" charset="0"/>
                <a:cs typeface="Arial" charset="0"/>
              </a:endParaRPr>
            </a:p>
          </p:txBody>
        </p:sp>
        <p:cxnSp>
          <p:nvCxnSpPr>
            <p:cNvPr id="170" name="Straight Connector 129"/>
            <p:cNvCxnSpPr>
              <a:cxnSpLocks noChangeShapeType="1"/>
            </p:cNvCxnSpPr>
            <p:nvPr/>
          </p:nvCxnSpPr>
          <p:spPr bwMode="auto">
            <a:xfrm flipH="1">
              <a:off x="4007023" y="2671041"/>
              <a:ext cx="234236" cy="1121847"/>
            </a:xfrm>
            <a:prstGeom prst="line">
              <a:avLst/>
            </a:prstGeom>
            <a:noFill/>
            <a:ln w="9525">
              <a:solidFill>
                <a:srgbClr val="0D0D0D"/>
              </a:solidFill>
              <a:round/>
              <a:headEnd/>
              <a:tailEnd/>
            </a:ln>
          </p:spPr>
        </p:cxnSp>
        <p:sp>
          <p:nvSpPr>
            <p:cNvPr id="181" name="TextBox 108"/>
            <p:cNvSpPr txBox="1">
              <a:spLocks noChangeArrowheads="1"/>
            </p:cNvSpPr>
            <p:nvPr/>
          </p:nvSpPr>
          <p:spPr bwMode="auto">
            <a:xfrm>
              <a:off x="5813749" y="2855310"/>
              <a:ext cx="2016483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Arial"/>
                  <a:ea typeface="Arial" charset="0"/>
                  <a:cs typeface="Arial" charset="0"/>
                </a:rPr>
                <a:t>supermirror</a:t>
              </a:r>
              <a:br>
                <a:rPr lang="en-US" sz="1400" dirty="0">
                  <a:latin typeface="Arial"/>
                  <a:ea typeface="Arial" charset="0"/>
                  <a:cs typeface="Arial" charset="0"/>
                </a:rPr>
              </a:br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polarization analyzer</a:t>
              </a:r>
            </a:p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 (45 cm)</a:t>
              </a:r>
            </a:p>
            <a:p>
              <a:pPr algn="ctr"/>
              <a:endParaRPr lang="en-US" sz="1400" dirty="0">
                <a:latin typeface="Arial"/>
                <a:ea typeface="Arial" charset="0"/>
                <a:cs typeface="Arial" charset="0"/>
              </a:endParaRP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610773" y="2669414"/>
              <a:ext cx="152197" cy="276112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568642" y="2597461"/>
              <a:ext cx="7060703" cy="9525"/>
            </a:xfrm>
            <a:prstGeom prst="line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1597367" y="2426966"/>
              <a:ext cx="238809" cy="318663"/>
              <a:chOff x="4593330" y="4319295"/>
              <a:chExt cx="303984" cy="405632"/>
            </a:xfrm>
          </p:grpSpPr>
          <p:sp>
            <p:nvSpPr>
              <p:cNvPr id="8" name="Can 7"/>
              <p:cNvSpPr/>
              <p:nvPr/>
            </p:nvSpPr>
            <p:spPr>
              <a:xfrm>
                <a:off x="4654550" y="4386501"/>
                <a:ext cx="201613" cy="291456"/>
              </a:xfrm>
              <a:prstGeom prst="can">
                <a:avLst/>
              </a:prstGeom>
              <a:solidFill>
                <a:schemeClr val="accent6">
                  <a:lumMod val="50000"/>
                </a:schemeClr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V="1">
                <a:off x="4593330" y="4319295"/>
                <a:ext cx="294583" cy="895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4604706" y="4633487"/>
                <a:ext cx="292608" cy="914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" name="TextBox 105"/>
            <p:cNvSpPr txBox="1">
              <a:spLocks noChangeArrowheads="1"/>
            </p:cNvSpPr>
            <p:nvPr/>
          </p:nvSpPr>
          <p:spPr bwMode="auto">
            <a:xfrm>
              <a:off x="680130" y="1672740"/>
              <a:ext cx="71497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AFP spin</a:t>
              </a:r>
            </a:p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flipper</a:t>
              </a:r>
              <a:endParaRPr lang="en-US" sz="1400" dirty="0">
                <a:latin typeface="Arial"/>
                <a:ea typeface="Arial" charset="0"/>
                <a:cs typeface="Arial" charset="0"/>
              </a:endParaRPr>
            </a:p>
          </p:txBody>
        </p:sp>
        <p:cxnSp>
          <p:nvCxnSpPr>
            <p:cNvPr id="208" name="Straight Connector 207"/>
            <p:cNvCxnSpPr/>
            <p:nvPr/>
          </p:nvCxnSpPr>
          <p:spPr>
            <a:xfrm flipH="1" flipV="1">
              <a:off x="1324157" y="1983098"/>
              <a:ext cx="386094" cy="598186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 flipV="1">
              <a:off x="1116892" y="2663064"/>
              <a:ext cx="182063" cy="330225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 flipV="1">
              <a:off x="2089368" y="2606988"/>
              <a:ext cx="0" cy="1108252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8" name="TextBox 105"/>
            <p:cNvSpPr txBox="1">
              <a:spLocks noChangeArrowheads="1"/>
            </p:cNvSpPr>
            <p:nvPr/>
          </p:nvSpPr>
          <p:spPr bwMode="auto">
            <a:xfrm>
              <a:off x="4288917" y="3429137"/>
              <a:ext cx="7882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output </a:t>
              </a:r>
              <a:r>
                <a:rPr lang="en-US" sz="1400" dirty="0">
                  <a:latin typeface="Arial"/>
                  <a:ea typeface="Arial" charset="0"/>
                  <a:cs typeface="Arial" charset="0"/>
                </a:rPr>
                <a:t>coil</a:t>
              </a:r>
            </a:p>
          </p:txBody>
        </p:sp>
        <p:cxnSp>
          <p:nvCxnSpPr>
            <p:cNvPr id="579" name="Straight Connector 578"/>
            <p:cNvCxnSpPr/>
            <p:nvPr/>
          </p:nvCxnSpPr>
          <p:spPr>
            <a:xfrm>
              <a:off x="4875255" y="2697730"/>
              <a:ext cx="1" cy="80011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flipH="1" flipV="1">
              <a:off x="5362726" y="2606988"/>
              <a:ext cx="5746" cy="1129926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TextBox 105"/>
            <p:cNvSpPr txBox="1">
              <a:spLocks noChangeArrowheads="1"/>
            </p:cNvSpPr>
            <p:nvPr/>
          </p:nvSpPr>
          <p:spPr bwMode="auto">
            <a:xfrm>
              <a:off x="3525194" y="3715240"/>
              <a:ext cx="78034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ea typeface="Arial" charset="0"/>
                  <a:cs typeface="Arial" charset="0"/>
                </a:rPr>
                <a:t>pi/2 turner</a:t>
              </a:r>
              <a:endParaRPr lang="en-US" sz="1400" dirty="0">
                <a:latin typeface="Arial"/>
                <a:ea typeface="Arial" charset="0"/>
                <a:cs typeface="Arial" charset="0"/>
              </a:endParaRPr>
            </a:p>
          </p:txBody>
        </p:sp>
        <p:cxnSp>
          <p:nvCxnSpPr>
            <p:cNvPr id="594" name="Straight Connector 593"/>
            <p:cNvCxnSpPr>
              <a:stCxn id="147" idx="2"/>
            </p:cNvCxnSpPr>
            <p:nvPr/>
          </p:nvCxnSpPr>
          <p:spPr>
            <a:xfrm>
              <a:off x="2530046" y="1590411"/>
              <a:ext cx="896182" cy="757812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9" name="Picture 59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36" y="6154929"/>
            <a:ext cx="239304" cy="18805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03"/>
          <a:stretch/>
        </p:blipFill>
        <p:spPr>
          <a:xfrm>
            <a:off x="4228195" y="-21679"/>
            <a:ext cx="3141322" cy="20075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6" name="TextBox 165"/>
          <p:cNvSpPr txBox="1"/>
          <p:nvPr/>
        </p:nvSpPr>
        <p:spPr>
          <a:xfrm>
            <a:off x="5399974" y="5113924"/>
            <a:ext cx="72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8000"/>
                </a:solidFill>
                <a:latin typeface="Palatino"/>
                <a:cs typeface="Palatino"/>
              </a:rPr>
              <a:t>~5 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426" y="151091"/>
            <a:ext cx="3727761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</a:rPr>
              <a:t>NSR Neutron Polarimeter</a:t>
            </a:r>
          </a:p>
          <a:p>
            <a:pPr algn="ctr"/>
            <a:r>
              <a:rPr lang="en-US" sz="2400" dirty="0" smtClean="0">
                <a:latin typeface="Arial"/>
              </a:rPr>
              <a:t>(Side View)</a:t>
            </a:r>
            <a:endParaRPr lang="en-US" sz="2400" dirty="0">
              <a:latin typeface="Arial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667150" y="4761978"/>
            <a:ext cx="465667" cy="107244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Up Arrow 132"/>
          <p:cNvSpPr/>
          <p:nvPr/>
        </p:nvSpPr>
        <p:spPr>
          <a:xfrm>
            <a:off x="1313439" y="5227646"/>
            <a:ext cx="465667" cy="6180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Up Arrow 133"/>
          <p:cNvSpPr/>
          <p:nvPr/>
        </p:nvSpPr>
        <p:spPr>
          <a:xfrm>
            <a:off x="1917394" y="5238934"/>
            <a:ext cx="465667" cy="6180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Up Arrow 134"/>
          <p:cNvSpPr/>
          <p:nvPr/>
        </p:nvSpPr>
        <p:spPr>
          <a:xfrm>
            <a:off x="2521350" y="5495756"/>
            <a:ext cx="234245" cy="3584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Up Arrow 135"/>
          <p:cNvSpPr/>
          <p:nvPr/>
        </p:nvSpPr>
        <p:spPr>
          <a:xfrm>
            <a:off x="2857195" y="5492934"/>
            <a:ext cx="234245" cy="3584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Up Arrow 136"/>
          <p:cNvSpPr/>
          <p:nvPr/>
        </p:nvSpPr>
        <p:spPr>
          <a:xfrm>
            <a:off x="3207151" y="5490111"/>
            <a:ext cx="234245" cy="3584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Up Arrow 142"/>
          <p:cNvSpPr/>
          <p:nvPr/>
        </p:nvSpPr>
        <p:spPr>
          <a:xfrm>
            <a:off x="7817831" y="4783227"/>
            <a:ext cx="465667" cy="107244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Up Arrow 149"/>
          <p:cNvSpPr/>
          <p:nvPr/>
        </p:nvSpPr>
        <p:spPr>
          <a:xfrm>
            <a:off x="6615565" y="5220673"/>
            <a:ext cx="465667" cy="6180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Up Arrow 151"/>
          <p:cNvSpPr/>
          <p:nvPr/>
        </p:nvSpPr>
        <p:spPr>
          <a:xfrm>
            <a:off x="7261853" y="5217850"/>
            <a:ext cx="465667" cy="6180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Up Arrow 155"/>
          <p:cNvSpPr/>
          <p:nvPr/>
        </p:nvSpPr>
        <p:spPr>
          <a:xfrm>
            <a:off x="6228920" y="5446450"/>
            <a:ext cx="234245" cy="3584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Up Arrow 156"/>
          <p:cNvSpPr/>
          <p:nvPr/>
        </p:nvSpPr>
        <p:spPr>
          <a:xfrm>
            <a:off x="5464098" y="5471850"/>
            <a:ext cx="234245" cy="3584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Up Arrow 157"/>
          <p:cNvSpPr/>
          <p:nvPr/>
        </p:nvSpPr>
        <p:spPr>
          <a:xfrm>
            <a:off x="5842276" y="5454916"/>
            <a:ext cx="234245" cy="35842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88" idx="1"/>
          </p:cNvCxnSpPr>
          <p:nvPr/>
        </p:nvCxnSpPr>
        <p:spPr>
          <a:xfrm>
            <a:off x="232714" y="5841734"/>
            <a:ext cx="129986" cy="146113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88" idx="7"/>
            <a:endCxn id="188" idx="3"/>
          </p:cNvCxnSpPr>
          <p:nvPr/>
        </p:nvCxnSpPr>
        <p:spPr>
          <a:xfrm flipH="1">
            <a:off x="232714" y="5841734"/>
            <a:ext cx="146292" cy="145174"/>
          </a:xfrm>
          <a:prstGeom prst="line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/>
          <p:cNvGrpSpPr/>
          <p:nvPr/>
        </p:nvGrpSpPr>
        <p:grpSpPr>
          <a:xfrm>
            <a:off x="5445538" y="4608223"/>
            <a:ext cx="338450" cy="315834"/>
            <a:chOff x="4738686" y="4068510"/>
            <a:chExt cx="354589" cy="354589"/>
          </a:xfrm>
          <a:solidFill>
            <a:srgbClr val="008000"/>
          </a:solidFill>
        </p:grpSpPr>
        <p:sp>
          <p:nvSpPr>
            <p:cNvPr id="168" name="Donut 167"/>
            <p:cNvSpPr/>
            <p:nvPr/>
          </p:nvSpPr>
          <p:spPr>
            <a:xfrm>
              <a:off x="4738686" y="4068510"/>
              <a:ext cx="354589" cy="354589"/>
            </a:xfrm>
            <a:prstGeom prst="donut">
              <a:avLst>
                <a:gd name="adj" fmla="val 11563"/>
              </a:avLst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4851650" y="4181475"/>
              <a:ext cx="129861" cy="129861"/>
            </a:xfrm>
            <a:prstGeom prst="ellips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6513724" y="4681541"/>
            <a:ext cx="252495" cy="259012"/>
            <a:chOff x="4738686" y="4068510"/>
            <a:chExt cx="354589" cy="354589"/>
          </a:xfrm>
          <a:solidFill>
            <a:srgbClr val="008000"/>
          </a:solidFill>
        </p:grpSpPr>
        <p:sp>
          <p:nvSpPr>
            <p:cNvPr id="173" name="Donut 172"/>
            <p:cNvSpPr/>
            <p:nvPr/>
          </p:nvSpPr>
          <p:spPr>
            <a:xfrm>
              <a:off x="4738686" y="4068510"/>
              <a:ext cx="354589" cy="354589"/>
            </a:xfrm>
            <a:prstGeom prst="donut">
              <a:avLst>
                <a:gd name="adj" fmla="val 11563"/>
              </a:avLst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4851650" y="4181475"/>
              <a:ext cx="129861" cy="129861"/>
            </a:xfrm>
            <a:prstGeom prst="ellips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369517" y="4788296"/>
            <a:ext cx="142065" cy="145844"/>
            <a:chOff x="4738686" y="4068510"/>
            <a:chExt cx="354589" cy="354589"/>
          </a:xfrm>
          <a:solidFill>
            <a:srgbClr val="008000"/>
          </a:solidFill>
        </p:grpSpPr>
        <p:sp>
          <p:nvSpPr>
            <p:cNvPr id="179" name="Donut 178"/>
            <p:cNvSpPr/>
            <p:nvPr/>
          </p:nvSpPr>
          <p:spPr>
            <a:xfrm>
              <a:off x="4738686" y="4068510"/>
              <a:ext cx="354589" cy="354589"/>
            </a:xfrm>
            <a:prstGeom prst="donut">
              <a:avLst>
                <a:gd name="adj" fmla="val 11563"/>
              </a:avLst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4851650" y="4181475"/>
              <a:ext cx="129861" cy="129861"/>
            </a:xfrm>
            <a:prstGeom prst="ellips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6959714" y="4693264"/>
            <a:ext cx="252495" cy="259012"/>
            <a:chOff x="4738686" y="4068510"/>
            <a:chExt cx="354589" cy="354589"/>
          </a:xfrm>
          <a:solidFill>
            <a:srgbClr val="008000"/>
          </a:solidFill>
        </p:grpSpPr>
        <p:sp>
          <p:nvSpPr>
            <p:cNvPr id="184" name="Donut 183"/>
            <p:cNvSpPr/>
            <p:nvPr/>
          </p:nvSpPr>
          <p:spPr>
            <a:xfrm>
              <a:off x="4738686" y="4068510"/>
              <a:ext cx="354589" cy="354589"/>
            </a:xfrm>
            <a:prstGeom prst="donut">
              <a:avLst>
                <a:gd name="adj" fmla="val 11563"/>
              </a:avLst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4851650" y="4181475"/>
              <a:ext cx="129861" cy="129861"/>
            </a:xfrm>
            <a:prstGeom prst="ellips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5982785" y="4614380"/>
            <a:ext cx="338450" cy="315834"/>
            <a:chOff x="4738686" y="4068510"/>
            <a:chExt cx="354589" cy="354589"/>
          </a:xfrm>
          <a:solidFill>
            <a:srgbClr val="008000"/>
          </a:solidFill>
        </p:grpSpPr>
        <p:sp>
          <p:nvSpPr>
            <p:cNvPr id="196" name="Donut 195"/>
            <p:cNvSpPr/>
            <p:nvPr/>
          </p:nvSpPr>
          <p:spPr>
            <a:xfrm>
              <a:off x="4738686" y="4068510"/>
              <a:ext cx="354589" cy="354589"/>
            </a:xfrm>
            <a:prstGeom prst="donut">
              <a:avLst>
                <a:gd name="adj" fmla="val 11563"/>
              </a:avLst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4851650" y="4181475"/>
              <a:ext cx="129861" cy="129861"/>
            </a:xfrm>
            <a:prstGeom prst="ellips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25630" y="4594866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B</a:t>
            </a:r>
            <a:r>
              <a:rPr lang="en-US" sz="2800" baseline="-25000" dirty="0" smtClean="0">
                <a:solidFill>
                  <a:srgbClr val="3366FF"/>
                </a:solidFill>
              </a:rPr>
              <a:t>y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201" name="Up Arrow 200"/>
          <p:cNvSpPr/>
          <p:nvPr/>
        </p:nvSpPr>
        <p:spPr>
          <a:xfrm>
            <a:off x="4726531" y="4881991"/>
            <a:ext cx="142385" cy="48763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712571" y="6578013"/>
            <a:ext cx="2764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from IU PhD student, Chris Haddock</a:t>
            </a:r>
            <a:endParaRPr lang="en-US" sz="1200" dirty="0"/>
          </a:p>
        </p:txBody>
      </p:sp>
      <p:sp>
        <p:nvSpPr>
          <p:cNvPr id="622" name="TextBox 104"/>
          <p:cNvSpPr txBox="1">
            <a:spLocks noChangeArrowheads="1"/>
          </p:cNvSpPr>
          <p:nvPr/>
        </p:nvSpPr>
        <p:spPr bwMode="auto">
          <a:xfrm>
            <a:off x="6067804" y="1725708"/>
            <a:ext cx="13021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Arial"/>
                <a:ea typeface="Arial" charset="0"/>
                <a:cs typeface="Arial" charset="0"/>
              </a:rPr>
              <a:t>target (70 cm)</a:t>
            </a:r>
            <a:endParaRPr lang="en-US" sz="1400" dirty="0">
              <a:latin typeface="Arial"/>
              <a:ea typeface="Arial" charset="0"/>
              <a:cs typeface="Arial" charset="0"/>
            </a:endParaRPr>
          </a:p>
        </p:txBody>
      </p:sp>
      <p:cxnSp>
        <p:nvCxnSpPr>
          <p:cNvPr id="623" name="Straight Connector 129"/>
          <p:cNvCxnSpPr>
            <a:cxnSpLocks noChangeShapeType="1"/>
            <a:stCxn id="622" idx="1"/>
            <a:endCxn id="124" idx="0"/>
          </p:cNvCxnSpPr>
          <p:nvPr/>
        </p:nvCxnSpPr>
        <p:spPr bwMode="auto">
          <a:xfrm flipH="1">
            <a:off x="4149076" y="1879597"/>
            <a:ext cx="1918728" cy="924371"/>
          </a:xfrm>
          <a:prstGeom prst="line">
            <a:avLst/>
          </a:prstGeom>
          <a:noFill/>
          <a:ln w="9525">
            <a:solidFill>
              <a:srgbClr val="0D0D0D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9755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218" y="2598891"/>
            <a:ext cx="3825427" cy="42712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7822-00CA-ED40-BF8A-B9F53A0927D9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381" y="2944589"/>
            <a:ext cx="519644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LANSCE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:   &lt; 1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week 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x10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-7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rad/m 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NIST:        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&lt; 1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week   1x10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-7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rad/m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643" y="4762542"/>
            <a:ext cx="428933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90A0C"/>
                </a:solidFill>
                <a:latin typeface="Arial"/>
                <a:cs typeface="Arial"/>
              </a:rPr>
              <a:t>MC simulation connecting experimental spin rotation sensitivity and physics sensitivity on g</a:t>
            </a:r>
            <a:r>
              <a:rPr lang="en-US" sz="1600" baseline="-25000" dirty="0" smtClean="0">
                <a:solidFill>
                  <a:srgbClr val="C90A0C"/>
                </a:solidFill>
                <a:latin typeface="Arial"/>
                <a:cs typeface="Arial"/>
              </a:rPr>
              <a:t>A</a:t>
            </a:r>
            <a:r>
              <a:rPr lang="en-US" sz="1600" dirty="0" smtClean="0">
                <a:solidFill>
                  <a:srgbClr val="C90A0C"/>
                </a:solidFill>
                <a:latin typeface="Arial"/>
                <a:cs typeface="Arial"/>
              </a:rPr>
              <a:t> compared to existing limits.</a:t>
            </a:r>
            <a:endParaRPr lang="en-US" sz="1600" dirty="0">
              <a:solidFill>
                <a:srgbClr val="C90A0C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73" y="686770"/>
            <a:ext cx="839725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Neutron spin rotation apparatus is designed for a </a:t>
            </a:r>
            <a:r>
              <a:rPr lang="en-US" b="1" dirty="0" smtClean="0">
                <a:latin typeface="Arial"/>
                <a:cs typeface="Arial"/>
              </a:rPr>
              <a:t>10cm x 10cm beam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Pulsed operation </a:t>
            </a:r>
            <a:r>
              <a:rPr lang="en-US" dirty="0" smtClean="0">
                <a:latin typeface="Arial"/>
                <a:cs typeface="Arial"/>
              </a:rPr>
              <a:t>at LANSCE provides a useful handle on systematics since the effect is speed independent while the </a:t>
            </a:r>
            <a:r>
              <a:rPr lang="en-US" u="sng" dirty="0" smtClean="0">
                <a:latin typeface="Arial"/>
                <a:cs typeface="Arial"/>
              </a:rPr>
              <a:t>primary systematic depends on neutron speed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30000"/>
              </a:lnSpc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rgbClr val="D7E4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Expected Sensitivity at LANSCE FP-12 and NIST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248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sz="2600" dirty="0" err="1" smtClean="0"/>
              <a:t>Supermirror</a:t>
            </a:r>
            <a:r>
              <a:rPr lang="en-US" sz="2600" dirty="0" smtClean="0"/>
              <a:t> Waveguides 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/>
              <a:t>Testing (October 2014 at LENS)</a:t>
            </a:r>
          </a:p>
          <a:p>
            <a:pPr>
              <a:buFont typeface="Courier New" pitchFamily="49" charset="0"/>
              <a:buChar char="o"/>
            </a:pPr>
            <a:r>
              <a:rPr lang="en-US" sz="2600" dirty="0" err="1" smtClean="0"/>
              <a:t>Input/Output</a:t>
            </a:r>
            <a:r>
              <a:rPr lang="en-US" sz="2600" dirty="0" smtClean="0"/>
              <a:t> coils (construction beginning)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err="1" smtClean="0"/>
              <a:t>Supermirror</a:t>
            </a:r>
            <a:r>
              <a:rPr lang="en-US" sz="2600" dirty="0" smtClean="0"/>
              <a:t> polarizer and analyzer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/>
              <a:t>Testing (October 2014 at LENS)</a:t>
            </a:r>
          </a:p>
          <a:p>
            <a:pPr>
              <a:buFont typeface="Courier New" pitchFamily="49" charset="0"/>
              <a:buChar char="o"/>
            </a:pPr>
            <a:r>
              <a:rPr lang="en-US" sz="2600" dirty="0" smtClean="0"/>
              <a:t>Room temperature targets (design complete, construction starting winter 2014)</a:t>
            </a:r>
          </a:p>
          <a:p>
            <a:pPr>
              <a:buFont typeface="Courier New" pitchFamily="49" charset="0"/>
              <a:buChar char="o"/>
            </a:pPr>
            <a:r>
              <a:rPr lang="en-US" sz="2600" dirty="0" smtClean="0"/>
              <a:t>Pi-coil (design nearing completion)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/>
              <a:t>RF Spin Flipper (built and tested)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/>
              <a:t>Ion chamber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/>
              <a:t>Testing (October </a:t>
            </a:r>
            <a:r>
              <a:rPr lang="en-US" sz="2600" dirty="0" smtClean="0"/>
              <a:t>2014 at LENS)</a:t>
            </a:r>
          </a:p>
          <a:p>
            <a:pPr>
              <a:buFont typeface="Courier New" pitchFamily="49" charset="0"/>
              <a:buChar char="o"/>
            </a:pPr>
            <a:r>
              <a:rPr lang="en-US" sz="2600" dirty="0" smtClean="0"/>
              <a:t>Liquid helium targets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 err="1" smtClean="0"/>
              <a:t>Cyrostat</a:t>
            </a:r>
            <a:endParaRPr lang="en-US" sz="2600" dirty="0" smtClean="0"/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Target and He pump design/testing in progress</a:t>
            </a:r>
          </a:p>
          <a:p>
            <a:pPr lvl="1">
              <a:buFont typeface="Courier New" pitchFamily="49" charset="0"/>
              <a:buChar char="o"/>
            </a:pPr>
            <a:r>
              <a:rPr lang="en-US" sz="2600" dirty="0" smtClean="0"/>
              <a:t>Tested</a:t>
            </a:r>
          </a:p>
          <a:p>
            <a:pPr>
              <a:buFont typeface="Wingdings" pitchFamily="2" charset="2"/>
              <a:buChar char="ü"/>
            </a:pPr>
            <a:r>
              <a:rPr lang="en-US" sz="2600" dirty="0" smtClean="0"/>
              <a:t>Helium re-</a:t>
            </a:r>
            <a:r>
              <a:rPr lang="en-US" sz="2600" dirty="0" err="1" smtClean="0"/>
              <a:t>liquifier</a:t>
            </a:r>
            <a:r>
              <a:rPr lang="en-US" sz="2600" dirty="0" smtClean="0"/>
              <a:t> commissions with equivalent heat load</a:t>
            </a:r>
          </a:p>
          <a:p>
            <a:pPr>
              <a:buFont typeface="Courier New" pitchFamily="49" charset="0"/>
              <a:buChar char="o"/>
            </a:pPr>
            <a:r>
              <a:rPr lang="en-US" sz="2600" dirty="0" smtClean="0"/>
              <a:t>Data Acquisition - Minor Upgrade in  progress</a:t>
            </a:r>
          </a:p>
          <a:p>
            <a:pPr marL="0" indent="0">
              <a:buNone/>
            </a:pPr>
            <a:endParaRPr lang="en-US" dirty="0" smtClean="0"/>
          </a:p>
          <a:p>
            <a:pPr lvl="1">
              <a:buFont typeface="Wingdings" pitchFamily="2" charset="2"/>
              <a:buChar char="ü"/>
            </a:pPr>
            <a:endParaRPr lang="en-US" dirty="0" smtClean="0"/>
          </a:p>
          <a:p>
            <a:pPr lvl="1"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638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NSR collaboration set new limit on parity-violating spin rotation in the n-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He interaction of &lt;9x10</a:t>
            </a:r>
            <a:r>
              <a:rPr lang="en-US" sz="2400" baseline="30000" dirty="0" smtClean="0"/>
              <a:t>-7</a:t>
            </a:r>
            <a:r>
              <a:rPr lang="en-US" sz="2400" dirty="0" smtClean="0"/>
              <a:t> rad/m</a:t>
            </a:r>
          </a:p>
          <a:p>
            <a:r>
              <a:rPr lang="en-US" sz="2400" dirty="0" smtClean="0"/>
              <a:t>New apparatus on NGC beam of NCNR will achieve &lt;2x10</a:t>
            </a:r>
            <a:r>
              <a:rPr lang="en-US" sz="2400" baseline="30000" dirty="0" smtClean="0"/>
              <a:t>-7</a:t>
            </a:r>
            <a:r>
              <a:rPr lang="en-US" sz="2400" dirty="0" smtClean="0"/>
              <a:t> rad/m to further constrain N-N weak couplings.</a:t>
            </a:r>
          </a:p>
          <a:p>
            <a:r>
              <a:rPr lang="en-US" sz="2400" dirty="0" smtClean="0"/>
              <a:t>New apparatus on FP12 of LANSCE (Fall 2015) will reduce limits on axial-vector coupling, (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of exotic spin-1 light boson by 2—3  orders of magnitude.</a:t>
            </a:r>
          </a:p>
          <a:p>
            <a:r>
              <a:rPr lang="en-US" sz="2400" dirty="0" smtClean="0"/>
              <a:t>Above results for </a:t>
            </a:r>
            <a:r>
              <a:rPr lang="en-US" sz="2400" dirty="0" err="1"/>
              <a:t>g</a:t>
            </a:r>
            <a:r>
              <a:rPr lang="en-US" sz="2400" baseline="-25000" dirty="0" err="1"/>
              <a:t>A</a:t>
            </a:r>
            <a:r>
              <a:rPr lang="en-US" sz="2400" baseline="-25000" dirty="0"/>
              <a:t> </a:t>
            </a:r>
            <a:r>
              <a:rPr lang="en-US" sz="2400" dirty="0" smtClean="0"/>
              <a:t>in combination with recent limits on </a:t>
            </a:r>
            <a:r>
              <a:rPr lang="en-US" sz="2400" dirty="0" err="1" smtClean="0"/>
              <a:t>g</a:t>
            </a:r>
            <a:r>
              <a:rPr lang="en-US" sz="2400" baseline="-25000" dirty="0" err="1"/>
              <a:t>V</a:t>
            </a:r>
            <a:r>
              <a:rPr lang="en-US" sz="2400" dirty="0" smtClean="0"/>
              <a:t> will further reduce limits on parity-violating coupling 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A</a:t>
            </a:r>
            <a:r>
              <a:rPr lang="en-US" sz="2400" dirty="0" err="1" smtClean="0"/>
              <a:t>g</a:t>
            </a:r>
            <a:r>
              <a:rPr lang="en-US" sz="2400" baseline="-25000" dirty="0" err="1"/>
              <a:t>V</a:t>
            </a:r>
            <a:r>
              <a:rPr lang="en-US" sz="2400" dirty="0" smtClean="0"/>
              <a:t> set by previous n-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He spin rotation measurements.</a:t>
            </a:r>
          </a:p>
          <a:p>
            <a:r>
              <a:rPr lang="en-US" sz="2400" dirty="0" smtClean="0"/>
              <a:t>Upgraded apparatus nearing completion ready for</a:t>
            </a:r>
          </a:p>
          <a:p>
            <a:pPr lvl="1"/>
            <a:r>
              <a:rPr lang="en-US" sz="2000" dirty="0" smtClean="0"/>
              <a:t>Fall 2015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force experiment on FP12 at LANSCE</a:t>
            </a:r>
          </a:p>
          <a:p>
            <a:pPr lvl="1"/>
            <a:r>
              <a:rPr lang="en-US" sz="2000" dirty="0" smtClean="0"/>
              <a:t>2016 n-4He parity-violating experiment on NGC at NCNR</a:t>
            </a:r>
          </a:p>
          <a:p>
            <a:endParaRPr lang="en-US" sz="2000" baseline="-250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520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Neutron Spin Rotation (NSR) Collaboration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001000" cy="5562600"/>
          </a:xfrm>
        </p:spPr>
        <p:txBody>
          <a:bodyPr>
            <a:normAutofit fontScale="85000" lnSpcReduction="20000"/>
          </a:bodyPr>
          <a:lstStyle/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W.M. Snow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E. Anderson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L. Barron-Palos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C.D. Bass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3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T.D. Bass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3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</a:t>
            </a:r>
            <a:r>
              <a:rPr lang="en-US" sz="1800" u="sng" dirty="0" smtClean="0">
                <a:solidFill>
                  <a:srgbClr val="000000"/>
                </a:solidFill>
                <a:ea typeface="ＭＳ Ｐゴシック" pitchFamily="-128" charset="-128"/>
              </a:rPr>
              <a:t>B.E. Crawford</a:t>
            </a:r>
            <a:r>
              <a:rPr lang="en-US" sz="1800" u="sng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4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   C. Crawford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5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 , W. Fox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J. Fry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K. Gan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6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C. Haddock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B.R. Heckel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7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D. Luo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M. Maldonado-Velazquez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R. Malone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4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D. M. Markoff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8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A.M. Micherdzinska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9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H.P. Mumm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10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J.S. Nico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10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A.K. Opper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9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S. Penn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S. Santra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12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M.G. Sarsour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13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S. van Sciver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14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E. I. Sharapov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15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H.E. Swanson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7 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S. B. Walbridge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 H. Yan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, and  V. </a:t>
            </a:r>
            <a:r>
              <a:rPr lang="en-US" sz="1800" dirty="0" err="1" smtClean="0">
                <a:solidFill>
                  <a:srgbClr val="000000"/>
                </a:solidFill>
                <a:ea typeface="ＭＳ Ｐゴシック" pitchFamily="-128" charset="-128"/>
              </a:rPr>
              <a:t>Zhumabekova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16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 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Indiana University / CEEM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Universidad </a:t>
            </a:r>
            <a:r>
              <a:rPr lang="en-US" sz="1800" dirty="0" err="1" smtClean="0">
                <a:solidFill>
                  <a:srgbClr val="000000"/>
                </a:solidFill>
                <a:ea typeface="ＭＳ Ｐゴシック" pitchFamily="-128" charset="-128"/>
              </a:rPr>
              <a:t>Nacional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ＭＳ Ｐゴシック" pitchFamily="-128" charset="-128"/>
              </a:rPr>
              <a:t>Autonoma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 de Mexico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2</a:t>
            </a:r>
            <a:endParaRPr lang="en-US" sz="1800" dirty="0" smtClean="0">
              <a:solidFill>
                <a:srgbClr val="000000"/>
              </a:solidFill>
              <a:ea typeface="ＭＳ Ｐゴシック" pitchFamily="-128" charset="-128"/>
            </a:endParaRP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Thomas Jefferson National Accelerator Facility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3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Gettysburg College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4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University of Kentucky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5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University of Winnipeg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6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University of Washington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7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North Carolina Central University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8</a:t>
            </a:r>
            <a:endParaRPr lang="en-US" sz="1800" dirty="0" smtClean="0">
              <a:solidFill>
                <a:srgbClr val="000000"/>
              </a:solidFill>
              <a:ea typeface="ＭＳ Ｐゴシック" pitchFamily="-128" charset="-128"/>
            </a:endParaRP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The George Washington University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9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National Institute of Standards and Technology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 10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Hobart and William Smith College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11</a:t>
            </a:r>
            <a:endParaRPr lang="en-US" sz="1800" dirty="0" smtClean="0">
              <a:solidFill>
                <a:srgbClr val="000000"/>
              </a:solidFill>
              <a:ea typeface="ＭＳ Ｐゴシック" pitchFamily="-128" charset="-128"/>
            </a:endParaRPr>
          </a:p>
          <a:p>
            <a:pPr lvl="2" algn="ctr">
              <a:buNone/>
            </a:pPr>
            <a:r>
              <a:rPr lang="en-US" sz="1800" dirty="0" err="1" smtClean="0">
                <a:solidFill>
                  <a:srgbClr val="000000"/>
                </a:solidFill>
                <a:ea typeface="ＭＳ Ｐゴシック" pitchFamily="-128" charset="-128"/>
              </a:rPr>
              <a:t>Bhabha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 Atomic Research Centre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12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Georgia State University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13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Florida State University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14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Joint Institute for Nuclear Research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15</a:t>
            </a:r>
            <a:endParaRPr lang="en-US" sz="1800" dirty="0" smtClean="0">
              <a:solidFill>
                <a:srgbClr val="000000"/>
              </a:solidFill>
              <a:ea typeface="ＭＳ Ｐゴシック" pitchFamily="-128" charset="-128"/>
            </a:endParaRP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Al-</a:t>
            </a:r>
            <a:r>
              <a:rPr lang="en-US" sz="1800" dirty="0" err="1" smtClean="0">
                <a:solidFill>
                  <a:srgbClr val="000000"/>
                </a:solidFill>
                <a:ea typeface="ＭＳ Ｐゴシック" pitchFamily="-128" charset="-128"/>
              </a:rPr>
              <a:t>Farabi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 Kazakh National University </a:t>
            </a:r>
            <a:r>
              <a:rPr lang="en-US" sz="1800" baseline="30000" dirty="0" smtClean="0">
                <a:solidFill>
                  <a:srgbClr val="000000"/>
                </a:solidFill>
                <a:ea typeface="ＭＳ Ｐゴシック" pitchFamily="-128" charset="-128"/>
              </a:rPr>
              <a:t>16</a:t>
            </a:r>
            <a:endParaRPr lang="en-US" sz="1800" dirty="0" smtClean="0">
              <a:solidFill>
                <a:srgbClr val="000000"/>
              </a:solidFill>
              <a:ea typeface="ＭＳ Ｐゴシック" pitchFamily="-128" charset="-128"/>
            </a:endParaRPr>
          </a:p>
          <a:p>
            <a:pPr lvl="2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28" charset="-128"/>
              </a:rPr>
              <a:t> </a:t>
            </a:r>
          </a:p>
          <a:p>
            <a:pPr lvl="2" algn="ctr">
              <a:buNone/>
            </a:pPr>
            <a:r>
              <a:rPr lang="en-US" sz="1800" dirty="0" smtClean="0">
                <a:solidFill>
                  <a:srgbClr val="CC0000"/>
                </a:solidFill>
                <a:ea typeface="ＭＳ Ｐゴシック" pitchFamily="-128" charset="-128"/>
              </a:rPr>
              <a:t>Support: NSF, NIST, DOE, CONACYT, BARC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1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1" name="Neutron_Spin_2.avi" descr="/Users/williamsnow/Desktop/spinrottalks/Neutron_Spin_2.avi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37160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21"/>
          <p:cNvSpPr>
            <a:spLocks noChangeArrowheads="1"/>
          </p:cNvSpPr>
          <p:nvPr/>
        </p:nvSpPr>
        <p:spPr bwMode="auto">
          <a:xfrm>
            <a:off x="1371600" y="990600"/>
            <a:ext cx="5100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W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056" name="Rectangle 22"/>
          <p:cNvSpPr>
            <a:spLocks noChangeArrowheads="1"/>
          </p:cNvSpPr>
          <p:nvPr/>
        </p:nvSpPr>
        <p:spPr bwMode="auto">
          <a:xfrm>
            <a:off x="685800" y="990600"/>
            <a:ext cx="3593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058" name="TextBox 6"/>
          <p:cNvSpPr txBox="1">
            <a:spLocks noChangeArrowheads="1"/>
          </p:cNvSpPr>
          <p:nvPr/>
        </p:nvSpPr>
        <p:spPr bwMode="auto">
          <a:xfrm>
            <a:off x="3733800" y="4953000"/>
            <a:ext cx="5105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cs typeface="Arial" charset="0"/>
              </a:rPr>
              <a:t>Large noise from beam intensity fluctuations is suppressed</a:t>
            </a:r>
          </a:p>
          <a:p>
            <a:pPr>
              <a:buFont typeface="Arial" charset="0"/>
              <a:buChar char="•"/>
            </a:pPr>
            <a:endParaRPr lang="en-US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cs typeface="Arial" charset="0"/>
              </a:rPr>
              <a:t>Width of </a:t>
            </a:r>
            <a:r>
              <a:rPr lang="en-US" dirty="0" smtClean="0">
                <a:cs typeface="Arial" charset="0"/>
              </a:rPr>
              <a:t>East-West </a:t>
            </a:r>
            <a:r>
              <a:rPr lang="en-US" dirty="0">
                <a:cs typeface="Arial" charset="0"/>
              </a:rPr>
              <a:t>difference of spin rotation angles is consistent with</a:t>
            </a:r>
            <a:r>
              <a:rPr lang="en-US" dirty="0">
                <a:solidFill>
                  <a:srgbClr val="C00000"/>
                </a:solidFill>
                <a:cs typeface="Arial" charset="0"/>
              </a:rPr>
              <a:t> √N neutron counting statistics noise to ~10% accuracy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 l="40000" t="32500" r="20000" b="30000"/>
          <a:stretch>
            <a:fillRect/>
          </a:stretch>
        </p:blipFill>
        <p:spPr bwMode="auto">
          <a:xfrm>
            <a:off x="3581400" y="8382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0200" y="3048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Reactor Noise Suppression</a:t>
            </a:r>
            <a:endParaRPr lang="en-US" sz="3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41157" y="5562600"/>
                <a:ext cx="1681037" cy="78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57" y="5562600"/>
                <a:ext cx="1681037" cy="7813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6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5" descr="IonChamb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5638800" cy="3790918"/>
          </a:xfrm>
          <a:prstGeom prst="rect">
            <a:avLst/>
          </a:prstGeom>
          <a:noFill/>
        </p:spPr>
      </p:pic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914400"/>
          </a:xfrm>
          <a:solidFill>
            <a:srgbClr val="CCECFF"/>
          </a:solidFill>
        </p:spPr>
        <p:txBody>
          <a:bodyPr/>
          <a:lstStyle/>
          <a:p>
            <a:r>
              <a:rPr lang="en-US" sz="2800">
                <a:solidFill>
                  <a:srgbClr val="0000FF"/>
                </a:solidFill>
              </a:rPr>
              <a:t>Segmented </a:t>
            </a:r>
            <a:r>
              <a:rPr lang="en-US" sz="2800" baseline="30000">
                <a:solidFill>
                  <a:srgbClr val="0000FF"/>
                </a:solidFill>
              </a:rPr>
              <a:t>3</a:t>
            </a:r>
            <a:r>
              <a:rPr lang="en-US" sz="2800">
                <a:solidFill>
                  <a:srgbClr val="0000FF"/>
                </a:solidFill>
              </a:rPr>
              <a:t>He ionization chamber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4953000"/>
            <a:ext cx="5638800" cy="1752600"/>
          </a:xfrm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1" baseline="30000" dirty="0"/>
              <a:t>3</a:t>
            </a:r>
            <a:r>
              <a:rPr lang="en-US" sz="1800" dirty="0"/>
              <a:t>He and </a:t>
            </a:r>
            <a:r>
              <a:rPr lang="en-US" sz="1800" dirty="0" err="1"/>
              <a:t>Ar</a:t>
            </a:r>
            <a:r>
              <a:rPr lang="en-US" sz="1800" dirty="0"/>
              <a:t> gas mixture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Neutrons detected through</a:t>
            </a:r>
            <a:r>
              <a:rPr lang="en-US" sz="1800" dirty="0">
                <a:latin typeface="Microsoft Sans Serif" charset="0"/>
              </a:rPr>
              <a:t> 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n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sz="1800" baseline="30000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He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→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aseline="30000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H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+</a:t>
            </a:r>
            <a:r>
              <a:rPr lang="en-US" sz="1800" baseline="30000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H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1800" dirty="0"/>
              <a:t>High voltage and grounded charge-collecting plates produce a current proportional to the neutron flux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FF0000"/>
                </a:solidFill>
              </a:rPr>
              <a:t>4 Detection Regions</a:t>
            </a:r>
            <a:r>
              <a:rPr lang="en-US" sz="1800" dirty="0"/>
              <a:t> along beam axis - velocity separation   (</a:t>
            </a:r>
            <a:r>
              <a:rPr lang="en-US" sz="1800" dirty="0">
                <a:solidFill>
                  <a:srgbClr val="FF0000"/>
                </a:solidFill>
              </a:rPr>
              <a:t>1/</a:t>
            </a:r>
            <a:r>
              <a:rPr lang="en-US" sz="1800" i="1" dirty="0">
                <a:solidFill>
                  <a:srgbClr val="FF0000"/>
                </a:solidFill>
              </a:rPr>
              <a:t>v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absorption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307272" name="Picture 72" descr="ion chamber - segmented pl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990600"/>
            <a:ext cx="1752600" cy="1704975"/>
          </a:xfrm>
          <a:prstGeom prst="rect">
            <a:avLst/>
          </a:prstGeom>
          <a:noFill/>
        </p:spPr>
      </p:pic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457200" y="152400"/>
            <a:ext cx="371475" cy="1050925"/>
            <a:chOff x="192" y="48"/>
            <a:chExt cx="234" cy="662"/>
          </a:xfrm>
        </p:grpSpPr>
        <p:grpSp>
          <p:nvGrpSpPr>
            <p:cNvPr id="3" name="Group 79"/>
            <p:cNvGrpSpPr>
              <a:grpSpLocks/>
            </p:cNvGrpSpPr>
            <p:nvPr/>
          </p:nvGrpSpPr>
          <p:grpSpPr bwMode="auto">
            <a:xfrm rot="1558069">
              <a:off x="192" y="91"/>
              <a:ext cx="234" cy="619"/>
              <a:chOff x="1248" y="1953"/>
              <a:chExt cx="336" cy="888"/>
            </a:xfrm>
          </p:grpSpPr>
          <p:sp>
            <p:nvSpPr>
              <p:cNvPr id="307280" name="Oval 80"/>
              <p:cNvSpPr>
                <a:spLocks noChangeArrowheads="1"/>
              </p:cNvSpPr>
              <p:nvPr/>
            </p:nvSpPr>
            <p:spPr bwMode="auto">
              <a:xfrm>
                <a:off x="1248" y="2229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99FF">
                      <a:gamma/>
                      <a:shade val="46275"/>
                      <a:invGamma/>
                    </a:srgbClr>
                  </a:gs>
                  <a:gs pos="100000">
                    <a:srgbClr val="3399FF"/>
                  </a:gs>
                </a:gsLst>
                <a:lin ang="18900000" scaled="1"/>
              </a:gra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281" name="Freeform 81"/>
              <p:cNvSpPr>
                <a:spLocks/>
              </p:cNvSpPr>
              <p:nvPr/>
            </p:nvSpPr>
            <p:spPr bwMode="auto">
              <a:xfrm>
                <a:off x="1380" y="1953"/>
                <a:ext cx="64" cy="12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64" y="120"/>
                  </a:cxn>
                  <a:cxn ang="0">
                    <a:pos x="0" y="120"/>
                  </a:cxn>
                  <a:cxn ang="0">
                    <a:pos x="32" y="0"/>
                  </a:cxn>
                </a:cxnLst>
                <a:rect l="0" t="0" r="r" b="b"/>
                <a:pathLst>
                  <a:path w="64" h="120">
                    <a:moveTo>
                      <a:pt x="32" y="0"/>
                    </a:moveTo>
                    <a:lnTo>
                      <a:pt x="64" y="120"/>
                    </a:lnTo>
                    <a:lnTo>
                      <a:pt x="0" y="1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282" name="Line 82"/>
              <p:cNvSpPr>
                <a:spLocks noChangeShapeType="1"/>
              </p:cNvSpPr>
              <p:nvPr/>
            </p:nvSpPr>
            <p:spPr bwMode="auto">
              <a:xfrm flipV="1">
                <a:off x="1412" y="2065"/>
                <a:ext cx="1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283" name="Line 83"/>
              <p:cNvSpPr>
                <a:spLocks noChangeShapeType="1"/>
              </p:cNvSpPr>
              <p:nvPr/>
            </p:nvSpPr>
            <p:spPr bwMode="auto">
              <a:xfrm>
                <a:off x="1412" y="2561"/>
                <a:ext cx="1" cy="2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7284" name="Freeform 84"/>
            <p:cNvSpPr>
              <a:spLocks/>
            </p:cNvSpPr>
            <p:nvPr/>
          </p:nvSpPr>
          <p:spPr bwMode="auto">
            <a:xfrm rot="1558069">
              <a:off x="251" y="279"/>
              <a:ext cx="162" cy="122"/>
            </a:xfrm>
            <a:custGeom>
              <a:avLst/>
              <a:gdLst/>
              <a:ahLst/>
              <a:cxnLst>
                <a:cxn ang="0">
                  <a:pos x="29" y="6"/>
                </a:cxn>
                <a:cxn ang="0">
                  <a:pos x="15" y="1"/>
                </a:cxn>
                <a:cxn ang="0">
                  <a:pos x="0" y="6"/>
                </a:cxn>
                <a:cxn ang="0">
                  <a:pos x="15" y="22"/>
                </a:cxn>
                <a:cxn ang="0">
                  <a:pos x="29" y="6"/>
                </a:cxn>
              </a:cxnLst>
              <a:rect l="0" t="0" r="r" b="b"/>
              <a:pathLst>
                <a:path w="29" h="22">
                  <a:moveTo>
                    <a:pt x="29" y="6"/>
                  </a:moveTo>
                  <a:cubicBezTo>
                    <a:pt x="25" y="3"/>
                    <a:pt x="20" y="1"/>
                    <a:pt x="15" y="1"/>
                  </a:cubicBezTo>
                  <a:cubicBezTo>
                    <a:pt x="9" y="0"/>
                    <a:pt x="4" y="3"/>
                    <a:pt x="0" y="6"/>
                  </a:cubicBezTo>
                  <a:lnTo>
                    <a:pt x="15" y="22"/>
                  </a:lnTo>
                  <a:lnTo>
                    <a:pt x="29" y="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85" name="Arc 85"/>
            <p:cNvSpPr>
              <a:spLocks/>
            </p:cNvSpPr>
            <p:nvPr/>
          </p:nvSpPr>
          <p:spPr bwMode="auto">
            <a:xfrm rot="1558069">
              <a:off x="253" y="289"/>
              <a:ext cx="162" cy="117"/>
            </a:xfrm>
            <a:custGeom>
              <a:avLst/>
              <a:gdLst>
                <a:gd name="G0" fmla="+- 15055 0 0"/>
                <a:gd name="G1" fmla="+- 21600 0 0"/>
                <a:gd name="G2" fmla="+- 21600 0 0"/>
                <a:gd name="T0" fmla="*/ 0 w 29998"/>
                <a:gd name="T1" fmla="*/ 6111 h 21600"/>
                <a:gd name="T2" fmla="*/ 29998 w 29998"/>
                <a:gd name="T3" fmla="*/ 6003 h 21600"/>
                <a:gd name="T4" fmla="*/ 15055 w 299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998" h="21600" fill="none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</a:path>
                <a:path w="29998" h="21600" stroke="0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  <a:lnTo>
                    <a:pt x="15055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86" name="Line 86"/>
            <p:cNvSpPr>
              <a:spLocks noChangeShapeType="1"/>
            </p:cNvSpPr>
            <p:nvPr/>
          </p:nvSpPr>
          <p:spPr bwMode="auto">
            <a:xfrm>
              <a:off x="304" y="48"/>
              <a:ext cx="0" cy="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87" name="Arc 87"/>
            <p:cNvSpPr>
              <a:spLocks/>
            </p:cNvSpPr>
            <p:nvPr/>
          </p:nvSpPr>
          <p:spPr bwMode="auto">
            <a:xfrm>
              <a:off x="298" y="141"/>
              <a:ext cx="120" cy="62"/>
            </a:xfrm>
            <a:custGeom>
              <a:avLst/>
              <a:gdLst>
                <a:gd name="G0" fmla="+- 0 0 0"/>
                <a:gd name="G1" fmla="+- 21596 0 0"/>
                <a:gd name="G2" fmla="+- 21600 0 0"/>
                <a:gd name="T0" fmla="*/ 421 w 21481"/>
                <a:gd name="T1" fmla="*/ 0 h 21596"/>
                <a:gd name="T2" fmla="*/ 21481 w 21481"/>
                <a:gd name="T3" fmla="*/ 19335 h 21596"/>
                <a:gd name="T4" fmla="*/ 0 w 21481"/>
                <a:gd name="T5" fmla="*/ 21596 h 2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81" h="21596" fill="none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</a:path>
                <a:path w="21481" h="21596" stroke="0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  <a:lnTo>
                    <a:pt x="0" y="2159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307288" name="Rectangle 88"/>
            <p:cNvSpPr>
              <a:spLocks noChangeArrowheads="1"/>
            </p:cNvSpPr>
            <p:nvPr/>
          </p:nvSpPr>
          <p:spPr bwMode="auto">
            <a:xfrm>
              <a:off x="249" y="279"/>
              <a:ext cx="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n</a:t>
              </a:r>
              <a:endParaRPr lang="en-US" sz="240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2362200" y="6550223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Microsoft Sans Serif" charset="0"/>
              </a:rPr>
              <a:t>S.D.Penn</a:t>
            </a:r>
            <a:r>
              <a:rPr lang="en-US" sz="1400" dirty="0" smtClean="0">
                <a:latin typeface="Microsoft Sans Serif" charset="0"/>
              </a:rPr>
              <a:t> </a:t>
            </a:r>
            <a:r>
              <a:rPr lang="en-US" sz="1400" i="1" dirty="0" smtClean="0">
                <a:latin typeface="Microsoft Sans Serif" charset="0"/>
              </a:rPr>
              <a:t>et al</a:t>
            </a:r>
            <a:r>
              <a:rPr lang="en-US" sz="1400" dirty="0" smtClean="0">
                <a:latin typeface="Microsoft Sans Serif" charset="0"/>
              </a:rPr>
              <a:t>. [NIM A457 332-37 (2001)]</a:t>
            </a:r>
          </a:p>
        </p:txBody>
      </p:sp>
      <p:sp>
        <p:nvSpPr>
          <p:cNvPr id="307290" name="Text Box 90"/>
          <p:cNvSpPr txBox="1">
            <a:spLocks noChangeArrowheads="1"/>
          </p:cNvSpPr>
          <p:nvPr/>
        </p:nvSpPr>
        <p:spPr bwMode="auto">
          <a:xfrm>
            <a:off x="6096000" y="2743200"/>
            <a:ext cx="304800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charge collection plates are divided into </a:t>
            </a:r>
            <a:r>
              <a:rPr lang="en-US" sz="1400" dirty="0">
                <a:solidFill>
                  <a:srgbClr val="FF0000"/>
                </a:solidFill>
              </a:rPr>
              <a:t>4 quadrants</a:t>
            </a:r>
            <a:r>
              <a:rPr lang="en-US" sz="1400" dirty="0"/>
              <a:t>  (</a:t>
            </a:r>
            <a:r>
              <a:rPr lang="en-US" sz="1400" dirty="0" smtClean="0"/>
              <a:t>3“   7.5” </a:t>
            </a:r>
            <a:r>
              <a:rPr lang="en-US" sz="1400" dirty="0" err="1"/>
              <a:t>diam</a:t>
            </a:r>
            <a:r>
              <a:rPr lang="en-US" sz="1400" dirty="0"/>
              <a:t>) separated L/R and U/D beam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 l="44337" t="43373" r="25783" b="16868"/>
          <a:stretch>
            <a:fillRect/>
          </a:stretch>
        </p:blipFill>
        <p:spPr bwMode="auto">
          <a:xfrm>
            <a:off x="6324600" y="38862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7434185" y="3128574"/>
            <a:ext cx="26201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15054" r="3951" b="33849"/>
          <a:stretch/>
        </p:blipFill>
        <p:spPr bwMode="auto">
          <a:xfrm>
            <a:off x="217838" y="1828800"/>
            <a:ext cx="8504844" cy="399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060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Experiment 1: Parity-violating spin rotation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hadronic</a:t>
            </a:r>
            <a:r>
              <a:rPr lang="en-US" dirty="0" smtClean="0">
                <a:sym typeface="Wingdings" pitchFamily="2" charset="2"/>
              </a:rPr>
              <a:t> weak coupling constants</a:t>
            </a:r>
          </a:p>
          <a:p>
            <a:r>
              <a:rPr lang="en-US" dirty="0" smtClean="0">
                <a:sym typeface="Wingdings" pitchFamily="2" charset="2"/>
              </a:rPr>
              <a:t>NSR apparatus </a:t>
            </a:r>
          </a:p>
          <a:p>
            <a:r>
              <a:rPr lang="en-US" dirty="0" smtClean="0">
                <a:sym typeface="Wingdings" pitchFamily="2" charset="2"/>
              </a:rPr>
              <a:t>Controlling systematic errors</a:t>
            </a:r>
          </a:p>
          <a:p>
            <a:r>
              <a:rPr lang="en-US" dirty="0" smtClean="0">
                <a:sym typeface="Wingdings" pitchFamily="2" charset="2"/>
              </a:rPr>
              <a:t>Experiment 2: Parity-conserving </a:t>
            </a:r>
            <a:r>
              <a:rPr lang="en-US" dirty="0">
                <a:sym typeface="Wingdings" pitchFamily="2" charset="2"/>
              </a:rPr>
              <a:t>spin rotation  exotic long-range interactions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Status of upgrades/current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921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944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Systematic Effects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76800"/>
            <a:ext cx="8229600" cy="1477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Simulations used to investigate small angle scattering and B-field gradients</a:t>
            </a:r>
          </a:p>
          <a:p>
            <a:r>
              <a:rPr lang="en-US" sz="2000" dirty="0" smtClean="0"/>
              <a:t>Artificially enhanced B-fields and gradients used to experimentally place limits</a:t>
            </a:r>
          </a:p>
          <a:p>
            <a:r>
              <a:rPr lang="en-US" sz="2000" dirty="0" smtClean="0"/>
              <a:t>Ion detector + pi-coil OFF data used to measure ambient magnetic field</a:t>
            </a:r>
            <a:endParaRPr lang="en-US" sz="2000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99739"/>
              </p:ext>
            </p:extLst>
          </p:nvPr>
        </p:nvGraphicFramePr>
        <p:xfrm>
          <a:off x="381000" y="838200"/>
          <a:ext cx="7239000" cy="3667382"/>
        </p:xfrm>
        <a:graphic>
          <a:graphicData uri="http://schemas.openxmlformats.org/drawingml/2006/table">
            <a:tbl>
              <a:tblPr/>
              <a:tblGrid>
                <a:gridCol w="3731443"/>
                <a:gridCol w="1811628"/>
                <a:gridCol w="1695929"/>
              </a:tblGrid>
              <a:tr h="293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Diamagnetism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LHe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Δ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B/B ≈ 6E-8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2E-9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3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Optical potential of LHe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~ 10 neV 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3E-9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7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Shift in neutron energy spectrum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Δ</a:t>
                      </a: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 L ≈ 0.01 mm 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8E-9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3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Small angle scattering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2E-8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7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Change in neutron paths due to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refraction/reflection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3E-10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3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Polarimeter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nonuniformity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1E-8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B amplification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&lt; 4E-8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B gradient amplification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&lt; 3E-8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PA/target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nonuniformity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&lt; 6E-8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TOTAL estimated systematic effect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1.4E-7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72400" y="1828800"/>
            <a:ext cx="1050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Calculated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696200" y="3429000"/>
            <a:ext cx="1026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696200" y="4038600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2008 on NG6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152400" y="152400"/>
            <a:ext cx="8763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    Cold Neutron Guide hall at NCNR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" y="76200"/>
            <a:ext cx="371475" cy="1050925"/>
            <a:chOff x="192" y="48"/>
            <a:chExt cx="234" cy="66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1558069">
              <a:off x="192" y="91"/>
              <a:ext cx="234" cy="619"/>
              <a:chOff x="1248" y="1953"/>
              <a:chExt cx="336" cy="888"/>
            </a:xfrm>
          </p:grpSpPr>
          <p:sp>
            <p:nvSpPr>
              <p:cNvPr id="280583" name="Oval 7"/>
              <p:cNvSpPr>
                <a:spLocks noChangeArrowheads="1"/>
              </p:cNvSpPr>
              <p:nvPr/>
            </p:nvSpPr>
            <p:spPr bwMode="auto">
              <a:xfrm>
                <a:off x="1248" y="2229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3399FF">
                      <a:gamma/>
                      <a:shade val="46275"/>
                      <a:invGamma/>
                    </a:srgbClr>
                  </a:gs>
                  <a:gs pos="100000">
                    <a:srgbClr val="3399FF"/>
                  </a:gs>
                </a:gsLst>
                <a:lin ang="18900000" scaled="1"/>
              </a:gra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584" name="Freeform 8"/>
              <p:cNvSpPr>
                <a:spLocks/>
              </p:cNvSpPr>
              <p:nvPr/>
            </p:nvSpPr>
            <p:spPr bwMode="auto">
              <a:xfrm>
                <a:off x="1380" y="1953"/>
                <a:ext cx="64" cy="12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64" y="120"/>
                  </a:cxn>
                  <a:cxn ang="0">
                    <a:pos x="0" y="120"/>
                  </a:cxn>
                  <a:cxn ang="0">
                    <a:pos x="32" y="0"/>
                  </a:cxn>
                </a:cxnLst>
                <a:rect l="0" t="0" r="r" b="b"/>
                <a:pathLst>
                  <a:path w="64" h="120">
                    <a:moveTo>
                      <a:pt x="32" y="0"/>
                    </a:moveTo>
                    <a:lnTo>
                      <a:pt x="64" y="120"/>
                    </a:lnTo>
                    <a:lnTo>
                      <a:pt x="0" y="1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585" name="Line 9"/>
              <p:cNvSpPr>
                <a:spLocks noChangeShapeType="1"/>
              </p:cNvSpPr>
              <p:nvPr/>
            </p:nvSpPr>
            <p:spPr bwMode="auto">
              <a:xfrm flipV="1">
                <a:off x="1412" y="2065"/>
                <a:ext cx="1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586" name="Line 10"/>
              <p:cNvSpPr>
                <a:spLocks noChangeShapeType="1"/>
              </p:cNvSpPr>
              <p:nvPr/>
            </p:nvSpPr>
            <p:spPr bwMode="auto">
              <a:xfrm>
                <a:off x="1412" y="2561"/>
                <a:ext cx="1" cy="2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0587" name="Freeform 11"/>
            <p:cNvSpPr>
              <a:spLocks/>
            </p:cNvSpPr>
            <p:nvPr/>
          </p:nvSpPr>
          <p:spPr bwMode="auto">
            <a:xfrm rot="1558069">
              <a:off x="251" y="279"/>
              <a:ext cx="162" cy="122"/>
            </a:xfrm>
            <a:custGeom>
              <a:avLst/>
              <a:gdLst/>
              <a:ahLst/>
              <a:cxnLst>
                <a:cxn ang="0">
                  <a:pos x="29" y="6"/>
                </a:cxn>
                <a:cxn ang="0">
                  <a:pos x="15" y="1"/>
                </a:cxn>
                <a:cxn ang="0">
                  <a:pos x="0" y="6"/>
                </a:cxn>
                <a:cxn ang="0">
                  <a:pos x="15" y="22"/>
                </a:cxn>
                <a:cxn ang="0">
                  <a:pos x="29" y="6"/>
                </a:cxn>
              </a:cxnLst>
              <a:rect l="0" t="0" r="r" b="b"/>
              <a:pathLst>
                <a:path w="29" h="22">
                  <a:moveTo>
                    <a:pt x="29" y="6"/>
                  </a:moveTo>
                  <a:cubicBezTo>
                    <a:pt x="25" y="3"/>
                    <a:pt x="20" y="1"/>
                    <a:pt x="15" y="1"/>
                  </a:cubicBezTo>
                  <a:cubicBezTo>
                    <a:pt x="9" y="0"/>
                    <a:pt x="4" y="3"/>
                    <a:pt x="0" y="6"/>
                  </a:cubicBezTo>
                  <a:lnTo>
                    <a:pt x="15" y="22"/>
                  </a:lnTo>
                  <a:lnTo>
                    <a:pt x="29" y="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588" name="Arc 12"/>
            <p:cNvSpPr>
              <a:spLocks/>
            </p:cNvSpPr>
            <p:nvPr/>
          </p:nvSpPr>
          <p:spPr bwMode="auto">
            <a:xfrm rot="1558069">
              <a:off x="253" y="289"/>
              <a:ext cx="162" cy="117"/>
            </a:xfrm>
            <a:custGeom>
              <a:avLst/>
              <a:gdLst>
                <a:gd name="G0" fmla="+- 15055 0 0"/>
                <a:gd name="G1" fmla="+- 21600 0 0"/>
                <a:gd name="G2" fmla="+- 21600 0 0"/>
                <a:gd name="T0" fmla="*/ 0 w 29998"/>
                <a:gd name="T1" fmla="*/ 6111 h 21600"/>
                <a:gd name="T2" fmla="*/ 29998 w 29998"/>
                <a:gd name="T3" fmla="*/ 6003 h 21600"/>
                <a:gd name="T4" fmla="*/ 15055 w 299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998" h="21600" fill="none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</a:path>
                <a:path w="29998" h="21600" stroke="0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  <a:lnTo>
                    <a:pt x="15055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589" name="Line 13"/>
            <p:cNvSpPr>
              <a:spLocks noChangeShapeType="1"/>
            </p:cNvSpPr>
            <p:nvPr/>
          </p:nvSpPr>
          <p:spPr bwMode="auto">
            <a:xfrm>
              <a:off x="304" y="48"/>
              <a:ext cx="0" cy="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590" name="Arc 14"/>
            <p:cNvSpPr>
              <a:spLocks/>
            </p:cNvSpPr>
            <p:nvPr/>
          </p:nvSpPr>
          <p:spPr bwMode="auto">
            <a:xfrm>
              <a:off x="298" y="141"/>
              <a:ext cx="120" cy="62"/>
            </a:xfrm>
            <a:custGeom>
              <a:avLst/>
              <a:gdLst>
                <a:gd name="G0" fmla="+- 0 0 0"/>
                <a:gd name="G1" fmla="+- 21596 0 0"/>
                <a:gd name="G2" fmla="+- 21600 0 0"/>
                <a:gd name="T0" fmla="*/ 421 w 21481"/>
                <a:gd name="T1" fmla="*/ 0 h 21596"/>
                <a:gd name="T2" fmla="*/ 21481 w 21481"/>
                <a:gd name="T3" fmla="*/ 19335 h 21596"/>
                <a:gd name="T4" fmla="*/ 0 w 21481"/>
                <a:gd name="T5" fmla="*/ 21596 h 2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81" h="21596" fill="none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</a:path>
                <a:path w="21481" h="21596" stroke="0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  <a:lnTo>
                    <a:pt x="0" y="2159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80591" name="Rectangle 15"/>
            <p:cNvSpPr>
              <a:spLocks noChangeArrowheads="1"/>
            </p:cNvSpPr>
            <p:nvPr/>
          </p:nvSpPr>
          <p:spPr bwMode="auto">
            <a:xfrm>
              <a:off x="249" y="279"/>
              <a:ext cx="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n</a:t>
              </a:r>
              <a:endParaRPr lang="en-US" sz="2400"/>
            </a:p>
          </p:txBody>
        </p:sp>
      </p:grpSp>
      <p:sp>
        <p:nvSpPr>
          <p:cNvPr id="280599" name="Text Box 23"/>
          <p:cNvSpPr txBox="1">
            <a:spLocks noChangeArrowheads="1"/>
          </p:cNvSpPr>
          <p:nvPr/>
        </p:nvSpPr>
        <p:spPr bwMode="auto">
          <a:xfrm>
            <a:off x="228600" y="5816024"/>
            <a:ext cx="5638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Main measurement – 3 reactor cycles January – May 2008, Systematic studies  – 1 reactor cycle June 2008.  	 </a:t>
            </a:r>
          </a:p>
        </p:txBody>
      </p:sp>
      <p:sp>
        <p:nvSpPr>
          <p:cNvPr id="280604" name="Text Box 28"/>
          <p:cNvSpPr txBox="1">
            <a:spLocks noChangeArrowheads="1"/>
          </p:cNvSpPr>
          <p:nvPr/>
        </p:nvSpPr>
        <p:spPr bwMode="auto">
          <a:xfrm>
            <a:off x="6096000" y="19050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NG-6 Polychromatic </a:t>
            </a:r>
            <a:r>
              <a:rPr lang="en-US" b="1" dirty="0" smtClean="0">
                <a:solidFill>
                  <a:srgbClr val="FF0000"/>
                </a:solidFill>
              </a:rPr>
              <a:t>beam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0620" name="Text Box 44"/>
          <p:cNvSpPr txBox="1">
            <a:spLocks noChangeArrowheads="1"/>
          </p:cNvSpPr>
          <p:nvPr/>
        </p:nvSpPr>
        <p:spPr bwMode="auto">
          <a:xfrm>
            <a:off x="5943600" y="1295400"/>
            <a:ext cx="304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aseline="30000" dirty="0"/>
              <a:t>58</a:t>
            </a:r>
            <a:r>
              <a:rPr lang="en-US" sz="1600" dirty="0"/>
              <a:t>Ni  guide </a:t>
            </a:r>
            <a:r>
              <a:rPr lang="en-US" sz="1600" dirty="0">
                <a:latin typeface="Symbol" charset="2"/>
              </a:rPr>
              <a:t>q</a:t>
            </a:r>
            <a:r>
              <a:rPr lang="en-US" sz="1600" baseline="-25000" dirty="0"/>
              <a:t>c</a:t>
            </a:r>
            <a:r>
              <a:rPr lang="en-US" sz="1600" dirty="0"/>
              <a:t>=2.1 </a:t>
            </a:r>
            <a:r>
              <a:rPr lang="en-US" sz="1600" dirty="0" err="1" smtClean="0"/>
              <a:t>mrad</a:t>
            </a:r>
            <a:r>
              <a:rPr lang="en-US" sz="1600" dirty="0" smtClean="0"/>
              <a:t>/A (m=1.2)</a:t>
            </a:r>
            <a:endParaRPr lang="en-US" sz="1600" dirty="0"/>
          </a:p>
        </p:txBody>
      </p:sp>
      <p:pic>
        <p:nvPicPr>
          <p:cNvPr id="280621" name="Picture 45" descr="Graph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362200"/>
            <a:ext cx="306488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 l="21000" t="30000" r="30000" b="23750"/>
          <a:stretch>
            <a:fillRect/>
          </a:stretch>
        </p:blipFill>
        <p:spPr bwMode="auto">
          <a:xfrm>
            <a:off x="228600" y="1295400"/>
            <a:ext cx="5577016" cy="421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400800" y="5257800"/>
            <a:ext cx="251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Thermal neutrons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6553200" y="4800600"/>
            <a:ext cx="76200" cy="5334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6324600" y="4191000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Reactor </a:t>
            </a:r>
            <a:r>
              <a:rPr lang="en-US" b="1" dirty="0">
                <a:solidFill>
                  <a:srgbClr val="FF0000"/>
                </a:solidFill>
              </a:rPr>
              <a:t>20 MW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(fission neutrons)</a:t>
            </a:r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6553200" y="5562600"/>
            <a:ext cx="76200" cy="381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858000" y="4953000"/>
            <a:ext cx="205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Moderation D</a:t>
            </a:r>
            <a:r>
              <a:rPr lang="en-US" sz="1400" b="1" baseline="-25000" dirty="0"/>
              <a:t>2</a:t>
            </a:r>
            <a:r>
              <a:rPr lang="en-US" sz="1400" dirty="0"/>
              <a:t>O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324600" y="6019800"/>
            <a:ext cx="1608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Cold neutrons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6781800" y="5638800"/>
            <a:ext cx="1481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Moderation LH 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7924800" y="6019800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T=20K</a:t>
            </a:r>
            <a:endParaRPr lang="en-US" sz="1600" dirty="0"/>
          </a:p>
        </p:txBody>
      </p:sp>
      <p:sp>
        <p:nvSpPr>
          <p:cNvPr id="31" name="Text Box 121"/>
          <p:cNvSpPr txBox="1">
            <a:spLocks noChangeArrowheads="1"/>
          </p:cNvSpPr>
          <p:nvPr/>
        </p:nvSpPr>
        <p:spPr bwMode="auto">
          <a:xfrm>
            <a:off x="0" y="6581001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7F7F7F"/>
                </a:solidFill>
              </a:rPr>
              <a:t>slide courtesy A</a:t>
            </a:r>
            <a:r>
              <a:rPr lang="en-US" sz="1200" dirty="0">
                <a:solidFill>
                  <a:srgbClr val="7F7F7F"/>
                </a:solidFill>
              </a:rPr>
              <a:t>. </a:t>
            </a:r>
            <a:r>
              <a:rPr lang="en-US" sz="1200" dirty="0" smtClean="0">
                <a:solidFill>
                  <a:srgbClr val="7F7F7F"/>
                </a:solidFill>
              </a:rPr>
              <a:t>Micherdzinska	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2895600"/>
          </a:xfrm>
        </p:spPr>
        <p:txBody>
          <a:bodyPr/>
          <a:lstStyle/>
          <a:p>
            <a:r>
              <a:rPr lang="en-US" sz="2400" dirty="0" smtClean="0"/>
              <a:t>In addition to helping constrain </a:t>
            </a:r>
            <a:r>
              <a:rPr lang="en-US" sz="2400" dirty="0" err="1" smtClean="0"/>
              <a:t>hadronic</a:t>
            </a:r>
            <a:r>
              <a:rPr lang="en-US" sz="2400" dirty="0" smtClean="0"/>
              <a:t> weak coupling constants, recent analysis demonstrates that the result also places the most stringent limit to date on new parity-odd long-range sub-</a:t>
            </a:r>
            <a:r>
              <a:rPr lang="en-US" sz="2400" dirty="0" err="1" smtClean="0"/>
              <a:t>eV</a:t>
            </a:r>
            <a:r>
              <a:rPr lang="en-US" sz="2400" dirty="0" smtClean="0"/>
              <a:t> interactions (WISPs) </a:t>
            </a:r>
            <a:r>
              <a:rPr lang="en-US" sz="2400" i="1" dirty="0" smtClean="0"/>
              <a:t>Phys. Rev. </a:t>
            </a:r>
            <a:r>
              <a:rPr lang="en-US" sz="2400" i="1" dirty="0" err="1" smtClean="0"/>
              <a:t>Lett</a:t>
            </a:r>
            <a:r>
              <a:rPr lang="en-US" sz="2400" i="1" dirty="0" smtClean="0"/>
              <a:t>. 110, 082003 (2013)</a:t>
            </a:r>
          </a:p>
          <a:p>
            <a:r>
              <a:rPr lang="en-US" sz="2400" dirty="0" smtClean="0"/>
              <a:t>Upcoming experiment on new NGC beam at NIST promises to improve precision to the 2x10</a:t>
            </a:r>
            <a:r>
              <a:rPr lang="en-US" sz="2400" baseline="30000" dirty="0" smtClean="0"/>
              <a:t>-7</a:t>
            </a:r>
            <a:r>
              <a:rPr lang="en-US" sz="2400" dirty="0" smtClean="0"/>
              <a:t> </a:t>
            </a:r>
            <a:r>
              <a:rPr lang="en-US" sz="2400" dirty="0" err="1" smtClean="0"/>
              <a:t>rad</a:t>
            </a:r>
            <a:r>
              <a:rPr lang="en-US" sz="2400" dirty="0" smtClean="0"/>
              <a:t>/m level.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987" t="16139" r="25316" b="23734"/>
          <a:stretch>
            <a:fillRect/>
          </a:stretch>
        </p:blipFill>
        <p:spPr bwMode="auto">
          <a:xfrm>
            <a:off x="2514600" y="3744191"/>
            <a:ext cx="3605463" cy="311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N-N Weak Interaction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3820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HWI mediated by W</a:t>
            </a:r>
            <a:r>
              <a:rPr lang="en-US" sz="2800" baseline="30000" dirty="0" smtClean="0"/>
              <a:t>±</a:t>
            </a:r>
            <a:r>
              <a:rPr lang="en-US" sz="2800" dirty="0" smtClean="0"/>
              <a:t> and </a:t>
            </a:r>
            <a:r>
              <a:rPr lang="en-US" sz="2800" dirty="0" err="1" smtClean="0"/>
              <a:t>Z</a:t>
            </a:r>
            <a:r>
              <a:rPr lang="en-US" sz="2800" baseline="30000" dirty="0" err="1" smtClean="0"/>
              <a:t>o</a:t>
            </a:r>
            <a:r>
              <a:rPr lang="en-US" sz="2800" dirty="0" smtClean="0"/>
              <a:t>  but</a:t>
            </a:r>
          </a:p>
          <a:p>
            <a:pPr>
              <a:buNone/>
            </a:pPr>
            <a:r>
              <a:rPr lang="en-US" sz="2800" dirty="0" smtClean="0"/>
              <a:t>		</a:t>
            </a:r>
            <a:r>
              <a:rPr lang="en-US" sz="2400" dirty="0" smtClean="0"/>
              <a:t> short range (~0.01 fm) &lt;&lt; size of nucleon (~1 fm)</a:t>
            </a:r>
          </a:p>
          <a:p>
            <a:pPr>
              <a:buNone/>
            </a:pPr>
            <a:endParaRPr lang="en-US" sz="2400" baseline="30000" dirty="0" smtClean="0"/>
          </a:p>
          <a:p>
            <a:pPr>
              <a:buNone/>
            </a:pPr>
            <a:r>
              <a:rPr lang="en-US" sz="2800" dirty="0" smtClean="0"/>
              <a:t>…yet responsible for parity violating effects in</a:t>
            </a:r>
          </a:p>
          <a:p>
            <a:pPr>
              <a:buNone/>
            </a:pPr>
            <a:r>
              <a:rPr lang="en-US" sz="2800" dirty="0" smtClean="0"/>
              <a:t>	N-N interactions, nuclear decay, atomic structure, </a:t>
            </a:r>
            <a:r>
              <a:rPr lang="en-US" sz="2800" dirty="0" err="1" smtClean="0"/>
              <a:t>anapole</a:t>
            </a:r>
            <a:r>
              <a:rPr lang="en-US" sz="2800" dirty="0" smtClean="0"/>
              <a:t> moments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Weak/strong ~10</a:t>
            </a:r>
            <a:r>
              <a:rPr lang="en-US" sz="2800" baseline="30000" dirty="0" smtClean="0"/>
              <a:t>-6</a:t>
            </a:r>
            <a:r>
              <a:rPr lang="en-US" sz="2800" dirty="0" smtClean="0"/>
              <a:t>	</a:t>
            </a:r>
          </a:p>
          <a:p>
            <a:pPr>
              <a:buNone/>
            </a:pPr>
            <a:r>
              <a:rPr lang="en-US" sz="2800" dirty="0" smtClean="0"/>
              <a:t>		Use parity violation to isolate Weak contribution</a:t>
            </a:r>
            <a:endParaRPr lang="en-US" sz="2800" baseline="300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371600" y="762000"/>
            <a:ext cx="1930400" cy="1047750"/>
            <a:chOff x="533400" y="685800"/>
            <a:chExt cx="1930400" cy="1047750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33400" y="990600"/>
              <a:ext cx="701675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778000" y="1047750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631825" y="1162050"/>
              <a:ext cx="111125" cy="1143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835025" y="1504950"/>
              <a:ext cx="111125" cy="1143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962025" y="1181100"/>
              <a:ext cx="111125" cy="1143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032000" y="1162050"/>
              <a:ext cx="133350" cy="1143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1930400" y="1504950"/>
              <a:ext cx="133350" cy="1143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2235200" y="1447800"/>
              <a:ext cx="133350" cy="1143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711200" y="104775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914400" y="139065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2336800" y="133350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2032000" y="139065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133600" y="1219200"/>
              <a:ext cx="1588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1041400" y="1238250"/>
              <a:ext cx="1588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422400" y="1333500"/>
              <a:ext cx="133350" cy="1143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295400" y="1295400"/>
              <a:ext cx="133350" cy="1143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1524000" y="121920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397000" y="1352550"/>
              <a:ext cx="1588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1219200" y="1219200"/>
              <a:ext cx="533400" cy="342900"/>
            </a:xfrm>
            <a:prstGeom prst="rect">
              <a:avLst/>
            </a:prstGeom>
            <a:solidFill>
              <a:schemeClr val="accent1">
                <a:alpha val="6901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1219200" y="1104900"/>
              <a:ext cx="663575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914400" y="685800"/>
              <a:ext cx="13710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cs typeface="Arial" charset="0"/>
                </a:rPr>
                <a:t>strong ~1 </a:t>
              </a:r>
              <a:r>
                <a:rPr lang="en-US" dirty="0">
                  <a:cs typeface="Arial" charset="0"/>
                </a:rPr>
                <a:t>fm</a:t>
              </a:r>
            </a:p>
          </p:txBody>
        </p:sp>
      </p:grpSp>
      <p:grpSp>
        <p:nvGrpSpPr>
          <p:cNvPr id="26" name="Group 38"/>
          <p:cNvGrpSpPr>
            <a:grpSpLocks/>
          </p:cNvGrpSpPr>
          <p:nvPr/>
        </p:nvGrpSpPr>
        <p:grpSpPr bwMode="auto">
          <a:xfrm>
            <a:off x="5029200" y="914400"/>
            <a:ext cx="3276600" cy="1112280"/>
            <a:chOff x="431800" y="3524250"/>
            <a:chExt cx="3276601" cy="1112281"/>
          </a:xfrm>
        </p:grpSpPr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2057399" y="4267199"/>
              <a:ext cx="16510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cs typeface="Arial" charset="0"/>
                </a:rPr>
                <a:t>weak ~0.01 fm</a:t>
              </a:r>
              <a:endParaRPr lang="en-US" sz="1200" dirty="0">
                <a:cs typeface="Arial" charset="0"/>
              </a:endParaRPr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431800" y="3524250"/>
              <a:ext cx="701675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9" name="Oval 31"/>
            <p:cNvSpPr>
              <a:spLocks noChangeArrowheads="1"/>
            </p:cNvSpPr>
            <p:nvPr/>
          </p:nvSpPr>
          <p:spPr bwMode="auto">
            <a:xfrm>
              <a:off x="1676400" y="3581400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530225" y="3695700"/>
              <a:ext cx="111125" cy="1143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733425" y="4038600"/>
              <a:ext cx="111125" cy="1143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auto">
            <a:xfrm>
              <a:off x="860425" y="3714750"/>
              <a:ext cx="111125" cy="1143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auto">
            <a:xfrm>
              <a:off x="1930400" y="3695700"/>
              <a:ext cx="133350" cy="1143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>
              <a:off x="1955800" y="3981450"/>
              <a:ext cx="133350" cy="1143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auto">
            <a:xfrm>
              <a:off x="2133600" y="3981450"/>
              <a:ext cx="133350" cy="1143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 flipV="1">
              <a:off x="609600" y="358140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 flipV="1">
              <a:off x="812800" y="392430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 flipV="1">
              <a:off x="2235200" y="386715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 flipV="1">
              <a:off x="2108200" y="382905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>
              <a:off x="2032000" y="3752850"/>
              <a:ext cx="1588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>
              <a:off x="939800" y="3771900"/>
              <a:ext cx="1588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44"/>
            <p:cNvSpPr>
              <a:spLocks noChangeArrowheads="1"/>
            </p:cNvSpPr>
            <p:nvPr/>
          </p:nvSpPr>
          <p:spPr bwMode="auto">
            <a:xfrm>
              <a:off x="1320800" y="3867150"/>
              <a:ext cx="133350" cy="1143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43" name="Oval 45"/>
            <p:cNvSpPr>
              <a:spLocks noChangeArrowheads="1"/>
            </p:cNvSpPr>
            <p:nvPr/>
          </p:nvSpPr>
          <p:spPr bwMode="auto">
            <a:xfrm>
              <a:off x="1193800" y="3829050"/>
              <a:ext cx="133350" cy="1143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44" name="Line 46"/>
            <p:cNvSpPr>
              <a:spLocks noChangeShapeType="1"/>
            </p:cNvSpPr>
            <p:nvPr/>
          </p:nvSpPr>
          <p:spPr bwMode="auto">
            <a:xfrm flipV="1">
              <a:off x="1422400" y="3752850"/>
              <a:ext cx="1588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7"/>
            <p:cNvSpPr>
              <a:spLocks noChangeShapeType="1"/>
            </p:cNvSpPr>
            <p:nvPr/>
          </p:nvSpPr>
          <p:spPr bwMode="auto">
            <a:xfrm>
              <a:off x="1295400" y="3886200"/>
              <a:ext cx="1588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1117600" y="3752850"/>
              <a:ext cx="533400" cy="342900"/>
            </a:xfrm>
            <a:prstGeom prst="rect">
              <a:avLst/>
            </a:prstGeom>
            <a:solidFill>
              <a:schemeClr val="accent1">
                <a:alpha val="6901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47" name="AutoShape 49"/>
            <p:cNvSpPr>
              <a:spLocks noChangeArrowheads="1"/>
            </p:cNvSpPr>
            <p:nvPr/>
          </p:nvSpPr>
          <p:spPr bwMode="auto">
            <a:xfrm>
              <a:off x="1955800" y="3981450"/>
              <a:ext cx="228600" cy="190500"/>
            </a:xfrm>
            <a:prstGeom prst="star4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 flipH="1" flipV="1">
              <a:off x="2108200" y="4133850"/>
              <a:ext cx="76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Artificially high magnetic field 10mG</a:t>
            </a:r>
          </a:p>
          <a:p>
            <a:endParaRPr lang="en-US" sz="2800" dirty="0" smtClean="0"/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400" dirty="0" smtClean="0"/>
              <a:t>			</a:t>
            </a:r>
            <a:r>
              <a:rPr lang="en-US" dirty="0" smtClean="0"/>
              <a:t>implies &lt;4x10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 err="1" smtClean="0"/>
              <a:t>rad</a:t>
            </a:r>
            <a:r>
              <a:rPr lang="en-US" dirty="0" smtClean="0"/>
              <a:t>/m systematic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sz="2800" dirty="0" smtClean="0"/>
              <a:t>Artificially high magnetic gradient +7mG to -7mG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</a:t>
            </a:r>
          </a:p>
          <a:p>
            <a:pPr>
              <a:buNone/>
            </a:pPr>
            <a:r>
              <a:rPr lang="en-US" sz="2800" dirty="0" smtClean="0"/>
              <a:t>			implies &lt;3x10</a:t>
            </a:r>
            <a:r>
              <a:rPr lang="en-US" sz="2800" baseline="30000" dirty="0" smtClean="0"/>
              <a:t>-8</a:t>
            </a:r>
            <a:r>
              <a:rPr lang="en-US" sz="2800" dirty="0" smtClean="0"/>
              <a:t> </a:t>
            </a:r>
            <a:r>
              <a:rPr lang="en-US" sz="2800" dirty="0" err="1" smtClean="0"/>
              <a:t>rad</a:t>
            </a:r>
            <a:r>
              <a:rPr lang="en-US" sz="2800" dirty="0" smtClean="0"/>
              <a:t>/m systematic</a:t>
            </a:r>
          </a:p>
          <a:p>
            <a:pPr>
              <a:buNone/>
            </a:pPr>
            <a:r>
              <a:rPr lang="en-US" sz="2800" dirty="0" smtClean="0"/>
              <a:t>			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09663" y="1676400"/>
          <a:ext cx="29432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4" name="Equation" r:id="rId3" imgW="1765080" imgH="228600" progId="Equation.3">
                  <p:embed/>
                </p:oleObj>
              </mc:Choice>
              <mc:Fallback>
                <p:oleObj name="Equation" r:id="rId3" imgW="1765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1676400"/>
                        <a:ext cx="294322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4800600" y="1676400"/>
          <a:ext cx="27733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5" name="Equation" r:id="rId5" imgW="1663560" imgH="228600" progId="Equation.3">
                  <p:embed/>
                </p:oleObj>
              </mc:Choice>
              <mc:Fallback>
                <p:oleObj name="Equation" r:id="rId5" imgW="1663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676400"/>
                        <a:ext cx="277336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066800" y="4038600"/>
          <a:ext cx="292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6" name="Equation" r:id="rId7" imgW="1752480" imgH="228600" progId="Equation.3">
                  <p:embed/>
                </p:oleObj>
              </mc:Choice>
              <mc:Fallback>
                <p:oleObj name="Equation" r:id="rId7" imgW="1752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038600"/>
                        <a:ext cx="29210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4800600" y="3962400"/>
          <a:ext cx="279558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7" name="Equation" r:id="rId9" imgW="1676160" imgH="228600" progId="Equation.3">
                  <p:embed/>
                </p:oleObj>
              </mc:Choice>
              <mc:Fallback>
                <p:oleObj name="Equation" r:id="rId9" imgW="167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962400"/>
                        <a:ext cx="279558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94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pi-coil ON runs measure </a:t>
            </a:r>
            <a:r>
              <a:rPr lang="en-US" sz="2800" dirty="0" smtClean="0">
                <a:cs typeface="Arial" charset="0"/>
                <a:sym typeface="UniversalMath1 BT" pitchFamily="18" charset="2"/>
              </a:rPr>
              <a:t> </a:t>
            </a:r>
            <a:r>
              <a:rPr lang="el-GR" sz="2800" i="1" dirty="0" smtClean="0">
                <a:cs typeface="Arial" charset="0"/>
              </a:rPr>
              <a:t>φ</a:t>
            </a:r>
            <a:r>
              <a:rPr lang="en-US" sz="2800" baseline="-50000" dirty="0" smtClean="0">
                <a:cs typeface="Arial" charset="0"/>
              </a:rPr>
              <a:t>PNC</a:t>
            </a:r>
            <a:r>
              <a:rPr lang="en-US" sz="2800" dirty="0" smtClean="0">
                <a:cs typeface="Arial" charset="0"/>
              </a:rPr>
              <a:t>   </a:t>
            </a:r>
          </a:p>
          <a:p>
            <a:r>
              <a:rPr lang="en-US" sz="2800" dirty="0" smtClean="0">
                <a:cs typeface="Arial" charset="0"/>
              </a:rPr>
              <a:t>pi-coil OFF runs should be zero if no </a:t>
            </a:r>
            <a:r>
              <a:rPr lang="en-US" sz="2800" dirty="0" err="1" smtClean="0">
                <a:cs typeface="Arial" charset="0"/>
              </a:rPr>
              <a:t>systematics</a:t>
            </a:r>
            <a:endParaRPr lang="en-US" sz="2800" dirty="0" smtClean="0"/>
          </a:p>
          <a:p>
            <a:endParaRPr lang="en-US" sz="2800" dirty="0" smtClean="0"/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400" dirty="0" smtClean="0"/>
              <a:t>			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sz="2800" dirty="0" smtClean="0"/>
              <a:t>			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66800" y="5562600"/>
          <a:ext cx="6644339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1" name="Equation" r:id="rId3" imgW="2857320" imgH="393480" progId="Equation.3">
                  <p:embed/>
                </p:oleObj>
              </mc:Choice>
              <mc:Fallback>
                <p:oleObj name="Equation" r:id="rId3" imgW="2857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562600"/>
                        <a:ext cx="6644339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G_PNC_EW_RunNum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2133600"/>
            <a:ext cx="6400959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98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031808Lay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14400"/>
            <a:ext cx="70104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838200" y="5181600"/>
            <a:ext cx="7239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cs typeface="Arial" charset="0"/>
              </a:rPr>
              <a:t>NGC beam – larger area, higher flux, more divergent beam</a:t>
            </a:r>
          </a:p>
          <a:p>
            <a:endParaRPr lang="en-US" dirty="0" smtClean="0">
              <a:cs typeface="Arial" charset="0"/>
            </a:endParaRPr>
          </a:p>
          <a:p>
            <a:r>
              <a:rPr lang="en-US" dirty="0" smtClean="0">
                <a:cs typeface="Arial" charset="0"/>
              </a:rPr>
              <a:t>~</a:t>
            </a:r>
            <a:r>
              <a:rPr lang="en-US" dirty="0">
                <a:cs typeface="Arial" charset="0"/>
              </a:rPr>
              <a:t>X20 increase in polarized slow neutron flux in </a:t>
            </a:r>
            <a:r>
              <a:rPr lang="en-US" dirty="0" smtClean="0">
                <a:cs typeface="Arial" charset="0"/>
              </a:rPr>
              <a:t>spin rotation </a:t>
            </a:r>
            <a:r>
              <a:rPr lang="en-US" dirty="0">
                <a:cs typeface="Arial" charset="0"/>
              </a:rPr>
              <a:t>apparatus(!)</a:t>
            </a:r>
          </a:p>
          <a:p>
            <a:endParaRPr lang="en-US" dirty="0">
              <a:cs typeface="Arial" charset="0"/>
            </a:endParaRPr>
          </a:p>
          <a:p>
            <a:r>
              <a:rPr lang="en-US" b="1" dirty="0">
                <a:cs typeface="Arial" charset="0"/>
              </a:rPr>
              <a:t>Spin rotation stat precision of &lt;2E-7 </a:t>
            </a:r>
            <a:r>
              <a:rPr lang="en-US" b="1" dirty="0" err="1" smtClean="0">
                <a:cs typeface="Arial" charset="0"/>
              </a:rPr>
              <a:t>rad</a:t>
            </a:r>
            <a:r>
              <a:rPr lang="en-US" b="1" dirty="0" smtClean="0">
                <a:cs typeface="Arial" charset="0"/>
              </a:rPr>
              <a:t>/m in a 5 </a:t>
            </a:r>
            <a:r>
              <a:rPr lang="en-US" b="1" dirty="0">
                <a:cs typeface="Arial" charset="0"/>
              </a:rPr>
              <a:t>week cycle </a:t>
            </a:r>
            <a:r>
              <a:rPr lang="en-US" b="1" dirty="0" smtClean="0">
                <a:cs typeface="Arial" charset="0"/>
              </a:rPr>
              <a:t>is possible</a:t>
            </a:r>
            <a:endParaRPr lang="en-US" b="1" dirty="0">
              <a:cs typeface="Arial" charset="0"/>
            </a:endParaRP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cs typeface="Arial" charset="0"/>
              </a:rPr>
              <a:t>NIST </a:t>
            </a:r>
            <a:r>
              <a:rPr lang="en-US" sz="2800" dirty="0">
                <a:cs typeface="Arial" charset="0"/>
              </a:rPr>
              <a:t>Guide Hall Expansion Project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6200" y="0"/>
            <a:ext cx="549275" cy="914400"/>
            <a:chOff x="3611880" y="3429794"/>
            <a:chExt cx="548640" cy="914400"/>
          </a:xfrm>
        </p:grpSpPr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29000" y="3885408"/>
              <a:ext cx="914400" cy="317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3657600" y="3657600"/>
              <a:ext cx="457200" cy="457200"/>
            </a:xfrm>
            <a:prstGeom prst="ellipse">
              <a:avLst/>
            </a:prstGeom>
            <a:gradFill flip="none" rotWithShape="1">
              <a:gsLst>
                <a:gs pos="10000">
                  <a:srgbClr val="0087E6"/>
                </a:gs>
                <a:gs pos="55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7080000" flipH="1" flipV="1">
              <a:off x="3429000" y="3885408"/>
              <a:ext cx="914400" cy="317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>
              <a:off x="3611880" y="3612357"/>
              <a:ext cx="548640" cy="547687"/>
            </a:xfrm>
            <a:prstGeom prst="arc">
              <a:avLst>
                <a:gd name="adj1" fmla="val 16200000"/>
                <a:gd name="adj2" fmla="val 17873771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 Box 121"/>
          <p:cNvSpPr txBox="1">
            <a:spLocks noChangeArrowheads="1"/>
          </p:cNvSpPr>
          <p:nvPr/>
        </p:nvSpPr>
        <p:spPr bwMode="auto">
          <a:xfrm>
            <a:off x="0" y="6581001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7F7F7F"/>
                </a:solidFill>
              </a:rPr>
              <a:t>slide courtesy M. Snow	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1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9" t="18334" r="7310" b="12276"/>
          <a:stretch/>
        </p:blipFill>
        <p:spPr bwMode="auto">
          <a:xfrm>
            <a:off x="115632" y="124401"/>
            <a:ext cx="4419600" cy="333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1" t="19288" r="6318" b="11894"/>
          <a:stretch/>
        </p:blipFill>
        <p:spPr bwMode="auto">
          <a:xfrm>
            <a:off x="4535232" y="3461421"/>
            <a:ext cx="4603955" cy="339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672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944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Rotation Angle Asymmetry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257800"/>
            <a:ext cx="8763000" cy="1371600"/>
          </a:xfrm>
        </p:spPr>
        <p:txBody>
          <a:bodyPr>
            <a:normAutofit fontScale="77500" lnSpcReduction="20000"/>
          </a:bodyPr>
          <a:lstStyle/>
          <a:p>
            <a:pPr lvl="0">
              <a:defRPr/>
            </a:pPr>
            <a:r>
              <a:rPr lang="en-US" sz="3600" dirty="0" smtClean="0"/>
              <a:t>Output coil rotates vertical spin by +90</a:t>
            </a:r>
            <a:r>
              <a:rPr lang="en-US" sz="3600" baseline="30000" dirty="0" smtClean="0"/>
              <a:t>o</a:t>
            </a:r>
            <a:r>
              <a:rPr lang="en-US" sz="3600" dirty="0" smtClean="0"/>
              <a:t> or -90</a:t>
            </a:r>
            <a:r>
              <a:rPr lang="en-US" sz="3600" baseline="30000" dirty="0" smtClean="0"/>
              <a:t>o</a:t>
            </a:r>
            <a:r>
              <a:rPr lang="en-US" sz="3600" dirty="0" smtClean="0"/>
              <a:t>  (1 Hz)</a:t>
            </a:r>
            <a:endParaRPr lang="en-US" sz="3600" baseline="30000" dirty="0" smtClean="0"/>
          </a:p>
          <a:p>
            <a:pPr lvl="0">
              <a:defRPr/>
            </a:pPr>
            <a:r>
              <a:rPr lang="en-US" sz="3600" dirty="0" smtClean="0"/>
              <a:t>Vertical super-mirror analyzer analyzes component due to rotation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4648200"/>
            <a:ext cx="8229600" cy="178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5867400" y="304800"/>
          <a:ext cx="2997046" cy="81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6" name="Equation" r:id="rId3" imgW="1536480" imgH="419040" progId="Equation.3">
                  <p:embed/>
                </p:oleObj>
              </mc:Choice>
              <mc:Fallback>
                <p:oleObj name="Equation" r:id="rId3" imgW="1536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04800"/>
                        <a:ext cx="2997046" cy="81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0" name="Group 209"/>
          <p:cNvGrpSpPr/>
          <p:nvPr/>
        </p:nvGrpSpPr>
        <p:grpSpPr>
          <a:xfrm>
            <a:off x="658813" y="1219200"/>
            <a:ext cx="8180387" cy="1981200"/>
            <a:chOff x="138113" y="1858962"/>
            <a:chExt cx="8637587" cy="2266950"/>
          </a:xfrm>
        </p:grpSpPr>
        <p:grpSp>
          <p:nvGrpSpPr>
            <p:cNvPr id="143" name="Group 36"/>
            <p:cNvGrpSpPr>
              <a:grpSpLocks/>
            </p:cNvGrpSpPr>
            <p:nvPr/>
          </p:nvGrpSpPr>
          <p:grpSpPr bwMode="auto">
            <a:xfrm>
              <a:off x="2676525" y="2400300"/>
              <a:ext cx="4133850" cy="1525587"/>
              <a:chOff x="20871656" y="18910942"/>
              <a:chExt cx="9458325" cy="3493008"/>
            </a:xfrm>
          </p:grpSpPr>
          <p:sp useBgFill="1">
            <p:nvSpPr>
              <p:cNvPr id="204" name="Rectangle 203"/>
              <p:cNvSpPr/>
              <p:nvPr/>
            </p:nvSpPr>
            <p:spPr>
              <a:xfrm>
                <a:off x="21282099" y="18910942"/>
                <a:ext cx="8641072" cy="3493008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5" name="Rectangle 204"/>
              <p:cNvSpPr/>
              <p:nvPr/>
            </p:nvSpPr>
            <p:spPr>
              <a:xfrm>
                <a:off x="20918876" y="20110414"/>
                <a:ext cx="363223" cy="1075890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6" name="Rectangle 205"/>
              <p:cNvSpPr/>
              <p:nvPr/>
            </p:nvSpPr>
            <p:spPr>
              <a:xfrm>
                <a:off x="29926805" y="20379387"/>
                <a:ext cx="363223" cy="537945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7" name="Rectangle 206"/>
              <p:cNvSpPr/>
              <p:nvPr/>
            </p:nvSpPr>
            <p:spPr>
              <a:xfrm>
                <a:off x="20871656" y="20132223"/>
                <a:ext cx="450396" cy="10286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8" name="Rectangle 207"/>
              <p:cNvSpPr/>
              <p:nvPr/>
            </p:nvSpPr>
            <p:spPr>
              <a:xfrm>
                <a:off x="29883218" y="20404829"/>
                <a:ext cx="446763" cy="4906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4" name="Group 29"/>
            <p:cNvGrpSpPr>
              <a:grpSpLocks/>
            </p:cNvGrpSpPr>
            <p:nvPr/>
          </p:nvGrpSpPr>
          <p:grpSpPr bwMode="auto">
            <a:xfrm>
              <a:off x="3146425" y="2547937"/>
              <a:ext cx="3195638" cy="1227138"/>
              <a:chOff x="23500831" y="11391414"/>
              <a:chExt cx="7316137" cy="2807208"/>
            </a:xfrm>
          </p:grpSpPr>
          <p:sp useBgFill="1">
            <p:nvSpPr>
              <p:cNvPr id="199" name="Rectangle 198"/>
              <p:cNvSpPr/>
              <p:nvPr/>
            </p:nvSpPr>
            <p:spPr>
              <a:xfrm>
                <a:off x="23922427" y="11391414"/>
                <a:ext cx="6483848" cy="2807208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0" name="Rectangle 199"/>
              <p:cNvSpPr/>
              <p:nvPr/>
            </p:nvSpPr>
            <p:spPr>
              <a:xfrm>
                <a:off x="23555349" y="12259361"/>
                <a:ext cx="367078" cy="1078576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1" name="Rectangle 200"/>
              <p:cNvSpPr/>
              <p:nvPr/>
            </p:nvSpPr>
            <p:spPr>
              <a:xfrm>
                <a:off x="30409910" y="12520835"/>
                <a:ext cx="363444" cy="541103"/>
              </a:xfrm>
              <a:prstGeom prst="rect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2" name="Rectangle 201"/>
              <p:cNvSpPr/>
              <p:nvPr/>
            </p:nvSpPr>
            <p:spPr>
              <a:xfrm>
                <a:off x="23500831" y="12281151"/>
                <a:ext cx="457940" cy="103499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 useBgFill="1">
            <p:nvSpPr>
              <p:cNvPr id="203" name="Rectangle 202"/>
              <p:cNvSpPr/>
              <p:nvPr/>
            </p:nvSpPr>
            <p:spPr>
              <a:xfrm>
                <a:off x="30359028" y="12542624"/>
                <a:ext cx="457940" cy="493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5" name="Rectangle 144"/>
            <p:cNvSpPr/>
            <p:nvPr/>
          </p:nvSpPr>
          <p:spPr>
            <a:xfrm>
              <a:off x="3878263" y="2605087"/>
              <a:ext cx="1730375" cy="1100138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 rot="20520000">
              <a:off x="5430838" y="2770187"/>
              <a:ext cx="1574800" cy="396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3978275" y="2936875"/>
              <a:ext cx="1498600" cy="4508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03675" y="3113087"/>
              <a:ext cx="658813" cy="95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792663" y="3113087"/>
              <a:ext cx="658812" cy="95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697413" y="3035300"/>
              <a:ext cx="63500" cy="252412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697413" y="2973387"/>
              <a:ext cx="63500" cy="63500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697413" y="3287712"/>
              <a:ext cx="63500" cy="63500"/>
            </a:xfrm>
            <a:prstGeom prst="rect">
              <a:avLst/>
            </a:prstGeom>
            <a:solidFill>
              <a:srgbClr val="FF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2570163" y="2962275"/>
              <a:ext cx="1277937" cy="400050"/>
            </a:xfrm>
            <a:prstGeom prst="rect">
              <a:avLst/>
            </a:prstGeom>
            <a:solidFill>
              <a:srgbClr val="FF8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2238375" y="3121025"/>
              <a:ext cx="1573213" cy="809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36588" y="3121025"/>
              <a:ext cx="1574800" cy="793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635625" y="3071812"/>
              <a:ext cx="1517650" cy="179388"/>
            </a:xfrm>
            <a:prstGeom prst="rect">
              <a:avLst/>
            </a:prstGeom>
            <a:solidFill>
              <a:srgbClr val="FF8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672138" y="3122612"/>
              <a:ext cx="1965325" cy="793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38113" y="3041650"/>
              <a:ext cx="471487" cy="2413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7669213" y="3043237"/>
              <a:ext cx="471487" cy="2397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8175625" y="2962275"/>
              <a:ext cx="600075" cy="39846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 rot="20520000">
              <a:off x="6958013" y="2322512"/>
              <a:ext cx="400050" cy="3206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 flipV="1">
              <a:off x="3951288" y="2913062"/>
              <a:ext cx="1573212" cy="0"/>
            </a:xfrm>
            <a:prstGeom prst="line">
              <a:avLst/>
            </a:prstGeom>
            <a:ln w="476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3951288" y="3411537"/>
              <a:ext cx="1573212" cy="0"/>
            </a:xfrm>
            <a:prstGeom prst="line">
              <a:avLst/>
            </a:prstGeom>
            <a:ln w="476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05"/>
            <p:cNvSpPr txBox="1">
              <a:spLocks noChangeArrowheads="1"/>
            </p:cNvSpPr>
            <p:nvPr/>
          </p:nvSpPr>
          <p:spPr bwMode="auto">
            <a:xfrm>
              <a:off x="1749425" y="2338387"/>
              <a:ext cx="8858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cs typeface="Arial" charset="0"/>
                </a:rPr>
                <a:t>input coil</a:t>
              </a:r>
            </a:p>
          </p:txBody>
        </p:sp>
        <p:sp>
          <p:nvSpPr>
            <p:cNvPr id="167" name="TextBox 106"/>
            <p:cNvSpPr txBox="1">
              <a:spLocks noChangeArrowheads="1"/>
            </p:cNvSpPr>
            <p:nvPr/>
          </p:nvSpPr>
          <p:spPr bwMode="auto">
            <a:xfrm>
              <a:off x="1435100" y="3821112"/>
              <a:ext cx="1143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cs typeface="Arial" charset="0"/>
                </a:rPr>
                <a:t>input guides</a:t>
              </a:r>
            </a:p>
          </p:txBody>
        </p:sp>
        <p:cxnSp>
          <p:nvCxnSpPr>
            <p:cNvPr id="172" name="Straight Connector 171"/>
            <p:cNvCxnSpPr>
              <a:endCxn id="166" idx="2"/>
            </p:cNvCxnSpPr>
            <p:nvPr/>
          </p:nvCxnSpPr>
          <p:spPr>
            <a:xfrm rot="10800000">
              <a:off x="2192338" y="2643187"/>
              <a:ext cx="385762" cy="31591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167" idx="0"/>
            </p:cNvCxnSpPr>
            <p:nvPr/>
          </p:nvCxnSpPr>
          <p:spPr>
            <a:xfrm rot="16200000" flipV="1">
              <a:off x="1471613" y="3286125"/>
              <a:ext cx="617537" cy="45243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endCxn id="167" idx="0"/>
            </p:cNvCxnSpPr>
            <p:nvPr/>
          </p:nvCxnSpPr>
          <p:spPr>
            <a:xfrm rot="5400000">
              <a:off x="1912938" y="3297237"/>
              <a:ext cx="617537" cy="43021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7018338" y="2725737"/>
              <a:ext cx="596900" cy="34290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20"/>
            <p:cNvSpPr txBox="1">
              <a:spLocks noChangeArrowheads="1"/>
            </p:cNvSpPr>
            <p:nvPr/>
          </p:nvSpPr>
          <p:spPr bwMode="auto">
            <a:xfrm>
              <a:off x="7467600" y="2351087"/>
              <a:ext cx="739775" cy="52070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cs typeface="Arial" charset="0"/>
                </a:rPr>
                <a:t>output</a:t>
              </a:r>
            </a:p>
            <a:p>
              <a:pPr algn="ctr"/>
              <a:r>
                <a:rPr lang="en-US" sz="1400" b="1">
                  <a:cs typeface="Arial" charset="0"/>
                </a:rPr>
                <a:t>coil</a:t>
              </a:r>
            </a:p>
          </p:txBody>
        </p:sp>
        <p:sp>
          <p:nvSpPr>
            <p:cNvPr id="185" name="TextBox 126"/>
            <p:cNvSpPr txBox="1">
              <a:spLocks noChangeArrowheads="1"/>
            </p:cNvSpPr>
            <p:nvPr/>
          </p:nvSpPr>
          <p:spPr bwMode="auto">
            <a:xfrm>
              <a:off x="4203700" y="1858962"/>
              <a:ext cx="711200" cy="30797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cs typeface="Arial" charset="0"/>
                </a:rPr>
                <a:t>pi-coil</a:t>
              </a:r>
            </a:p>
          </p:txBody>
        </p:sp>
        <p:cxnSp>
          <p:nvCxnSpPr>
            <p:cNvPr id="188" name="Straight Connector 129"/>
            <p:cNvCxnSpPr>
              <a:cxnSpLocks noChangeShapeType="1"/>
              <a:stCxn id="151" idx="0"/>
              <a:endCxn id="185" idx="2"/>
            </p:cNvCxnSpPr>
            <p:nvPr/>
          </p:nvCxnSpPr>
          <p:spPr bwMode="auto">
            <a:xfrm flipH="1" flipV="1">
              <a:off x="4559300" y="2166937"/>
              <a:ext cx="169863" cy="806450"/>
            </a:xfrm>
            <a:prstGeom prst="line">
              <a:avLst/>
            </a:prstGeom>
            <a:noFill/>
            <a:ln w="9525">
              <a:solidFill>
                <a:srgbClr val="0D0D0D"/>
              </a:solidFill>
              <a:round/>
              <a:headEnd/>
              <a:tailEnd/>
            </a:ln>
          </p:spPr>
        </p:cxnSp>
      </p:grpSp>
      <p:cxnSp>
        <p:nvCxnSpPr>
          <p:cNvPr id="211" name="Straight Arrow Connector 210"/>
          <p:cNvCxnSpPr/>
          <p:nvPr/>
        </p:nvCxnSpPr>
        <p:spPr>
          <a:xfrm flipV="1">
            <a:off x="4572000" y="3352800"/>
            <a:ext cx="0" cy="106680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H="1" flipV="1">
            <a:off x="4419600" y="3810000"/>
            <a:ext cx="1524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4572000" y="4419600"/>
            <a:ext cx="3048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H="1">
            <a:off x="4267200" y="4419600"/>
            <a:ext cx="304800" cy="30480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V="1">
            <a:off x="4432674" y="3691078"/>
            <a:ext cx="139326" cy="1189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5486400" y="3352800"/>
            <a:ext cx="0" cy="106680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 flipV="1">
            <a:off x="5486400" y="3657600"/>
            <a:ext cx="152400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>
            <a:off x="5486400" y="4419600"/>
            <a:ext cx="3048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>
          <a:xfrm flipH="1">
            <a:off x="5181600" y="4419600"/>
            <a:ext cx="304800" cy="30480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5486400" y="3657600"/>
            <a:ext cx="152400" cy="1189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flipV="1">
            <a:off x="6858000" y="3352800"/>
            <a:ext cx="0" cy="106680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H="1" flipV="1">
            <a:off x="6629400" y="4343400"/>
            <a:ext cx="228600" cy="76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 flipH="1">
            <a:off x="6553200" y="4419600"/>
            <a:ext cx="304800" cy="30480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6629400" y="4343400"/>
            <a:ext cx="0" cy="304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/>
          <p:nvPr/>
        </p:nvCxnSpPr>
        <p:spPr>
          <a:xfrm flipV="1">
            <a:off x="6858000" y="4267200"/>
            <a:ext cx="304800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V="1">
            <a:off x="7162800" y="4114800"/>
            <a:ext cx="0" cy="152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V="1">
            <a:off x="6858000" y="3886200"/>
            <a:ext cx="457200" cy="53340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>
            <a:off x="6858000" y="4419600"/>
            <a:ext cx="304800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>
          <a:xfrm flipV="1">
            <a:off x="914400" y="3810000"/>
            <a:ext cx="0" cy="609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8163706" y="3733800"/>
            <a:ext cx="0" cy="609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53"/>
          <p:cNvSpPr txBox="1">
            <a:spLocks noChangeArrowheads="1"/>
          </p:cNvSpPr>
          <p:nvPr/>
        </p:nvSpPr>
        <p:spPr bwMode="auto">
          <a:xfrm>
            <a:off x="457200" y="3429000"/>
            <a:ext cx="91012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cs typeface="Arial" charset="0"/>
              </a:rPr>
              <a:t>Polarizer</a:t>
            </a:r>
            <a:endParaRPr lang="en-US" sz="1600" dirty="0">
              <a:cs typeface="Arial" charset="0"/>
            </a:endParaRPr>
          </a:p>
        </p:txBody>
      </p:sp>
      <p:sp>
        <p:nvSpPr>
          <p:cNvPr id="232" name="TextBox 53"/>
          <p:cNvSpPr txBox="1">
            <a:spLocks noChangeArrowheads="1"/>
          </p:cNvSpPr>
          <p:nvPr/>
        </p:nvSpPr>
        <p:spPr bwMode="auto">
          <a:xfrm>
            <a:off x="7712534" y="3352800"/>
            <a:ext cx="89806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cs typeface="Arial" charset="0"/>
              </a:rPr>
              <a:t>Analyzer</a:t>
            </a:r>
            <a:endParaRPr lang="en-US" sz="1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52400" y="152400"/>
            <a:ext cx="8763000" cy="838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 Data sequence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7587" name="Picture 4" descr="TagW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66800"/>
            <a:ext cx="6096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21"/>
          <p:cNvSpPr txBox="1">
            <a:spLocks noChangeArrowheads="1"/>
          </p:cNvSpPr>
          <p:nvPr/>
        </p:nvSpPr>
        <p:spPr bwMode="auto">
          <a:xfrm>
            <a:off x="0" y="6581001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7F7F7F"/>
                </a:solidFill>
              </a:rPr>
              <a:t>slide courtesy A</a:t>
            </a:r>
            <a:r>
              <a:rPr lang="en-US" sz="1200" dirty="0">
                <a:solidFill>
                  <a:srgbClr val="7F7F7F"/>
                </a:solidFill>
              </a:rPr>
              <a:t>. </a:t>
            </a:r>
            <a:r>
              <a:rPr lang="en-US" sz="1200" dirty="0" smtClean="0">
                <a:solidFill>
                  <a:srgbClr val="7F7F7F"/>
                </a:solidFill>
              </a:rPr>
              <a:t>Micherdzinska	</a:t>
            </a:r>
            <a:endParaRPr lang="en-US" sz="1200" dirty="0">
              <a:solidFill>
                <a:srgbClr val="7F7F7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76200"/>
            <a:ext cx="371475" cy="1050925"/>
            <a:chOff x="192" y="48"/>
            <a:chExt cx="234" cy="66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558069">
              <a:off x="192" y="89"/>
              <a:ext cx="234" cy="618"/>
              <a:chOff x="1248" y="1953"/>
              <a:chExt cx="336" cy="888"/>
            </a:xfrm>
          </p:grpSpPr>
          <p:sp>
            <p:nvSpPr>
              <p:cNvPr id="13" name="Oval 5"/>
              <p:cNvSpPr>
                <a:spLocks noChangeArrowheads="1"/>
              </p:cNvSpPr>
              <p:nvPr/>
            </p:nvSpPr>
            <p:spPr bwMode="auto">
              <a:xfrm>
                <a:off x="1248" y="2229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184776"/>
                  </a:gs>
                  <a:gs pos="100000">
                    <a:srgbClr val="3399FF"/>
                  </a:gs>
                </a:gsLst>
                <a:lin ang="18900000" scaled="1"/>
              </a:gra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1380" y="1953"/>
                <a:ext cx="64" cy="120"/>
              </a:xfrm>
              <a:custGeom>
                <a:avLst/>
                <a:gdLst>
                  <a:gd name="T0" fmla="*/ 32 w 64"/>
                  <a:gd name="T1" fmla="*/ 0 h 120"/>
                  <a:gd name="T2" fmla="*/ 64 w 64"/>
                  <a:gd name="T3" fmla="*/ 120 h 120"/>
                  <a:gd name="T4" fmla="*/ 0 w 64"/>
                  <a:gd name="T5" fmla="*/ 120 h 120"/>
                  <a:gd name="T6" fmla="*/ 32 w 64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120"/>
                  <a:gd name="T14" fmla="*/ 64 w 64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120">
                    <a:moveTo>
                      <a:pt x="32" y="0"/>
                    </a:moveTo>
                    <a:lnTo>
                      <a:pt x="64" y="120"/>
                    </a:lnTo>
                    <a:lnTo>
                      <a:pt x="0" y="1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 flipV="1">
                <a:off x="1412" y="2065"/>
                <a:ext cx="1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>
                <a:off x="1412" y="2561"/>
                <a:ext cx="1" cy="2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Freeform 9"/>
            <p:cNvSpPr>
              <a:spLocks/>
            </p:cNvSpPr>
            <p:nvPr/>
          </p:nvSpPr>
          <p:spPr bwMode="auto">
            <a:xfrm rot="1558069">
              <a:off x="251" y="279"/>
              <a:ext cx="162" cy="122"/>
            </a:xfrm>
            <a:custGeom>
              <a:avLst/>
              <a:gdLst>
                <a:gd name="T0" fmla="*/ 162 w 29"/>
                <a:gd name="T1" fmla="*/ 33 h 22"/>
                <a:gd name="T2" fmla="*/ 84 w 29"/>
                <a:gd name="T3" fmla="*/ 6 h 22"/>
                <a:gd name="T4" fmla="*/ 0 w 29"/>
                <a:gd name="T5" fmla="*/ 33 h 22"/>
                <a:gd name="T6" fmla="*/ 84 w 29"/>
                <a:gd name="T7" fmla="*/ 122 h 22"/>
                <a:gd name="T8" fmla="*/ 162 w 29"/>
                <a:gd name="T9" fmla="*/ 3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2"/>
                <a:gd name="T17" fmla="*/ 29 w 2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2">
                  <a:moveTo>
                    <a:pt x="29" y="6"/>
                  </a:moveTo>
                  <a:cubicBezTo>
                    <a:pt x="25" y="3"/>
                    <a:pt x="20" y="1"/>
                    <a:pt x="15" y="1"/>
                  </a:cubicBezTo>
                  <a:cubicBezTo>
                    <a:pt x="9" y="0"/>
                    <a:pt x="4" y="3"/>
                    <a:pt x="0" y="6"/>
                  </a:cubicBezTo>
                  <a:lnTo>
                    <a:pt x="15" y="22"/>
                  </a:lnTo>
                  <a:lnTo>
                    <a:pt x="29" y="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Arc 10"/>
            <p:cNvSpPr>
              <a:spLocks/>
            </p:cNvSpPr>
            <p:nvPr/>
          </p:nvSpPr>
          <p:spPr bwMode="auto">
            <a:xfrm rot="1558069">
              <a:off x="253" y="289"/>
              <a:ext cx="162" cy="117"/>
            </a:xfrm>
            <a:custGeom>
              <a:avLst/>
              <a:gdLst>
                <a:gd name="T0" fmla="*/ 0 w 29998"/>
                <a:gd name="T1" fmla="*/ 0 h 21600"/>
                <a:gd name="T2" fmla="*/ 1 w 29998"/>
                <a:gd name="T3" fmla="*/ 0 h 21600"/>
                <a:gd name="T4" fmla="*/ 0 w 29998"/>
                <a:gd name="T5" fmla="*/ 1 h 21600"/>
                <a:gd name="T6" fmla="*/ 0 60000 65536"/>
                <a:gd name="T7" fmla="*/ 0 60000 65536"/>
                <a:gd name="T8" fmla="*/ 0 60000 65536"/>
                <a:gd name="T9" fmla="*/ 0 w 29998"/>
                <a:gd name="T10" fmla="*/ 0 h 21600"/>
                <a:gd name="T11" fmla="*/ 29998 w 2999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998" h="21600" fill="none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</a:path>
                <a:path w="29998" h="21600" stroke="0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  <a:lnTo>
                    <a:pt x="15055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04" y="48"/>
              <a:ext cx="0" cy="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rc 12"/>
            <p:cNvSpPr>
              <a:spLocks/>
            </p:cNvSpPr>
            <p:nvPr/>
          </p:nvSpPr>
          <p:spPr bwMode="auto">
            <a:xfrm>
              <a:off x="298" y="141"/>
              <a:ext cx="120" cy="62"/>
            </a:xfrm>
            <a:custGeom>
              <a:avLst/>
              <a:gdLst>
                <a:gd name="T0" fmla="*/ 0 w 21481"/>
                <a:gd name="T1" fmla="*/ 0 h 21596"/>
                <a:gd name="T2" fmla="*/ 1 w 21481"/>
                <a:gd name="T3" fmla="*/ 0 h 21596"/>
                <a:gd name="T4" fmla="*/ 0 w 21481"/>
                <a:gd name="T5" fmla="*/ 0 h 21596"/>
                <a:gd name="T6" fmla="*/ 0 60000 65536"/>
                <a:gd name="T7" fmla="*/ 0 60000 65536"/>
                <a:gd name="T8" fmla="*/ 0 60000 65536"/>
                <a:gd name="T9" fmla="*/ 0 w 21481"/>
                <a:gd name="T10" fmla="*/ 0 h 21596"/>
                <a:gd name="T11" fmla="*/ 21481 w 21481"/>
                <a:gd name="T12" fmla="*/ 21596 h 215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81" h="21596" fill="none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</a:path>
                <a:path w="21481" h="21596" stroke="0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  <a:lnTo>
                    <a:pt x="0" y="2159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249" y="279"/>
              <a:ext cx="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248400" y="3538477"/>
            <a:ext cx="2971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Symbol"/>
              </a:rPr>
              <a:t>P</a:t>
            </a:r>
            <a:r>
              <a:rPr lang="en-US" sz="1800" dirty="0" smtClean="0"/>
              <a:t>-coil (−, 0, +) state is repeated five times to form a 300-s target sequence. </a:t>
            </a:r>
          </a:p>
          <a:p>
            <a:r>
              <a:rPr lang="en-US" sz="1800" dirty="0" smtClean="0"/>
              <a:t>The liquid helium is then drained and filled in the complementary state in 300–350 </a:t>
            </a:r>
            <a:r>
              <a:rPr lang="en-US" sz="1800" dirty="0" err="1" smtClean="0"/>
              <a:t>s</a:t>
            </a:r>
            <a:r>
              <a:rPr lang="en-US" sz="1800" dirty="0" smtClean="0"/>
              <a:t>, and the previous sequence is repeated to form a target cycle.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6172200" y="10668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spin rotation angle is determined from each pair of output coil states (+, −).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1800" dirty="0" smtClean="0"/>
              <a:t>Reversing the </a:t>
            </a:r>
            <a:r>
              <a:rPr lang="en-US" sz="1800" dirty="0" err="1" smtClean="0"/>
              <a:t>π</a:t>
            </a:r>
            <a:r>
              <a:rPr lang="en-US" sz="1800" dirty="0" smtClean="0"/>
              <a:t>-coil current cancels any neutron spin rotations from stray fields outside the coil.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53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Meson Exchange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153400" cy="2925763"/>
          </a:xfrm>
        </p:spPr>
        <p:txBody>
          <a:bodyPr/>
          <a:lstStyle/>
          <a:p>
            <a:r>
              <a:rPr lang="en-US" sz="2800" dirty="0" smtClean="0"/>
              <a:t>DDH model – exchange of 3 lightest mesons, leads to six coupling constants </a:t>
            </a:r>
          </a:p>
          <a:p>
            <a:pPr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			</a:t>
            </a:r>
            <a:r>
              <a:rPr lang="en-US" sz="2800" i="1" dirty="0" err="1" smtClean="0">
                <a:solidFill>
                  <a:srgbClr val="FF0000"/>
                </a:solidFill>
              </a:rPr>
              <a:t>f</a:t>
            </a:r>
            <a:r>
              <a:rPr lang="en-US" sz="2800" b="1" i="1" baseline="-25000" dirty="0" err="1" smtClean="0">
                <a:solidFill>
                  <a:srgbClr val="FF0000"/>
                </a:solidFill>
                <a:latin typeface="Symbol" charset="2"/>
              </a:rPr>
              <a:t>p</a:t>
            </a:r>
            <a:r>
              <a:rPr lang="en-US" sz="2800" i="1" dirty="0" smtClean="0">
                <a:solidFill>
                  <a:srgbClr val="FF0000"/>
                </a:solidFill>
                <a:latin typeface="Symbol" charset="2"/>
              </a:rPr>
              <a:t> , </a:t>
            </a:r>
            <a:r>
              <a:rPr lang="en-US" sz="2800" i="1" dirty="0" smtClean="0">
                <a:solidFill>
                  <a:srgbClr val="FF0000"/>
                </a:solidFill>
              </a:rPr>
              <a:t>h</a:t>
            </a:r>
            <a:r>
              <a:rPr lang="en-US" sz="2800" b="1" i="1" baseline="-25000" dirty="0" smtClean="0">
                <a:solidFill>
                  <a:srgbClr val="FF0000"/>
                </a:solidFill>
                <a:latin typeface="Symbol" charset="2"/>
              </a:rPr>
              <a:t>r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Symbol" charset="2"/>
              </a:rPr>
              <a:t>0</a:t>
            </a:r>
            <a:r>
              <a:rPr lang="en-US" sz="2800" i="1" baseline="30000" dirty="0" smtClean="0">
                <a:solidFill>
                  <a:srgbClr val="FF0000"/>
                </a:solidFill>
                <a:latin typeface="Symbol" charset="2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Symbol" charset="2"/>
              </a:rPr>
              <a:t>, </a:t>
            </a:r>
            <a:r>
              <a:rPr lang="en-US" sz="2800" i="1" dirty="0" smtClean="0">
                <a:solidFill>
                  <a:srgbClr val="FF0000"/>
                </a:solidFill>
              </a:rPr>
              <a:t>h</a:t>
            </a:r>
            <a:r>
              <a:rPr lang="en-US" sz="2800" b="1" i="1" baseline="-25000" dirty="0" smtClean="0">
                <a:solidFill>
                  <a:srgbClr val="FF0000"/>
                </a:solidFill>
                <a:latin typeface="Symbol" charset="2"/>
              </a:rPr>
              <a:t>r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Symbol" charset="2"/>
              </a:rPr>
              <a:t>1</a:t>
            </a:r>
            <a:r>
              <a:rPr lang="en-US" sz="2800" i="1" dirty="0" smtClean="0">
                <a:solidFill>
                  <a:srgbClr val="FF0000"/>
                </a:solidFill>
                <a:latin typeface="Symbol" charset="2"/>
              </a:rPr>
              <a:t> , </a:t>
            </a:r>
            <a:r>
              <a:rPr lang="en-US" sz="2800" i="1" dirty="0" smtClean="0">
                <a:solidFill>
                  <a:srgbClr val="FF0000"/>
                </a:solidFill>
              </a:rPr>
              <a:t>h</a:t>
            </a:r>
            <a:r>
              <a:rPr lang="en-US" sz="2800" b="1" i="1" baseline="-25000" dirty="0" smtClean="0">
                <a:solidFill>
                  <a:srgbClr val="FF0000"/>
                </a:solidFill>
                <a:latin typeface="Symbol" charset="2"/>
              </a:rPr>
              <a:t>r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Symbol" charset="2"/>
              </a:rPr>
              <a:t>2</a:t>
            </a:r>
            <a:r>
              <a:rPr lang="en-US" sz="2800" i="1" dirty="0" smtClean="0">
                <a:solidFill>
                  <a:srgbClr val="FF0000"/>
                </a:solidFill>
                <a:latin typeface="Symbol" charset="2"/>
              </a:rPr>
              <a:t> ,</a:t>
            </a:r>
            <a:r>
              <a:rPr lang="en-US" sz="2800" i="1" dirty="0" smtClean="0">
                <a:solidFill>
                  <a:srgbClr val="FF0000"/>
                </a:solidFill>
              </a:rPr>
              <a:t>h</a:t>
            </a:r>
            <a:r>
              <a:rPr lang="en-US" sz="2800" b="1" i="1" baseline="-25000" dirty="0" smtClean="0">
                <a:solidFill>
                  <a:srgbClr val="FF0000"/>
                </a:solidFill>
                <a:latin typeface="Symbol" charset="2"/>
              </a:rPr>
              <a:t>w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Symbol" charset="2"/>
              </a:rPr>
              <a:t>0</a:t>
            </a:r>
            <a:r>
              <a:rPr lang="en-US" sz="2800" i="1" dirty="0" smtClean="0">
                <a:solidFill>
                  <a:srgbClr val="FF0000"/>
                </a:solidFill>
                <a:latin typeface="Symbol" charset="2"/>
              </a:rPr>
              <a:t> , </a:t>
            </a:r>
            <a:r>
              <a:rPr lang="en-US" sz="2800" i="1" dirty="0" smtClean="0">
                <a:solidFill>
                  <a:srgbClr val="FF0000"/>
                </a:solidFill>
              </a:rPr>
              <a:t>h</a:t>
            </a:r>
            <a:r>
              <a:rPr lang="en-US" sz="2800" b="1" i="1" baseline="-25000" dirty="0" smtClean="0">
                <a:solidFill>
                  <a:srgbClr val="FF0000"/>
                </a:solidFill>
                <a:latin typeface="Symbol" charset="2"/>
              </a:rPr>
              <a:t>w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Symbol" charset="2"/>
              </a:rPr>
              <a:t>1</a:t>
            </a:r>
          </a:p>
          <a:p>
            <a:pPr>
              <a:buNone/>
            </a:pPr>
            <a:endParaRPr lang="en-US" sz="2800" b="1" i="1" baseline="30000" dirty="0" smtClean="0">
              <a:solidFill>
                <a:srgbClr val="FF0000"/>
              </a:solidFill>
              <a:latin typeface="Symbol" charset="2"/>
            </a:endParaRPr>
          </a:p>
          <a:p>
            <a:r>
              <a:rPr lang="en-US" sz="2800" dirty="0" smtClean="0"/>
              <a:t>Different experiments sensitive to different linear combinations </a:t>
            </a:r>
          </a:p>
          <a:p>
            <a:endParaRPr lang="en-US" dirty="0"/>
          </a:p>
        </p:txBody>
      </p: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6248400" y="906462"/>
            <a:ext cx="2895600" cy="2008188"/>
            <a:chOff x="3936" y="859"/>
            <a:chExt cx="1824" cy="126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320" y="1872"/>
              <a:ext cx="134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Comic Sans MS" charset="0"/>
                </a:rPr>
                <a:t>Weak NN force</a:t>
              </a: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4176" y="912"/>
              <a:ext cx="144" cy="120"/>
            </a:xfrm>
            <a:prstGeom prst="star4">
              <a:avLst>
                <a:gd name="adj" fmla="val 8333"/>
              </a:avLst>
            </a:prstGeom>
            <a:solidFill>
              <a:schemeClr val="bg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 flipH="1">
              <a:off x="4272" y="859"/>
              <a:ext cx="148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mic Sans MS" charset="0"/>
                </a:rPr>
                <a:t>~</a:t>
              </a:r>
              <a:r>
                <a:rPr lang="en-US" sz="2000" dirty="0">
                  <a:latin typeface="Comic Sans MS" charset="0"/>
                </a:rPr>
                <a:t>1/100 fm range</a:t>
              </a: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936" y="1248"/>
              <a:ext cx="44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704" y="1296"/>
              <a:ext cx="43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998" y="1356"/>
              <a:ext cx="70" cy="7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126" y="1572"/>
              <a:ext cx="70" cy="7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206" y="1368"/>
              <a:ext cx="70" cy="7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880" y="1356"/>
              <a:ext cx="84" cy="7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896" y="1536"/>
              <a:ext cx="84" cy="7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5008" y="1536"/>
              <a:ext cx="84" cy="7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4031" y="1279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4165" y="1500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5050" y="1464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4949" y="1488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4925" y="1373"/>
              <a:ext cx="1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4239" y="1393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496" y="1464"/>
              <a:ext cx="84" cy="7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416" y="1440"/>
              <a:ext cx="84" cy="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4560" y="1392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4480" y="1476"/>
              <a:ext cx="1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368" y="1392"/>
              <a:ext cx="336" cy="216"/>
            </a:xfrm>
            <a:prstGeom prst="rect">
              <a:avLst/>
            </a:prstGeom>
            <a:solidFill>
              <a:schemeClr val="accent1">
                <a:alpha val="69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27"/>
            <p:cNvSpPr>
              <a:spLocks noChangeArrowheads="1"/>
            </p:cNvSpPr>
            <p:nvPr/>
          </p:nvSpPr>
          <p:spPr bwMode="auto">
            <a:xfrm>
              <a:off x="4896" y="1536"/>
              <a:ext cx="144" cy="120"/>
            </a:xfrm>
            <a:prstGeom prst="star4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4800" y="1632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88"/>
          <p:cNvGrpSpPr>
            <a:grpSpLocks/>
          </p:cNvGrpSpPr>
          <p:nvPr/>
        </p:nvGrpSpPr>
        <p:grpSpPr bwMode="auto">
          <a:xfrm>
            <a:off x="228600" y="1295399"/>
            <a:ext cx="2590800" cy="1771650"/>
            <a:chOff x="144" y="1152"/>
            <a:chExt cx="1632" cy="1116"/>
          </a:xfrm>
        </p:grpSpPr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55" y="1553"/>
              <a:ext cx="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144" y="1361"/>
              <a:ext cx="44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917" y="1380"/>
              <a:ext cx="43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18" y="1452"/>
              <a:ext cx="70" cy="7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346" y="1668"/>
              <a:ext cx="70" cy="7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426" y="1464"/>
              <a:ext cx="70" cy="7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1100" y="1452"/>
              <a:ext cx="84" cy="7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1036" y="1668"/>
              <a:ext cx="84" cy="7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1228" y="1632"/>
              <a:ext cx="84" cy="7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262" y="1385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V="1">
              <a:off x="384" y="1596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V="1">
              <a:off x="1274" y="1562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1084" y="1596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1142" y="1488"/>
              <a:ext cx="1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460" y="1482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auto">
            <a:xfrm>
              <a:off x="716" y="1560"/>
              <a:ext cx="84" cy="7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636" y="1536"/>
              <a:ext cx="84" cy="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V="1">
              <a:off x="780" y="1488"/>
              <a:ext cx="1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700" y="1572"/>
              <a:ext cx="1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588" y="1488"/>
              <a:ext cx="336" cy="216"/>
            </a:xfrm>
            <a:prstGeom prst="rect">
              <a:avLst/>
            </a:prstGeom>
            <a:solidFill>
              <a:schemeClr val="accent1">
                <a:alpha val="69000"/>
              </a:schemeClr>
            </a:solidFill>
            <a:ln w="190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990099"/>
                </a:solidFill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588" y="1392"/>
              <a:ext cx="41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528" y="1152"/>
              <a:ext cx="5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Comic Sans MS" charset="0"/>
                </a:rPr>
                <a:t>~1 fm</a:t>
              </a:r>
            </a:p>
          </p:txBody>
        </p:sp>
        <p:sp>
          <p:nvSpPr>
            <p:cNvPr id="53" name="Text Box 51"/>
            <p:cNvSpPr txBox="1">
              <a:spLocks noChangeArrowheads="1"/>
            </p:cNvSpPr>
            <p:nvPr/>
          </p:nvSpPr>
          <p:spPr bwMode="auto">
            <a:xfrm>
              <a:off x="240" y="2016"/>
              <a:ext cx="15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3300"/>
                  </a:solidFill>
                  <a:latin typeface="Comic Sans MS" charset="0"/>
                </a:rPr>
                <a:t>Strong NN force</a:t>
              </a: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V="1">
              <a:off x="528" y="1728"/>
              <a:ext cx="25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68"/>
          <p:cNvGrpSpPr>
            <a:grpSpLocks/>
          </p:cNvGrpSpPr>
          <p:nvPr/>
        </p:nvGrpSpPr>
        <p:grpSpPr bwMode="auto">
          <a:xfrm>
            <a:off x="3124200" y="838200"/>
            <a:ext cx="2173288" cy="2133600"/>
            <a:chOff x="768" y="768"/>
            <a:chExt cx="1370" cy="1344"/>
          </a:xfrm>
        </p:grpSpPr>
        <p:sp>
          <p:nvSpPr>
            <p:cNvPr id="56" name="Line 69"/>
            <p:cNvSpPr>
              <a:spLocks noChangeShapeType="1"/>
            </p:cNvSpPr>
            <p:nvPr/>
          </p:nvSpPr>
          <p:spPr bwMode="auto">
            <a:xfrm flipH="1">
              <a:off x="1008" y="1440"/>
              <a:ext cx="144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70"/>
            <p:cNvSpPr>
              <a:spLocks noChangeShapeType="1"/>
            </p:cNvSpPr>
            <p:nvPr/>
          </p:nvSpPr>
          <p:spPr bwMode="auto">
            <a:xfrm flipH="1">
              <a:off x="1152" y="1440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xt Box 71"/>
            <p:cNvSpPr txBox="1">
              <a:spLocks noChangeArrowheads="1"/>
            </p:cNvSpPr>
            <p:nvPr/>
          </p:nvSpPr>
          <p:spPr bwMode="auto">
            <a:xfrm>
              <a:off x="790" y="768"/>
              <a:ext cx="2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charset="0"/>
                </a:rPr>
                <a:t>N</a:t>
              </a:r>
            </a:p>
          </p:txBody>
        </p:sp>
        <p:sp>
          <p:nvSpPr>
            <p:cNvPr id="59" name="Text Box 72"/>
            <p:cNvSpPr txBox="1">
              <a:spLocks noChangeArrowheads="1"/>
            </p:cNvSpPr>
            <p:nvPr/>
          </p:nvSpPr>
          <p:spPr bwMode="auto">
            <a:xfrm>
              <a:off x="1920" y="1900"/>
              <a:ext cx="2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charset="0"/>
                </a:rPr>
                <a:t>N</a:t>
              </a:r>
            </a:p>
          </p:txBody>
        </p:sp>
        <p:sp>
          <p:nvSpPr>
            <p:cNvPr id="60" name="Text Box 73"/>
            <p:cNvSpPr txBox="1">
              <a:spLocks noChangeArrowheads="1"/>
            </p:cNvSpPr>
            <p:nvPr/>
          </p:nvSpPr>
          <p:spPr bwMode="auto">
            <a:xfrm>
              <a:off x="768" y="1900"/>
              <a:ext cx="2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charset="0"/>
                </a:rPr>
                <a:t>N</a:t>
              </a:r>
            </a:p>
          </p:txBody>
        </p:sp>
        <p:sp>
          <p:nvSpPr>
            <p:cNvPr id="61" name="Text Box 74"/>
            <p:cNvSpPr txBox="1">
              <a:spLocks noChangeArrowheads="1"/>
            </p:cNvSpPr>
            <p:nvPr/>
          </p:nvSpPr>
          <p:spPr bwMode="auto">
            <a:xfrm>
              <a:off x="1920" y="768"/>
              <a:ext cx="2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charset="0"/>
                </a:rPr>
                <a:t>N</a:t>
              </a:r>
            </a:p>
          </p:txBody>
        </p:sp>
        <p:sp>
          <p:nvSpPr>
            <p:cNvPr id="62" name="Text Box 75"/>
            <p:cNvSpPr txBox="1">
              <a:spLocks noChangeArrowheads="1"/>
            </p:cNvSpPr>
            <p:nvPr/>
          </p:nvSpPr>
          <p:spPr bwMode="auto">
            <a:xfrm>
              <a:off x="815" y="1344"/>
              <a:ext cx="2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>
                  <a:latin typeface="Comic Sans MS" charset="0"/>
                </a:rPr>
                <a:t>PC</a:t>
              </a:r>
            </a:p>
          </p:txBody>
        </p:sp>
        <p:sp>
          <p:nvSpPr>
            <p:cNvPr id="63" name="Text Box 76"/>
            <p:cNvSpPr txBox="1">
              <a:spLocks noChangeArrowheads="1"/>
            </p:cNvSpPr>
            <p:nvPr/>
          </p:nvSpPr>
          <p:spPr bwMode="auto">
            <a:xfrm>
              <a:off x="1824" y="1344"/>
              <a:ext cx="2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>
                  <a:latin typeface="Comic Sans MS" charset="0"/>
                </a:rPr>
                <a:t>PV</a:t>
              </a:r>
            </a:p>
          </p:txBody>
        </p:sp>
        <p:sp>
          <p:nvSpPr>
            <p:cNvPr id="64" name="Text Box 77"/>
            <p:cNvSpPr txBox="1">
              <a:spLocks noChangeArrowheads="1"/>
            </p:cNvSpPr>
            <p:nvPr/>
          </p:nvSpPr>
          <p:spPr bwMode="auto">
            <a:xfrm>
              <a:off x="1211" y="1113"/>
              <a:ext cx="5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Symbol" charset="2"/>
                </a:rPr>
                <a:t>p, r, w</a:t>
              </a:r>
            </a:p>
          </p:txBody>
        </p:sp>
        <p:sp>
          <p:nvSpPr>
            <p:cNvPr id="65" name="Line 78"/>
            <p:cNvSpPr>
              <a:spLocks noChangeShapeType="1"/>
            </p:cNvSpPr>
            <p:nvPr/>
          </p:nvSpPr>
          <p:spPr bwMode="auto">
            <a:xfrm>
              <a:off x="1008" y="864"/>
              <a:ext cx="144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AutoShape 79"/>
            <p:cNvSpPr>
              <a:spLocks noChangeArrowheads="1"/>
            </p:cNvSpPr>
            <p:nvPr/>
          </p:nvSpPr>
          <p:spPr bwMode="auto">
            <a:xfrm>
              <a:off x="1104" y="1392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80"/>
            <p:cNvSpPr>
              <a:spLocks noChangeShapeType="1"/>
            </p:cNvSpPr>
            <p:nvPr/>
          </p:nvSpPr>
          <p:spPr bwMode="auto">
            <a:xfrm>
              <a:off x="1776" y="1440"/>
              <a:ext cx="144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81"/>
            <p:cNvSpPr>
              <a:spLocks noChangeShapeType="1"/>
            </p:cNvSpPr>
            <p:nvPr/>
          </p:nvSpPr>
          <p:spPr bwMode="auto">
            <a:xfrm flipH="1">
              <a:off x="1776" y="864"/>
              <a:ext cx="144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AutoShape 82"/>
            <p:cNvSpPr>
              <a:spLocks noChangeArrowheads="1"/>
            </p:cNvSpPr>
            <p:nvPr/>
          </p:nvSpPr>
          <p:spPr bwMode="auto">
            <a:xfrm>
              <a:off x="1728" y="1392"/>
              <a:ext cx="96" cy="96"/>
            </a:xfrm>
            <a:prstGeom prst="flowChartConnector">
              <a:avLst/>
            </a:prstGeom>
            <a:solidFill>
              <a:srgbClr val="0000FF"/>
            </a:solidFill>
            <a:ln w="31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" name="AutoShape 87"/>
          <p:cNvSpPr>
            <a:spLocks noChangeArrowheads="1"/>
          </p:cNvSpPr>
          <p:nvPr/>
        </p:nvSpPr>
        <p:spPr bwMode="auto">
          <a:xfrm>
            <a:off x="2438400" y="18288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AutoShape 90"/>
          <p:cNvSpPr>
            <a:spLocks noChangeArrowheads="1"/>
          </p:cNvSpPr>
          <p:nvPr/>
        </p:nvSpPr>
        <p:spPr bwMode="auto">
          <a:xfrm flipH="1" flipV="1">
            <a:off x="5410200" y="1752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8763000" cy="838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0000CC"/>
                </a:solidFill>
              </a:rPr>
              <a:t> Polarizing Super Mirror</a:t>
            </a:r>
          </a:p>
        </p:txBody>
      </p:sp>
      <p:pic>
        <p:nvPicPr>
          <p:cNvPr id="4" name="Picture 14" descr="s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0"/>
            <a:ext cx="2395538" cy="2590800"/>
          </a:xfrm>
          <a:prstGeom prst="rect">
            <a:avLst/>
          </a:prstGeom>
          <a:noFill/>
        </p:spPr>
      </p:pic>
      <p:grpSp>
        <p:nvGrpSpPr>
          <p:cNvPr id="5" name="Group 16"/>
          <p:cNvGrpSpPr>
            <a:grpSpLocks noChangeAspect="1"/>
          </p:cNvGrpSpPr>
          <p:nvPr/>
        </p:nvGrpSpPr>
        <p:grpSpPr bwMode="auto">
          <a:xfrm rot="21255810" flipV="1">
            <a:off x="381000" y="1295400"/>
            <a:ext cx="2525713" cy="990600"/>
            <a:chOff x="576" y="3120"/>
            <a:chExt cx="3264" cy="1872"/>
          </a:xfrm>
        </p:grpSpPr>
        <p:sp>
          <p:nvSpPr>
            <p:cNvPr id="6" name="Rectangle 17"/>
            <p:cNvSpPr>
              <a:spLocks noChangeAspect="1" noChangeArrowheads="1"/>
            </p:cNvSpPr>
            <p:nvPr/>
          </p:nvSpPr>
          <p:spPr bwMode="auto">
            <a:xfrm>
              <a:off x="1344" y="3120"/>
              <a:ext cx="1728" cy="768"/>
            </a:xfrm>
            <a:prstGeom prst="rect">
              <a:avLst/>
            </a:prstGeom>
            <a:gradFill rotWithShape="1">
              <a:gsLst>
                <a:gs pos="0">
                  <a:srgbClr val="3399FF">
                    <a:alpha val="10001"/>
                  </a:srgbClr>
                </a:gs>
                <a:gs pos="100000">
                  <a:srgbClr val="3399FF">
                    <a:gamma/>
                    <a:tint val="87843"/>
                    <a:invGamma/>
                    <a:alpha val="10001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18" descr="Light downward diagonal"/>
            <p:cNvSpPr>
              <a:spLocks noChangeAspect="1" noChangeArrowheads="1"/>
            </p:cNvSpPr>
            <p:nvPr/>
          </p:nvSpPr>
          <p:spPr bwMode="auto">
            <a:xfrm>
              <a:off x="1344" y="3120"/>
              <a:ext cx="1728" cy="48"/>
            </a:xfrm>
            <a:prstGeom prst="rect">
              <a:avLst/>
            </a:prstGeom>
            <a:pattFill prst="lt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19" descr="Light downward diagonal"/>
            <p:cNvSpPr>
              <a:spLocks noChangeAspect="1" noChangeArrowheads="1"/>
            </p:cNvSpPr>
            <p:nvPr/>
          </p:nvSpPr>
          <p:spPr bwMode="auto">
            <a:xfrm>
              <a:off x="1344" y="3840"/>
              <a:ext cx="1728" cy="48"/>
            </a:xfrm>
            <a:prstGeom prst="rect">
              <a:avLst/>
            </a:prstGeom>
            <a:pattFill prst="lt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rc 20"/>
            <p:cNvSpPr>
              <a:spLocks noChangeAspect="1"/>
            </p:cNvSpPr>
            <p:nvPr/>
          </p:nvSpPr>
          <p:spPr bwMode="auto">
            <a:xfrm>
              <a:off x="1344" y="3648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21"/>
            <p:cNvSpPr>
              <a:spLocks noChangeAspect="1" noChangeArrowheads="1"/>
            </p:cNvSpPr>
            <p:nvPr/>
          </p:nvSpPr>
          <p:spPr bwMode="auto">
            <a:xfrm>
              <a:off x="576" y="3168"/>
              <a:ext cx="3264" cy="1296"/>
            </a:xfrm>
            <a:custGeom>
              <a:avLst/>
              <a:gdLst>
                <a:gd name="G0" fmla="+- 10091 0 0"/>
                <a:gd name="G1" fmla="+- -8181083 0 0"/>
                <a:gd name="G2" fmla="+- 0 0 -8181083"/>
                <a:gd name="T0" fmla="*/ 0 256 1"/>
                <a:gd name="T1" fmla="*/ 180 256 1"/>
                <a:gd name="G3" fmla="+- -8181083 T0 T1"/>
                <a:gd name="T2" fmla="*/ 0 256 1"/>
                <a:gd name="T3" fmla="*/ 90 256 1"/>
                <a:gd name="G4" fmla="+- -8181083 T2 T3"/>
                <a:gd name="G5" fmla="*/ G4 2 1"/>
                <a:gd name="T4" fmla="*/ 90 256 1"/>
                <a:gd name="T5" fmla="*/ 0 256 1"/>
                <a:gd name="G6" fmla="+- -8181083 T4 T5"/>
                <a:gd name="G7" fmla="*/ G6 2 1"/>
                <a:gd name="G8" fmla="abs -818108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091"/>
                <a:gd name="G18" fmla="*/ 10091 1 2"/>
                <a:gd name="G19" fmla="+- G18 5400 0"/>
                <a:gd name="G20" fmla="cos G19 -8181083"/>
                <a:gd name="G21" fmla="sin G19 -8181083"/>
                <a:gd name="G22" fmla="+- G20 10800 0"/>
                <a:gd name="G23" fmla="+- G21 10800 0"/>
                <a:gd name="G24" fmla="+- 10800 0 G20"/>
                <a:gd name="G25" fmla="+- 10091 10800 0"/>
                <a:gd name="G26" fmla="?: G9 G17 G25"/>
                <a:gd name="G27" fmla="?: G9 0 21600"/>
                <a:gd name="G28" fmla="cos 10800 -8181083"/>
                <a:gd name="G29" fmla="sin 10800 -8181083"/>
                <a:gd name="G30" fmla="sin 10091 -8181083"/>
                <a:gd name="G31" fmla="+- G28 10800 0"/>
                <a:gd name="G32" fmla="+- G29 10800 0"/>
                <a:gd name="G33" fmla="+- G30 10800 0"/>
                <a:gd name="G34" fmla="?: G4 0 G31"/>
                <a:gd name="G35" fmla="?: -8181083 G34 0"/>
                <a:gd name="G36" fmla="?: G6 G35 G31"/>
                <a:gd name="G37" fmla="+- 21600 0 G36"/>
                <a:gd name="G38" fmla="?: G4 0 G33"/>
                <a:gd name="G39" fmla="?: -818108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833 w 21600"/>
                <a:gd name="T15" fmla="*/ 2225 h 21600"/>
                <a:gd name="T16" fmla="*/ 10800 w 21600"/>
                <a:gd name="T17" fmla="*/ 709 h 21600"/>
                <a:gd name="T18" fmla="*/ 16767 w 21600"/>
                <a:gd name="T19" fmla="*/ 222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036" y="2517"/>
                  </a:moveTo>
                  <a:cubicBezTo>
                    <a:pt x="6727" y="1339"/>
                    <a:pt x="8739" y="708"/>
                    <a:pt x="10800" y="708"/>
                  </a:cubicBezTo>
                  <a:cubicBezTo>
                    <a:pt x="12860" y="708"/>
                    <a:pt x="14872" y="1339"/>
                    <a:pt x="16563" y="2517"/>
                  </a:cubicBezTo>
                  <a:lnTo>
                    <a:pt x="16968" y="1935"/>
                  </a:lnTo>
                  <a:cubicBezTo>
                    <a:pt x="15158" y="675"/>
                    <a:pt x="13005" y="0"/>
                    <a:pt x="10799" y="0"/>
                  </a:cubicBezTo>
                  <a:cubicBezTo>
                    <a:pt x="8594" y="0"/>
                    <a:pt x="6441" y="675"/>
                    <a:pt x="4631" y="193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rc 22"/>
            <p:cNvSpPr>
              <a:spLocks noChangeAspect="1"/>
            </p:cNvSpPr>
            <p:nvPr/>
          </p:nvSpPr>
          <p:spPr bwMode="auto">
            <a:xfrm>
              <a:off x="1344" y="3600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rc 23"/>
            <p:cNvSpPr>
              <a:spLocks noChangeAspect="1"/>
            </p:cNvSpPr>
            <p:nvPr/>
          </p:nvSpPr>
          <p:spPr bwMode="auto">
            <a:xfrm>
              <a:off x="1344" y="3552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rc 24"/>
            <p:cNvSpPr>
              <a:spLocks noChangeAspect="1"/>
            </p:cNvSpPr>
            <p:nvPr/>
          </p:nvSpPr>
          <p:spPr bwMode="auto">
            <a:xfrm>
              <a:off x="1344" y="3504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rc 25"/>
            <p:cNvSpPr>
              <a:spLocks noChangeAspect="1"/>
            </p:cNvSpPr>
            <p:nvPr/>
          </p:nvSpPr>
          <p:spPr bwMode="auto">
            <a:xfrm>
              <a:off x="1344" y="3456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rc 26"/>
            <p:cNvSpPr>
              <a:spLocks noChangeAspect="1"/>
            </p:cNvSpPr>
            <p:nvPr/>
          </p:nvSpPr>
          <p:spPr bwMode="auto">
            <a:xfrm>
              <a:off x="1344" y="3408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rc 27"/>
            <p:cNvSpPr>
              <a:spLocks noChangeAspect="1"/>
            </p:cNvSpPr>
            <p:nvPr/>
          </p:nvSpPr>
          <p:spPr bwMode="auto">
            <a:xfrm>
              <a:off x="1344" y="3360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rc 28"/>
            <p:cNvSpPr>
              <a:spLocks noChangeAspect="1"/>
            </p:cNvSpPr>
            <p:nvPr/>
          </p:nvSpPr>
          <p:spPr bwMode="auto">
            <a:xfrm>
              <a:off x="1344" y="3312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Arc 29"/>
            <p:cNvSpPr>
              <a:spLocks noChangeAspect="1"/>
            </p:cNvSpPr>
            <p:nvPr/>
          </p:nvSpPr>
          <p:spPr bwMode="auto">
            <a:xfrm>
              <a:off x="1344" y="3264"/>
              <a:ext cx="1727" cy="336"/>
            </a:xfrm>
            <a:custGeom>
              <a:avLst/>
              <a:gdLst>
                <a:gd name="G0" fmla="+- 15542 0 0"/>
                <a:gd name="G1" fmla="+- 21600 0 0"/>
                <a:gd name="G2" fmla="+- 21600 0 0"/>
                <a:gd name="T0" fmla="*/ 0 w 31252"/>
                <a:gd name="T1" fmla="*/ 6600 h 21600"/>
                <a:gd name="T2" fmla="*/ 31252 w 31252"/>
                <a:gd name="T3" fmla="*/ 6776 h 21600"/>
                <a:gd name="T4" fmla="*/ 15542 w 312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252" h="21600" fill="none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</a:path>
                <a:path w="31252" h="21600" stroke="0" extrusionOk="0">
                  <a:moveTo>
                    <a:pt x="-1" y="6599"/>
                  </a:moveTo>
                  <a:cubicBezTo>
                    <a:pt x="4070" y="2382"/>
                    <a:pt x="9680" y="-1"/>
                    <a:pt x="15542" y="-1"/>
                  </a:cubicBezTo>
                  <a:cubicBezTo>
                    <a:pt x="21488" y="-1"/>
                    <a:pt x="27171" y="2451"/>
                    <a:pt x="31252" y="6775"/>
                  </a:cubicBezTo>
                  <a:lnTo>
                    <a:pt x="1554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30"/>
            <p:cNvSpPr>
              <a:spLocks noChangeAspect="1" noChangeArrowheads="1"/>
            </p:cNvSpPr>
            <p:nvPr/>
          </p:nvSpPr>
          <p:spPr bwMode="auto">
            <a:xfrm>
              <a:off x="576" y="3696"/>
              <a:ext cx="3264" cy="1296"/>
            </a:xfrm>
            <a:custGeom>
              <a:avLst/>
              <a:gdLst>
                <a:gd name="G0" fmla="+- 10091 0 0"/>
                <a:gd name="G1" fmla="+- -8181083 0 0"/>
                <a:gd name="G2" fmla="+- 0 0 -8181083"/>
                <a:gd name="T0" fmla="*/ 0 256 1"/>
                <a:gd name="T1" fmla="*/ 180 256 1"/>
                <a:gd name="G3" fmla="+- -8181083 T0 T1"/>
                <a:gd name="T2" fmla="*/ 0 256 1"/>
                <a:gd name="T3" fmla="*/ 90 256 1"/>
                <a:gd name="G4" fmla="+- -8181083 T2 T3"/>
                <a:gd name="G5" fmla="*/ G4 2 1"/>
                <a:gd name="T4" fmla="*/ 90 256 1"/>
                <a:gd name="T5" fmla="*/ 0 256 1"/>
                <a:gd name="G6" fmla="+- -8181083 T4 T5"/>
                <a:gd name="G7" fmla="*/ G6 2 1"/>
                <a:gd name="G8" fmla="abs -818108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091"/>
                <a:gd name="G18" fmla="*/ 10091 1 2"/>
                <a:gd name="G19" fmla="+- G18 5400 0"/>
                <a:gd name="G20" fmla="cos G19 -8181083"/>
                <a:gd name="G21" fmla="sin G19 -8181083"/>
                <a:gd name="G22" fmla="+- G20 10800 0"/>
                <a:gd name="G23" fmla="+- G21 10800 0"/>
                <a:gd name="G24" fmla="+- 10800 0 G20"/>
                <a:gd name="G25" fmla="+- 10091 10800 0"/>
                <a:gd name="G26" fmla="?: G9 G17 G25"/>
                <a:gd name="G27" fmla="?: G9 0 21600"/>
                <a:gd name="G28" fmla="cos 10800 -8181083"/>
                <a:gd name="G29" fmla="sin 10800 -8181083"/>
                <a:gd name="G30" fmla="sin 10091 -8181083"/>
                <a:gd name="G31" fmla="+- G28 10800 0"/>
                <a:gd name="G32" fmla="+- G29 10800 0"/>
                <a:gd name="G33" fmla="+- G30 10800 0"/>
                <a:gd name="G34" fmla="?: G4 0 G31"/>
                <a:gd name="G35" fmla="?: -8181083 G34 0"/>
                <a:gd name="G36" fmla="?: G6 G35 G31"/>
                <a:gd name="G37" fmla="+- 21600 0 G36"/>
                <a:gd name="G38" fmla="?: G4 0 G33"/>
                <a:gd name="G39" fmla="?: -818108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833 w 21600"/>
                <a:gd name="T15" fmla="*/ 2225 h 21600"/>
                <a:gd name="T16" fmla="*/ 10800 w 21600"/>
                <a:gd name="T17" fmla="*/ 709 h 21600"/>
                <a:gd name="T18" fmla="*/ 16767 w 21600"/>
                <a:gd name="T19" fmla="*/ 222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036" y="2517"/>
                  </a:moveTo>
                  <a:cubicBezTo>
                    <a:pt x="6727" y="1339"/>
                    <a:pt x="8739" y="708"/>
                    <a:pt x="10800" y="708"/>
                  </a:cubicBezTo>
                  <a:cubicBezTo>
                    <a:pt x="12860" y="708"/>
                    <a:pt x="14872" y="1339"/>
                    <a:pt x="16563" y="2517"/>
                  </a:cubicBezTo>
                  <a:lnTo>
                    <a:pt x="16968" y="1935"/>
                  </a:lnTo>
                  <a:cubicBezTo>
                    <a:pt x="15158" y="675"/>
                    <a:pt x="13005" y="0"/>
                    <a:pt x="10799" y="0"/>
                  </a:cubicBezTo>
                  <a:cubicBezTo>
                    <a:pt x="8594" y="0"/>
                    <a:pt x="6441" y="675"/>
                    <a:pt x="4631" y="193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31"/>
            <p:cNvSpPr>
              <a:spLocks noChangeAspect="1" noChangeArrowheads="1"/>
            </p:cNvSpPr>
            <p:nvPr/>
          </p:nvSpPr>
          <p:spPr bwMode="auto">
            <a:xfrm>
              <a:off x="1248" y="3120"/>
              <a:ext cx="96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32"/>
            <p:cNvSpPr>
              <a:spLocks noChangeAspect="1" noChangeArrowheads="1"/>
            </p:cNvSpPr>
            <p:nvPr/>
          </p:nvSpPr>
          <p:spPr bwMode="auto">
            <a:xfrm>
              <a:off x="3072" y="3120"/>
              <a:ext cx="96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Line 33"/>
          <p:cNvSpPr>
            <a:spLocks noChangeShapeType="1"/>
          </p:cNvSpPr>
          <p:nvPr/>
        </p:nvSpPr>
        <p:spPr bwMode="auto">
          <a:xfrm rot="21255810" flipV="1">
            <a:off x="1671638" y="1638300"/>
            <a:ext cx="3502025" cy="2428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34"/>
          <p:cNvSpPr>
            <a:spLocks noChangeArrowheads="1"/>
          </p:cNvSpPr>
          <p:nvPr/>
        </p:nvSpPr>
        <p:spPr bwMode="auto">
          <a:xfrm rot="21255810" flipV="1">
            <a:off x="2630488" y="1822450"/>
            <a:ext cx="158750" cy="1539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35"/>
          <p:cNvSpPr>
            <a:spLocks noChangeArrowheads="1"/>
          </p:cNvSpPr>
          <p:nvPr/>
        </p:nvSpPr>
        <p:spPr bwMode="auto">
          <a:xfrm rot="-344190">
            <a:off x="2682875" y="1873250"/>
            <a:ext cx="53975" cy="52388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41"/>
          <p:cNvSpPr>
            <a:spLocks noChangeArrowheads="1"/>
          </p:cNvSpPr>
          <p:nvPr/>
        </p:nvSpPr>
        <p:spPr bwMode="auto">
          <a:xfrm>
            <a:off x="838200" y="2590800"/>
            <a:ext cx="2057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42"/>
          <p:cNvSpPr>
            <a:spLocks noChangeArrowheads="1"/>
          </p:cNvSpPr>
          <p:nvPr/>
        </p:nvSpPr>
        <p:spPr bwMode="auto">
          <a:xfrm>
            <a:off x="838200" y="1143000"/>
            <a:ext cx="2057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43"/>
          <p:cNvSpPr>
            <a:spLocks noChangeArrowheads="1"/>
          </p:cNvSpPr>
          <p:nvPr/>
        </p:nvSpPr>
        <p:spPr bwMode="auto">
          <a:xfrm rot="-5400000">
            <a:off x="2743200" y="24384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44"/>
          <p:cNvSpPr>
            <a:spLocks noChangeArrowheads="1"/>
          </p:cNvSpPr>
          <p:nvPr/>
        </p:nvSpPr>
        <p:spPr bwMode="auto">
          <a:xfrm rot="-5400000">
            <a:off x="2743200" y="12954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45"/>
          <p:cNvSpPr>
            <a:spLocks noChangeShapeType="1"/>
          </p:cNvSpPr>
          <p:nvPr/>
        </p:nvSpPr>
        <p:spPr bwMode="auto">
          <a:xfrm>
            <a:off x="1371600" y="21336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3200400" y="114300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Polarized beam </a:t>
            </a:r>
          </a:p>
        </p:txBody>
      </p:sp>
      <p:grpSp>
        <p:nvGrpSpPr>
          <p:cNvPr id="31" name="Group 47"/>
          <p:cNvGrpSpPr>
            <a:grpSpLocks/>
          </p:cNvGrpSpPr>
          <p:nvPr/>
        </p:nvGrpSpPr>
        <p:grpSpPr bwMode="auto">
          <a:xfrm>
            <a:off x="1295400" y="1447800"/>
            <a:ext cx="685800" cy="396875"/>
            <a:chOff x="1776" y="1536"/>
            <a:chExt cx="432" cy="250"/>
          </a:xfrm>
        </p:grpSpPr>
        <p:sp>
          <p:nvSpPr>
            <p:cNvPr id="32" name="Oval 48"/>
            <p:cNvSpPr>
              <a:spLocks noChangeArrowheads="1"/>
            </p:cNvSpPr>
            <p:nvPr/>
          </p:nvSpPr>
          <p:spPr bwMode="auto">
            <a:xfrm>
              <a:off x="1776" y="1536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 Box 49"/>
            <p:cNvSpPr txBox="1">
              <a:spLocks noChangeArrowheads="1"/>
            </p:cNvSpPr>
            <p:nvPr/>
          </p:nvSpPr>
          <p:spPr bwMode="auto">
            <a:xfrm>
              <a:off x="1920" y="1536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B</a:t>
              </a:r>
            </a:p>
          </p:txBody>
        </p:sp>
        <p:sp>
          <p:nvSpPr>
            <p:cNvPr id="34" name="Line 50"/>
            <p:cNvSpPr>
              <a:spLocks noChangeShapeType="1"/>
            </p:cNvSpPr>
            <p:nvPr/>
          </p:nvSpPr>
          <p:spPr bwMode="auto">
            <a:xfrm>
              <a:off x="1968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51"/>
            <p:cNvSpPr>
              <a:spLocks noChangeShapeType="1"/>
            </p:cNvSpPr>
            <p:nvPr/>
          </p:nvSpPr>
          <p:spPr bwMode="auto">
            <a:xfrm rot="16200000" flipV="1">
              <a:off x="1776" y="1584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52"/>
            <p:cNvSpPr>
              <a:spLocks noChangeShapeType="1"/>
            </p:cNvSpPr>
            <p:nvPr/>
          </p:nvSpPr>
          <p:spPr bwMode="auto">
            <a:xfrm rot="10800000" flipV="1">
              <a:off x="1776" y="1584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3352800" y="18288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Symbol" charset="2"/>
              </a:rPr>
              <a:t>14 </a:t>
            </a:r>
            <a:r>
              <a:rPr lang="en-US" sz="1600"/>
              <a:t>mrad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915" y="1066800"/>
            <a:ext cx="311228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8" descr="sm_front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4876800"/>
            <a:ext cx="2291943" cy="17189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24200" y="4419600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4.5cmX5.5cm</a:t>
            </a:r>
            <a:endParaRPr lang="en-US" dirty="0"/>
          </a:p>
        </p:txBody>
      </p:sp>
      <p:sp>
        <p:nvSpPr>
          <p:cNvPr id="41" name="Rectangle 54"/>
          <p:cNvSpPr>
            <a:spLocks noChangeArrowheads="1"/>
          </p:cNvSpPr>
          <p:nvPr/>
        </p:nvSpPr>
        <p:spPr bwMode="auto">
          <a:xfrm>
            <a:off x="5486400" y="1600200"/>
            <a:ext cx="3657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latin typeface="Microsoft Sans Serif" charset="0"/>
              </a:rPr>
              <a:t>spin-dependent scattering from magnetized mirrors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400" dirty="0">
              <a:latin typeface="Microsoft Sans Serif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latin typeface="Microsoft Sans Serif" charset="0"/>
              </a:rPr>
              <a:t>Alternating layers of magnetic surface (cobalt) and absorptive layer (titanium and gadolinium); 1mm separation;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 dirty="0">
                <a:latin typeface="Microsoft Sans Serif" charset="0"/>
              </a:rPr>
              <a:t>	Placed in 300 G permanent box.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400" dirty="0">
              <a:latin typeface="Microsoft Sans Serif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FF0000"/>
                </a:solidFill>
                <a:latin typeface="Microsoft Sans Serif" charset="0"/>
              </a:rPr>
              <a:t>Typical polarization: 98%;   transmission: 25%</a:t>
            </a:r>
          </a:p>
        </p:txBody>
      </p:sp>
      <p:pic>
        <p:nvPicPr>
          <p:cNvPr id="42" name="Picture 41" descr="sm_pic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0511" y="3581400"/>
            <a:ext cx="4303489" cy="3291621"/>
          </a:xfrm>
          <a:prstGeom prst="rect">
            <a:avLst/>
          </a:prstGeom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0" y="144780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/>
              <a:t>unpolarized</a:t>
            </a:r>
            <a:r>
              <a:rPr lang="en-US" sz="1400" dirty="0"/>
              <a:t> beam </a:t>
            </a:r>
          </a:p>
        </p:txBody>
      </p:sp>
      <p:sp>
        <p:nvSpPr>
          <p:cNvPr id="44" name="Line 38"/>
          <p:cNvSpPr>
            <a:spLocks noChangeShapeType="1"/>
          </p:cNvSpPr>
          <p:nvPr/>
        </p:nvSpPr>
        <p:spPr bwMode="auto">
          <a:xfrm rot="-344190">
            <a:off x="44450" y="2082800"/>
            <a:ext cx="1169988" cy="153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39"/>
          <p:cNvSpPr>
            <a:spLocks noChangeShapeType="1"/>
          </p:cNvSpPr>
          <p:nvPr/>
        </p:nvSpPr>
        <p:spPr bwMode="auto">
          <a:xfrm rot="-344190">
            <a:off x="33338" y="1981200"/>
            <a:ext cx="1169987" cy="153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 rot="-344190">
            <a:off x="49213" y="2133600"/>
            <a:ext cx="1169987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 rot="-344190">
            <a:off x="44446" y="2039287"/>
            <a:ext cx="1169987" cy="153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Box 121"/>
          <p:cNvSpPr txBox="1">
            <a:spLocks noChangeArrowheads="1"/>
          </p:cNvSpPr>
          <p:nvPr/>
        </p:nvSpPr>
        <p:spPr bwMode="auto">
          <a:xfrm>
            <a:off x="0" y="6581001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7F7F7F"/>
                </a:solidFill>
              </a:rPr>
              <a:t>slide courtesy A</a:t>
            </a:r>
            <a:r>
              <a:rPr lang="en-US" sz="1200" dirty="0">
                <a:solidFill>
                  <a:srgbClr val="7F7F7F"/>
                </a:solidFill>
              </a:rPr>
              <a:t>. </a:t>
            </a:r>
            <a:r>
              <a:rPr lang="en-US" sz="1200" dirty="0" smtClean="0">
                <a:solidFill>
                  <a:srgbClr val="7F7F7F"/>
                </a:solidFill>
              </a:rPr>
              <a:t>Micherdzinska	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09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Chamber</a:t>
            </a:r>
            <a:endParaRPr lang="en-US" dirty="0"/>
          </a:p>
        </p:txBody>
      </p:sp>
      <p:pic>
        <p:nvPicPr>
          <p:cNvPr id="4" name="Picture 94" descr="target assembly - 10"/>
          <p:cNvPicPr>
            <a:picLocks noChangeAspect="1" noChangeArrowheads="1"/>
          </p:cNvPicPr>
          <p:nvPr/>
        </p:nvPicPr>
        <p:blipFill>
          <a:blip r:embed="rId2" cstate="print"/>
          <a:srcRect l="18073" t="4819" r="6024"/>
          <a:stretch>
            <a:fillRect/>
          </a:stretch>
        </p:blipFill>
        <p:spPr bwMode="auto">
          <a:xfrm>
            <a:off x="609600" y="1371600"/>
            <a:ext cx="46182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3" descr="pi-coil 1"/>
          <p:cNvPicPr>
            <a:picLocks noChangeAspect="1" noChangeArrowheads="1"/>
          </p:cNvPicPr>
          <p:nvPr/>
        </p:nvPicPr>
        <p:blipFill>
          <a:blip r:embed="rId3" cstate="print"/>
          <a:srcRect l="14619" r="4974" b="2917"/>
          <a:stretch>
            <a:fillRect/>
          </a:stretch>
        </p:blipFill>
        <p:spPr bwMode="auto">
          <a:xfrm>
            <a:off x="6172200" y="2209800"/>
            <a:ext cx="2192338" cy="34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34200" y="1600200"/>
            <a:ext cx="75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pi-coil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6096000"/>
            <a:ext cx="6793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Left and Right chambers upstream and downstream of pi-coil</a:t>
            </a:r>
          </a:p>
          <a:p>
            <a:r>
              <a:rPr lang="en-US" dirty="0" smtClean="0"/>
              <a:t>C.D. Bass NIM A </a:t>
            </a:r>
            <a:r>
              <a:rPr lang="en-US" b="1" dirty="0" smtClean="0"/>
              <a:t>612</a:t>
            </a:r>
            <a:r>
              <a:rPr lang="en-US" dirty="0" smtClean="0"/>
              <a:t> (2009) 69-82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343400" y="6172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52400" y="152400"/>
            <a:ext cx="8763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0000CC"/>
                </a:solidFill>
              </a:rPr>
              <a:t>  </a:t>
            </a:r>
            <a:r>
              <a:rPr lang="en-US">
                <a:solidFill>
                  <a:srgbClr val="0000CC"/>
                </a:solidFill>
              </a:rPr>
              <a:t>Before real measurement we need to understand beam </a:t>
            </a:r>
            <a:br>
              <a:rPr lang="en-US">
                <a:solidFill>
                  <a:srgbClr val="0000CC"/>
                </a:solidFill>
              </a:rPr>
            </a:br>
            <a:r>
              <a:rPr lang="en-US">
                <a:solidFill>
                  <a:srgbClr val="0000CC"/>
                </a:solidFill>
              </a:rPr>
              <a:t>and apparatus behavior – systematic check of beam and apparatus behavior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762000" y="6019800"/>
            <a:ext cx="807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Beam intensity distribution as I(</a:t>
            </a:r>
            <a:r>
              <a:rPr lang="en-US" sz="1600">
                <a:solidFill>
                  <a:srgbClr val="0000FF"/>
                </a:solidFill>
                <a:latin typeface="Symbol" charset="2"/>
              </a:rPr>
              <a:t>l</a:t>
            </a:r>
            <a:r>
              <a:rPr lang="en-US" sz="1600">
                <a:solidFill>
                  <a:srgbClr val="0000FF"/>
                </a:solidFill>
              </a:rPr>
              <a:t>) </a:t>
            </a:r>
            <a:r>
              <a:rPr lang="en-US" sz="1600"/>
              <a:t>/ chopper – TOF, ionisation chamber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228600"/>
            <a:ext cx="371475" cy="1050925"/>
            <a:chOff x="192" y="48"/>
            <a:chExt cx="234" cy="66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 rot="1558069">
              <a:off x="192" y="91"/>
              <a:ext cx="234" cy="619"/>
              <a:chOff x="1248" y="1953"/>
              <a:chExt cx="336" cy="888"/>
            </a:xfrm>
          </p:grpSpPr>
          <p:sp>
            <p:nvSpPr>
              <p:cNvPr id="45072" name="Oval 8"/>
              <p:cNvSpPr>
                <a:spLocks noChangeArrowheads="1"/>
              </p:cNvSpPr>
              <p:nvPr/>
            </p:nvSpPr>
            <p:spPr bwMode="auto">
              <a:xfrm>
                <a:off x="1248" y="2229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184776"/>
                  </a:gs>
                  <a:gs pos="100000">
                    <a:srgbClr val="3399FF"/>
                  </a:gs>
                </a:gsLst>
                <a:lin ang="18900000" scaled="1"/>
              </a:gra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5073" name="Freeform 9"/>
              <p:cNvSpPr>
                <a:spLocks/>
              </p:cNvSpPr>
              <p:nvPr/>
            </p:nvSpPr>
            <p:spPr bwMode="auto">
              <a:xfrm>
                <a:off x="1380" y="1953"/>
                <a:ext cx="64" cy="120"/>
              </a:xfrm>
              <a:custGeom>
                <a:avLst/>
                <a:gdLst>
                  <a:gd name="T0" fmla="*/ 32 w 64"/>
                  <a:gd name="T1" fmla="*/ 0 h 120"/>
                  <a:gd name="T2" fmla="*/ 64 w 64"/>
                  <a:gd name="T3" fmla="*/ 120 h 120"/>
                  <a:gd name="T4" fmla="*/ 0 w 64"/>
                  <a:gd name="T5" fmla="*/ 120 h 120"/>
                  <a:gd name="T6" fmla="*/ 32 w 64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120"/>
                  <a:gd name="T14" fmla="*/ 64 w 64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120">
                    <a:moveTo>
                      <a:pt x="32" y="0"/>
                    </a:moveTo>
                    <a:lnTo>
                      <a:pt x="64" y="120"/>
                    </a:lnTo>
                    <a:lnTo>
                      <a:pt x="0" y="1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5074" name="Line 10"/>
              <p:cNvSpPr>
                <a:spLocks noChangeShapeType="1"/>
              </p:cNvSpPr>
              <p:nvPr/>
            </p:nvSpPr>
            <p:spPr bwMode="auto">
              <a:xfrm flipV="1">
                <a:off x="1412" y="2065"/>
                <a:ext cx="1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75" name="Line 11"/>
              <p:cNvSpPr>
                <a:spLocks noChangeShapeType="1"/>
              </p:cNvSpPr>
              <p:nvPr/>
            </p:nvSpPr>
            <p:spPr bwMode="auto">
              <a:xfrm>
                <a:off x="1412" y="2561"/>
                <a:ext cx="1" cy="2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067" name="Freeform 12"/>
            <p:cNvSpPr>
              <a:spLocks/>
            </p:cNvSpPr>
            <p:nvPr/>
          </p:nvSpPr>
          <p:spPr bwMode="auto">
            <a:xfrm rot="1558069">
              <a:off x="251" y="279"/>
              <a:ext cx="162" cy="122"/>
            </a:xfrm>
            <a:custGeom>
              <a:avLst/>
              <a:gdLst>
                <a:gd name="T0" fmla="*/ 162 w 29"/>
                <a:gd name="T1" fmla="*/ 33 h 22"/>
                <a:gd name="T2" fmla="*/ 84 w 29"/>
                <a:gd name="T3" fmla="*/ 6 h 22"/>
                <a:gd name="T4" fmla="*/ 0 w 29"/>
                <a:gd name="T5" fmla="*/ 33 h 22"/>
                <a:gd name="T6" fmla="*/ 84 w 29"/>
                <a:gd name="T7" fmla="*/ 122 h 22"/>
                <a:gd name="T8" fmla="*/ 162 w 29"/>
                <a:gd name="T9" fmla="*/ 3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2"/>
                <a:gd name="T17" fmla="*/ 29 w 2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2">
                  <a:moveTo>
                    <a:pt x="29" y="6"/>
                  </a:moveTo>
                  <a:cubicBezTo>
                    <a:pt x="25" y="3"/>
                    <a:pt x="20" y="1"/>
                    <a:pt x="15" y="1"/>
                  </a:cubicBezTo>
                  <a:cubicBezTo>
                    <a:pt x="9" y="0"/>
                    <a:pt x="4" y="3"/>
                    <a:pt x="0" y="6"/>
                  </a:cubicBezTo>
                  <a:lnTo>
                    <a:pt x="15" y="22"/>
                  </a:lnTo>
                  <a:lnTo>
                    <a:pt x="29" y="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068" name="Arc 13"/>
            <p:cNvSpPr>
              <a:spLocks/>
            </p:cNvSpPr>
            <p:nvPr/>
          </p:nvSpPr>
          <p:spPr bwMode="auto">
            <a:xfrm rot="1558069">
              <a:off x="253" y="289"/>
              <a:ext cx="162" cy="117"/>
            </a:xfrm>
            <a:custGeom>
              <a:avLst/>
              <a:gdLst>
                <a:gd name="T0" fmla="*/ 0 w 29998"/>
                <a:gd name="T1" fmla="*/ 0 h 21600"/>
                <a:gd name="T2" fmla="*/ 1 w 29998"/>
                <a:gd name="T3" fmla="*/ 0 h 21600"/>
                <a:gd name="T4" fmla="*/ 0 w 29998"/>
                <a:gd name="T5" fmla="*/ 1 h 21600"/>
                <a:gd name="T6" fmla="*/ 0 60000 65536"/>
                <a:gd name="T7" fmla="*/ 0 60000 65536"/>
                <a:gd name="T8" fmla="*/ 0 60000 65536"/>
                <a:gd name="T9" fmla="*/ 0 w 29998"/>
                <a:gd name="T10" fmla="*/ 0 h 21600"/>
                <a:gd name="T11" fmla="*/ 29998 w 2999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998" h="21600" fill="none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</a:path>
                <a:path w="29998" h="21600" stroke="0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  <a:lnTo>
                    <a:pt x="15055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069" name="Line 14"/>
            <p:cNvSpPr>
              <a:spLocks noChangeShapeType="1"/>
            </p:cNvSpPr>
            <p:nvPr/>
          </p:nvSpPr>
          <p:spPr bwMode="auto">
            <a:xfrm>
              <a:off x="304" y="48"/>
              <a:ext cx="0" cy="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0" name="Arc 15"/>
            <p:cNvSpPr>
              <a:spLocks/>
            </p:cNvSpPr>
            <p:nvPr/>
          </p:nvSpPr>
          <p:spPr bwMode="auto">
            <a:xfrm>
              <a:off x="298" y="141"/>
              <a:ext cx="120" cy="62"/>
            </a:xfrm>
            <a:custGeom>
              <a:avLst/>
              <a:gdLst>
                <a:gd name="T0" fmla="*/ 0 w 21481"/>
                <a:gd name="T1" fmla="*/ 0 h 21596"/>
                <a:gd name="T2" fmla="*/ 1 w 21481"/>
                <a:gd name="T3" fmla="*/ 0 h 21596"/>
                <a:gd name="T4" fmla="*/ 0 w 21481"/>
                <a:gd name="T5" fmla="*/ 0 h 21596"/>
                <a:gd name="T6" fmla="*/ 0 60000 65536"/>
                <a:gd name="T7" fmla="*/ 0 60000 65536"/>
                <a:gd name="T8" fmla="*/ 0 60000 65536"/>
                <a:gd name="T9" fmla="*/ 0 w 21481"/>
                <a:gd name="T10" fmla="*/ 0 h 21596"/>
                <a:gd name="T11" fmla="*/ 21481 w 21481"/>
                <a:gd name="T12" fmla="*/ 21596 h 215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81" h="21596" fill="none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</a:path>
                <a:path w="21481" h="21596" stroke="0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  <a:lnTo>
                    <a:pt x="0" y="2159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45071" name="Rectangle 16"/>
            <p:cNvSpPr>
              <a:spLocks noChangeArrowheads="1"/>
            </p:cNvSpPr>
            <p:nvPr/>
          </p:nvSpPr>
          <p:spPr bwMode="auto">
            <a:xfrm>
              <a:off x="249" y="279"/>
              <a:ext cx="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</a:p>
          </p:txBody>
        </p:sp>
      </p:grpSp>
      <p:sp>
        <p:nvSpPr>
          <p:cNvPr id="45062" name="Oval 23"/>
          <p:cNvSpPr>
            <a:spLocks noChangeArrowheads="1"/>
          </p:cNvSpPr>
          <p:nvPr/>
        </p:nvSpPr>
        <p:spPr bwMode="auto">
          <a:xfrm>
            <a:off x="381000" y="6096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solidFill>
                <a:srgbClr val="FF0000"/>
              </a:solidFill>
              <a:latin typeface="Symbol" charset="2"/>
            </a:endParaRPr>
          </a:p>
        </p:txBody>
      </p:sp>
      <p:pic>
        <p:nvPicPr>
          <p:cNvPr id="45064" name="Picture 117" descr="aparatus_mag1c_bw1_noBfielf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1447800"/>
            <a:ext cx="8556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38" descr="without_smp_new0_bw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0925" y="3429000"/>
            <a:ext cx="4206875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21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7F7F7F"/>
                </a:solidFill>
              </a:rPr>
              <a:t>A. Micherdzinska			</a:t>
            </a:r>
            <a:r>
              <a:rPr lang="en-US" sz="1200" dirty="0" smtClean="0">
                <a:solidFill>
                  <a:srgbClr val="7F7F7F"/>
                </a:solidFill>
              </a:rPr>
              <a:t>				           CUA, 03/02/2011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343400" y="6172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52400" y="152400"/>
            <a:ext cx="8763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0000CC"/>
                </a:solidFill>
              </a:rPr>
              <a:t>  </a:t>
            </a:r>
            <a:r>
              <a:rPr lang="en-US">
                <a:solidFill>
                  <a:srgbClr val="0000CC"/>
                </a:solidFill>
              </a:rPr>
              <a:t>Before real measurement we need to understand beam </a:t>
            </a:r>
            <a:br>
              <a:rPr lang="en-US">
                <a:solidFill>
                  <a:srgbClr val="0000CC"/>
                </a:solidFill>
              </a:rPr>
            </a:br>
            <a:r>
              <a:rPr lang="en-US">
                <a:solidFill>
                  <a:srgbClr val="0000CC"/>
                </a:solidFill>
              </a:rPr>
              <a:t>and apparatus behavior – systematic check of beam and apparatus behavior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7467600" y="25146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762000" y="4953000"/>
            <a:ext cx="80772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endParaRPr lang="en-US" sz="1600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endParaRPr lang="en-US" sz="1600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6600"/>
                </a:solidFill>
              </a:rPr>
              <a:t>Beam intensity distribution as I(x,y)</a:t>
            </a:r>
            <a:r>
              <a:rPr lang="en-US" sz="1600"/>
              <a:t> / image plate</a:t>
            </a:r>
            <a:r>
              <a:rPr lang="en-US" sz="160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228600"/>
            <a:ext cx="371475" cy="1050925"/>
            <a:chOff x="192" y="48"/>
            <a:chExt cx="234" cy="66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 rot="1558069">
              <a:off x="192" y="91"/>
              <a:ext cx="234" cy="619"/>
              <a:chOff x="1248" y="1953"/>
              <a:chExt cx="336" cy="888"/>
            </a:xfrm>
          </p:grpSpPr>
          <p:sp>
            <p:nvSpPr>
              <p:cNvPr id="47134" name="Oval 8"/>
              <p:cNvSpPr>
                <a:spLocks noChangeArrowheads="1"/>
              </p:cNvSpPr>
              <p:nvPr/>
            </p:nvSpPr>
            <p:spPr bwMode="auto">
              <a:xfrm>
                <a:off x="1248" y="2229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184776"/>
                  </a:gs>
                  <a:gs pos="100000">
                    <a:srgbClr val="3399FF"/>
                  </a:gs>
                </a:gsLst>
                <a:lin ang="18900000" scaled="1"/>
              </a:gra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7135" name="Freeform 9"/>
              <p:cNvSpPr>
                <a:spLocks/>
              </p:cNvSpPr>
              <p:nvPr/>
            </p:nvSpPr>
            <p:spPr bwMode="auto">
              <a:xfrm>
                <a:off x="1380" y="1953"/>
                <a:ext cx="64" cy="120"/>
              </a:xfrm>
              <a:custGeom>
                <a:avLst/>
                <a:gdLst>
                  <a:gd name="T0" fmla="*/ 32 w 64"/>
                  <a:gd name="T1" fmla="*/ 0 h 120"/>
                  <a:gd name="T2" fmla="*/ 64 w 64"/>
                  <a:gd name="T3" fmla="*/ 120 h 120"/>
                  <a:gd name="T4" fmla="*/ 0 w 64"/>
                  <a:gd name="T5" fmla="*/ 120 h 120"/>
                  <a:gd name="T6" fmla="*/ 32 w 64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120"/>
                  <a:gd name="T14" fmla="*/ 64 w 64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120">
                    <a:moveTo>
                      <a:pt x="32" y="0"/>
                    </a:moveTo>
                    <a:lnTo>
                      <a:pt x="64" y="120"/>
                    </a:lnTo>
                    <a:lnTo>
                      <a:pt x="0" y="1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7136" name="Line 10"/>
              <p:cNvSpPr>
                <a:spLocks noChangeShapeType="1"/>
              </p:cNvSpPr>
              <p:nvPr/>
            </p:nvSpPr>
            <p:spPr bwMode="auto">
              <a:xfrm flipV="1">
                <a:off x="1412" y="2065"/>
                <a:ext cx="1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7" name="Line 11"/>
              <p:cNvSpPr>
                <a:spLocks noChangeShapeType="1"/>
              </p:cNvSpPr>
              <p:nvPr/>
            </p:nvSpPr>
            <p:spPr bwMode="auto">
              <a:xfrm>
                <a:off x="1412" y="2561"/>
                <a:ext cx="1" cy="2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129" name="Freeform 12"/>
            <p:cNvSpPr>
              <a:spLocks/>
            </p:cNvSpPr>
            <p:nvPr/>
          </p:nvSpPr>
          <p:spPr bwMode="auto">
            <a:xfrm rot="1558069">
              <a:off x="251" y="279"/>
              <a:ext cx="162" cy="122"/>
            </a:xfrm>
            <a:custGeom>
              <a:avLst/>
              <a:gdLst>
                <a:gd name="T0" fmla="*/ 162 w 29"/>
                <a:gd name="T1" fmla="*/ 33 h 22"/>
                <a:gd name="T2" fmla="*/ 84 w 29"/>
                <a:gd name="T3" fmla="*/ 6 h 22"/>
                <a:gd name="T4" fmla="*/ 0 w 29"/>
                <a:gd name="T5" fmla="*/ 33 h 22"/>
                <a:gd name="T6" fmla="*/ 84 w 29"/>
                <a:gd name="T7" fmla="*/ 122 h 22"/>
                <a:gd name="T8" fmla="*/ 162 w 29"/>
                <a:gd name="T9" fmla="*/ 3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2"/>
                <a:gd name="T17" fmla="*/ 29 w 2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2">
                  <a:moveTo>
                    <a:pt x="29" y="6"/>
                  </a:moveTo>
                  <a:cubicBezTo>
                    <a:pt x="25" y="3"/>
                    <a:pt x="20" y="1"/>
                    <a:pt x="15" y="1"/>
                  </a:cubicBezTo>
                  <a:cubicBezTo>
                    <a:pt x="9" y="0"/>
                    <a:pt x="4" y="3"/>
                    <a:pt x="0" y="6"/>
                  </a:cubicBezTo>
                  <a:lnTo>
                    <a:pt x="15" y="22"/>
                  </a:lnTo>
                  <a:lnTo>
                    <a:pt x="29" y="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130" name="Arc 13"/>
            <p:cNvSpPr>
              <a:spLocks/>
            </p:cNvSpPr>
            <p:nvPr/>
          </p:nvSpPr>
          <p:spPr bwMode="auto">
            <a:xfrm rot="1558069">
              <a:off x="253" y="289"/>
              <a:ext cx="162" cy="117"/>
            </a:xfrm>
            <a:custGeom>
              <a:avLst/>
              <a:gdLst>
                <a:gd name="T0" fmla="*/ 0 w 29998"/>
                <a:gd name="T1" fmla="*/ 0 h 21600"/>
                <a:gd name="T2" fmla="*/ 1 w 29998"/>
                <a:gd name="T3" fmla="*/ 0 h 21600"/>
                <a:gd name="T4" fmla="*/ 0 w 29998"/>
                <a:gd name="T5" fmla="*/ 1 h 21600"/>
                <a:gd name="T6" fmla="*/ 0 60000 65536"/>
                <a:gd name="T7" fmla="*/ 0 60000 65536"/>
                <a:gd name="T8" fmla="*/ 0 60000 65536"/>
                <a:gd name="T9" fmla="*/ 0 w 29998"/>
                <a:gd name="T10" fmla="*/ 0 h 21600"/>
                <a:gd name="T11" fmla="*/ 29998 w 2999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998" h="21600" fill="none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</a:path>
                <a:path w="29998" h="21600" stroke="0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  <a:lnTo>
                    <a:pt x="15055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131" name="Line 14"/>
            <p:cNvSpPr>
              <a:spLocks noChangeShapeType="1"/>
            </p:cNvSpPr>
            <p:nvPr/>
          </p:nvSpPr>
          <p:spPr bwMode="auto">
            <a:xfrm>
              <a:off x="304" y="48"/>
              <a:ext cx="0" cy="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32" name="Arc 15"/>
            <p:cNvSpPr>
              <a:spLocks/>
            </p:cNvSpPr>
            <p:nvPr/>
          </p:nvSpPr>
          <p:spPr bwMode="auto">
            <a:xfrm>
              <a:off x="298" y="141"/>
              <a:ext cx="120" cy="62"/>
            </a:xfrm>
            <a:custGeom>
              <a:avLst/>
              <a:gdLst>
                <a:gd name="T0" fmla="*/ 0 w 21481"/>
                <a:gd name="T1" fmla="*/ 0 h 21596"/>
                <a:gd name="T2" fmla="*/ 1 w 21481"/>
                <a:gd name="T3" fmla="*/ 0 h 21596"/>
                <a:gd name="T4" fmla="*/ 0 w 21481"/>
                <a:gd name="T5" fmla="*/ 0 h 21596"/>
                <a:gd name="T6" fmla="*/ 0 60000 65536"/>
                <a:gd name="T7" fmla="*/ 0 60000 65536"/>
                <a:gd name="T8" fmla="*/ 0 60000 65536"/>
                <a:gd name="T9" fmla="*/ 0 w 21481"/>
                <a:gd name="T10" fmla="*/ 0 h 21596"/>
                <a:gd name="T11" fmla="*/ 21481 w 21481"/>
                <a:gd name="T12" fmla="*/ 21596 h 215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81" h="21596" fill="none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</a:path>
                <a:path w="21481" h="21596" stroke="0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  <a:lnTo>
                    <a:pt x="0" y="2159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47133" name="Rectangle 16"/>
            <p:cNvSpPr>
              <a:spLocks noChangeArrowheads="1"/>
            </p:cNvSpPr>
            <p:nvPr/>
          </p:nvSpPr>
          <p:spPr bwMode="auto">
            <a:xfrm>
              <a:off x="249" y="279"/>
              <a:ext cx="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</a:p>
          </p:txBody>
        </p:sp>
      </p:grpSp>
      <p:sp>
        <p:nvSpPr>
          <p:cNvPr id="47111" name="Line 19"/>
          <p:cNvSpPr>
            <a:spLocks noChangeShapeType="1"/>
          </p:cNvSpPr>
          <p:nvPr/>
        </p:nvSpPr>
        <p:spPr bwMode="auto">
          <a:xfrm flipV="1">
            <a:off x="4114800" y="25908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2" name="Line 20"/>
          <p:cNvSpPr>
            <a:spLocks noChangeShapeType="1"/>
          </p:cNvSpPr>
          <p:nvPr/>
        </p:nvSpPr>
        <p:spPr bwMode="auto">
          <a:xfrm flipV="1">
            <a:off x="1143000" y="2667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3" name="Oval 23"/>
          <p:cNvSpPr>
            <a:spLocks noChangeArrowheads="1"/>
          </p:cNvSpPr>
          <p:nvPr/>
        </p:nvSpPr>
        <p:spPr bwMode="auto">
          <a:xfrm>
            <a:off x="381000" y="6096000"/>
            <a:ext cx="228600" cy="228600"/>
          </a:xfrm>
          <a:prstGeom prst="ellipse">
            <a:avLst/>
          </a:prstGeom>
          <a:solidFill>
            <a:srgbClr val="0066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solidFill>
                <a:srgbClr val="FF0000"/>
              </a:solidFill>
              <a:latin typeface="Symbol" charset="2"/>
            </a:endParaRP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1066800" y="4191000"/>
            <a:ext cx="152400" cy="152400"/>
            <a:chOff x="1776" y="2928"/>
            <a:chExt cx="96" cy="96"/>
          </a:xfrm>
        </p:grpSpPr>
        <p:sp>
          <p:nvSpPr>
            <p:cNvPr id="47126" name="Line 105"/>
            <p:cNvSpPr>
              <a:spLocks noChangeShapeType="1"/>
            </p:cNvSpPr>
            <p:nvPr/>
          </p:nvSpPr>
          <p:spPr bwMode="auto">
            <a:xfrm flipV="1">
              <a:off x="1776" y="2928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7" name="Line 106"/>
            <p:cNvSpPr>
              <a:spLocks noChangeShapeType="1"/>
            </p:cNvSpPr>
            <p:nvPr/>
          </p:nvSpPr>
          <p:spPr bwMode="auto">
            <a:xfrm>
              <a:off x="1776" y="2928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10"/>
          <p:cNvGrpSpPr>
            <a:grpSpLocks/>
          </p:cNvGrpSpPr>
          <p:nvPr/>
        </p:nvGrpSpPr>
        <p:grpSpPr bwMode="auto">
          <a:xfrm>
            <a:off x="4038600" y="4191000"/>
            <a:ext cx="152400" cy="152400"/>
            <a:chOff x="1776" y="2928"/>
            <a:chExt cx="96" cy="96"/>
          </a:xfrm>
        </p:grpSpPr>
        <p:sp>
          <p:nvSpPr>
            <p:cNvPr id="47124" name="Line 111"/>
            <p:cNvSpPr>
              <a:spLocks noChangeShapeType="1"/>
            </p:cNvSpPr>
            <p:nvPr/>
          </p:nvSpPr>
          <p:spPr bwMode="auto">
            <a:xfrm flipV="1">
              <a:off x="1776" y="2928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5" name="Line 112"/>
            <p:cNvSpPr>
              <a:spLocks noChangeShapeType="1"/>
            </p:cNvSpPr>
            <p:nvPr/>
          </p:nvSpPr>
          <p:spPr bwMode="auto">
            <a:xfrm>
              <a:off x="1776" y="2928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13"/>
          <p:cNvGrpSpPr>
            <a:grpSpLocks/>
          </p:cNvGrpSpPr>
          <p:nvPr/>
        </p:nvGrpSpPr>
        <p:grpSpPr bwMode="auto">
          <a:xfrm>
            <a:off x="7391400" y="4267200"/>
            <a:ext cx="152400" cy="152400"/>
            <a:chOff x="1776" y="2928"/>
            <a:chExt cx="96" cy="96"/>
          </a:xfrm>
        </p:grpSpPr>
        <p:sp>
          <p:nvSpPr>
            <p:cNvPr id="47122" name="Line 114"/>
            <p:cNvSpPr>
              <a:spLocks noChangeShapeType="1"/>
            </p:cNvSpPr>
            <p:nvPr/>
          </p:nvSpPr>
          <p:spPr bwMode="auto">
            <a:xfrm flipV="1">
              <a:off x="1776" y="2928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3" name="Line 115"/>
            <p:cNvSpPr>
              <a:spLocks noChangeShapeType="1"/>
            </p:cNvSpPr>
            <p:nvPr/>
          </p:nvSpPr>
          <p:spPr bwMode="auto">
            <a:xfrm>
              <a:off x="1776" y="2928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117" name="Picture 117" descr="aparatus_mag1c_bw1_noBfielf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1447800"/>
            <a:ext cx="8556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21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7F7F7F"/>
                </a:solidFill>
              </a:rPr>
              <a:t>A. Micherdzinska			</a:t>
            </a:r>
            <a:r>
              <a:rPr lang="en-US" sz="1200" dirty="0" smtClean="0">
                <a:solidFill>
                  <a:srgbClr val="7F7F7F"/>
                </a:solidFill>
              </a:rPr>
              <a:t>				           CUA, 03/02/2011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35" name="Picture 34" descr="sm_en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86200"/>
            <a:ext cx="2554054" cy="2218796"/>
          </a:xfrm>
          <a:prstGeom prst="rect">
            <a:avLst/>
          </a:prstGeom>
        </p:spPr>
      </p:pic>
      <p:pic>
        <p:nvPicPr>
          <p:cNvPr id="36" name="Picture 35" descr="sm_inpguid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3886200"/>
            <a:ext cx="2444333" cy="2145649"/>
          </a:xfrm>
          <a:prstGeom prst="rect">
            <a:avLst/>
          </a:prstGeom>
        </p:spPr>
      </p:pic>
      <p:pic>
        <p:nvPicPr>
          <p:cNvPr id="37" name="Picture 36" descr="sm_outguid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3810000"/>
            <a:ext cx="2675966" cy="23224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17" descr="aparatus_mag1c_bw1_noBfielf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1447800"/>
            <a:ext cx="8556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4343400" y="6172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152400" y="152400"/>
            <a:ext cx="8763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0000CC"/>
                </a:solidFill>
              </a:rPr>
              <a:t>  </a:t>
            </a:r>
            <a:r>
              <a:rPr lang="en-US">
                <a:solidFill>
                  <a:srgbClr val="0000CC"/>
                </a:solidFill>
              </a:rPr>
              <a:t>Before real measurement we need to understand beam </a:t>
            </a:r>
            <a:br>
              <a:rPr lang="en-US">
                <a:solidFill>
                  <a:srgbClr val="0000CC"/>
                </a:solidFill>
              </a:rPr>
            </a:br>
            <a:r>
              <a:rPr lang="en-US">
                <a:solidFill>
                  <a:srgbClr val="0000CC"/>
                </a:solidFill>
              </a:rPr>
              <a:t>and apparatus behavior – systematic check of beam and apparatus behavior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9157" name="Line 4"/>
          <p:cNvSpPr>
            <a:spLocks noChangeShapeType="1"/>
          </p:cNvSpPr>
          <p:nvPr/>
        </p:nvSpPr>
        <p:spPr bwMode="auto">
          <a:xfrm flipV="1">
            <a:off x="8153400" y="25146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762000" y="5105400"/>
            <a:ext cx="80772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n-US" sz="160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Polarization product (PA) as a f(</a:t>
            </a:r>
            <a:r>
              <a:rPr lang="en-US" sz="1600">
                <a:solidFill>
                  <a:srgbClr val="FF0000"/>
                </a:solidFill>
                <a:latin typeface="Symbol" charset="2"/>
              </a:rPr>
              <a:t>l</a:t>
            </a:r>
            <a:r>
              <a:rPr lang="en-US" sz="1600">
                <a:solidFill>
                  <a:srgbClr val="FF0000"/>
                </a:solidFill>
              </a:rPr>
              <a:t>)</a:t>
            </a:r>
            <a:r>
              <a:rPr lang="en-US" sz="1600"/>
              <a:t>  /PSM, ASM, chopper – TOF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228600"/>
            <a:ext cx="371475" cy="1050925"/>
            <a:chOff x="192" y="48"/>
            <a:chExt cx="234" cy="66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 rot="1558069">
              <a:off x="192" y="91"/>
              <a:ext cx="234" cy="619"/>
              <a:chOff x="1248" y="1953"/>
              <a:chExt cx="336" cy="888"/>
            </a:xfrm>
          </p:grpSpPr>
          <p:sp>
            <p:nvSpPr>
              <p:cNvPr id="49175" name="Oval 8"/>
              <p:cNvSpPr>
                <a:spLocks noChangeArrowheads="1"/>
              </p:cNvSpPr>
              <p:nvPr/>
            </p:nvSpPr>
            <p:spPr bwMode="auto">
              <a:xfrm>
                <a:off x="1248" y="2229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184776"/>
                  </a:gs>
                  <a:gs pos="100000">
                    <a:srgbClr val="3399FF"/>
                  </a:gs>
                </a:gsLst>
                <a:lin ang="18900000" scaled="1"/>
              </a:gra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9176" name="Freeform 9"/>
              <p:cNvSpPr>
                <a:spLocks/>
              </p:cNvSpPr>
              <p:nvPr/>
            </p:nvSpPr>
            <p:spPr bwMode="auto">
              <a:xfrm>
                <a:off x="1380" y="1953"/>
                <a:ext cx="64" cy="120"/>
              </a:xfrm>
              <a:custGeom>
                <a:avLst/>
                <a:gdLst>
                  <a:gd name="T0" fmla="*/ 32 w 64"/>
                  <a:gd name="T1" fmla="*/ 0 h 120"/>
                  <a:gd name="T2" fmla="*/ 64 w 64"/>
                  <a:gd name="T3" fmla="*/ 120 h 120"/>
                  <a:gd name="T4" fmla="*/ 0 w 64"/>
                  <a:gd name="T5" fmla="*/ 120 h 120"/>
                  <a:gd name="T6" fmla="*/ 32 w 64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120"/>
                  <a:gd name="T14" fmla="*/ 64 w 64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120">
                    <a:moveTo>
                      <a:pt x="32" y="0"/>
                    </a:moveTo>
                    <a:lnTo>
                      <a:pt x="64" y="120"/>
                    </a:lnTo>
                    <a:lnTo>
                      <a:pt x="0" y="1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9177" name="Line 10"/>
              <p:cNvSpPr>
                <a:spLocks noChangeShapeType="1"/>
              </p:cNvSpPr>
              <p:nvPr/>
            </p:nvSpPr>
            <p:spPr bwMode="auto">
              <a:xfrm flipV="1">
                <a:off x="1412" y="2065"/>
                <a:ext cx="1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78" name="Line 11"/>
              <p:cNvSpPr>
                <a:spLocks noChangeShapeType="1"/>
              </p:cNvSpPr>
              <p:nvPr/>
            </p:nvSpPr>
            <p:spPr bwMode="auto">
              <a:xfrm>
                <a:off x="1412" y="2561"/>
                <a:ext cx="1" cy="2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9170" name="Freeform 12"/>
            <p:cNvSpPr>
              <a:spLocks/>
            </p:cNvSpPr>
            <p:nvPr/>
          </p:nvSpPr>
          <p:spPr bwMode="auto">
            <a:xfrm rot="1558069">
              <a:off x="251" y="279"/>
              <a:ext cx="162" cy="122"/>
            </a:xfrm>
            <a:custGeom>
              <a:avLst/>
              <a:gdLst>
                <a:gd name="T0" fmla="*/ 162 w 29"/>
                <a:gd name="T1" fmla="*/ 33 h 22"/>
                <a:gd name="T2" fmla="*/ 84 w 29"/>
                <a:gd name="T3" fmla="*/ 6 h 22"/>
                <a:gd name="T4" fmla="*/ 0 w 29"/>
                <a:gd name="T5" fmla="*/ 33 h 22"/>
                <a:gd name="T6" fmla="*/ 84 w 29"/>
                <a:gd name="T7" fmla="*/ 122 h 22"/>
                <a:gd name="T8" fmla="*/ 162 w 29"/>
                <a:gd name="T9" fmla="*/ 3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2"/>
                <a:gd name="T17" fmla="*/ 29 w 2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2">
                  <a:moveTo>
                    <a:pt x="29" y="6"/>
                  </a:moveTo>
                  <a:cubicBezTo>
                    <a:pt x="25" y="3"/>
                    <a:pt x="20" y="1"/>
                    <a:pt x="15" y="1"/>
                  </a:cubicBezTo>
                  <a:cubicBezTo>
                    <a:pt x="9" y="0"/>
                    <a:pt x="4" y="3"/>
                    <a:pt x="0" y="6"/>
                  </a:cubicBezTo>
                  <a:lnTo>
                    <a:pt x="15" y="22"/>
                  </a:lnTo>
                  <a:lnTo>
                    <a:pt x="29" y="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171" name="Arc 13"/>
            <p:cNvSpPr>
              <a:spLocks/>
            </p:cNvSpPr>
            <p:nvPr/>
          </p:nvSpPr>
          <p:spPr bwMode="auto">
            <a:xfrm rot="1558069">
              <a:off x="253" y="289"/>
              <a:ext cx="162" cy="117"/>
            </a:xfrm>
            <a:custGeom>
              <a:avLst/>
              <a:gdLst>
                <a:gd name="T0" fmla="*/ 0 w 29998"/>
                <a:gd name="T1" fmla="*/ 0 h 21600"/>
                <a:gd name="T2" fmla="*/ 1 w 29998"/>
                <a:gd name="T3" fmla="*/ 0 h 21600"/>
                <a:gd name="T4" fmla="*/ 0 w 29998"/>
                <a:gd name="T5" fmla="*/ 1 h 21600"/>
                <a:gd name="T6" fmla="*/ 0 60000 65536"/>
                <a:gd name="T7" fmla="*/ 0 60000 65536"/>
                <a:gd name="T8" fmla="*/ 0 60000 65536"/>
                <a:gd name="T9" fmla="*/ 0 w 29998"/>
                <a:gd name="T10" fmla="*/ 0 h 21600"/>
                <a:gd name="T11" fmla="*/ 29998 w 2999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998" h="21600" fill="none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</a:path>
                <a:path w="29998" h="21600" stroke="0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  <a:lnTo>
                    <a:pt x="15055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172" name="Line 14"/>
            <p:cNvSpPr>
              <a:spLocks noChangeShapeType="1"/>
            </p:cNvSpPr>
            <p:nvPr/>
          </p:nvSpPr>
          <p:spPr bwMode="auto">
            <a:xfrm>
              <a:off x="304" y="48"/>
              <a:ext cx="0" cy="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3" name="Arc 15"/>
            <p:cNvSpPr>
              <a:spLocks/>
            </p:cNvSpPr>
            <p:nvPr/>
          </p:nvSpPr>
          <p:spPr bwMode="auto">
            <a:xfrm>
              <a:off x="298" y="141"/>
              <a:ext cx="120" cy="62"/>
            </a:xfrm>
            <a:custGeom>
              <a:avLst/>
              <a:gdLst>
                <a:gd name="T0" fmla="*/ 0 w 21481"/>
                <a:gd name="T1" fmla="*/ 0 h 21596"/>
                <a:gd name="T2" fmla="*/ 1 w 21481"/>
                <a:gd name="T3" fmla="*/ 0 h 21596"/>
                <a:gd name="T4" fmla="*/ 0 w 21481"/>
                <a:gd name="T5" fmla="*/ 0 h 21596"/>
                <a:gd name="T6" fmla="*/ 0 60000 65536"/>
                <a:gd name="T7" fmla="*/ 0 60000 65536"/>
                <a:gd name="T8" fmla="*/ 0 60000 65536"/>
                <a:gd name="T9" fmla="*/ 0 w 21481"/>
                <a:gd name="T10" fmla="*/ 0 h 21596"/>
                <a:gd name="T11" fmla="*/ 21481 w 21481"/>
                <a:gd name="T12" fmla="*/ 21596 h 215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81" h="21596" fill="none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</a:path>
                <a:path w="21481" h="21596" stroke="0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  <a:lnTo>
                    <a:pt x="0" y="2159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49174" name="Rectangle 16"/>
            <p:cNvSpPr>
              <a:spLocks noChangeArrowheads="1"/>
            </p:cNvSpPr>
            <p:nvPr/>
          </p:nvSpPr>
          <p:spPr bwMode="auto">
            <a:xfrm>
              <a:off x="249" y="279"/>
              <a:ext cx="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n</a:t>
              </a:r>
            </a:p>
          </p:txBody>
        </p:sp>
      </p:grpSp>
      <p:sp>
        <p:nvSpPr>
          <p:cNvPr id="49160" name="Oval 23"/>
          <p:cNvSpPr>
            <a:spLocks noChangeArrowheads="1"/>
          </p:cNvSpPr>
          <p:nvPr/>
        </p:nvSpPr>
        <p:spPr bwMode="auto">
          <a:xfrm>
            <a:off x="381000" y="6172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solidFill>
                <a:srgbClr val="FF0000"/>
              </a:solidFill>
              <a:latin typeface="Symbol" charset="2"/>
            </a:endParaRPr>
          </a:p>
        </p:txBody>
      </p:sp>
      <p:pic>
        <p:nvPicPr>
          <p:cNvPr id="49161" name="Picture 36" descr="pol_pr_fg16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251325"/>
            <a:ext cx="18288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37" descr="pol_pr_fg17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1763" y="3640138"/>
            <a:ext cx="187483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43" descr="gpol_l0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4800" y="3200400"/>
            <a:ext cx="210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44" descr="gpol_c0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4133850"/>
            <a:ext cx="20574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Picture 45" descr="gpol_r6c_ne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6388" y="5105400"/>
            <a:ext cx="20304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6" name="Rectangle 51"/>
          <p:cNvSpPr>
            <a:spLocks noChangeArrowheads="1"/>
          </p:cNvSpPr>
          <p:nvPr/>
        </p:nvSpPr>
        <p:spPr bwMode="auto">
          <a:xfrm>
            <a:off x="381000" y="4800600"/>
            <a:ext cx="1905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PA=(U-F)/(sU+F)</a:t>
            </a:r>
          </a:p>
          <a:p>
            <a:endParaRPr lang="en-US" sz="1400"/>
          </a:p>
          <a:p>
            <a:r>
              <a:rPr lang="en-US" sz="1400"/>
              <a:t>U- Unflip; F- flip </a:t>
            </a:r>
          </a:p>
          <a:p>
            <a:r>
              <a:rPr lang="en-US" sz="1400"/>
              <a:t>s – spin-flip efficiency (s=0.95 ± 0.05)</a:t>
            </a:r>
          </a:p>
        </p:txBody>
      </p:sp>
      <p:pic>
        <p:nvPicPr>
          <p:cNvPr id="49167" name="Picture 54" descr="gcom_c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3733800"/>
            <a:ext cx="19129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21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7F7F7F"/>
                </a:solidFill>
              </a:rPr>
              <a:t>A. Micherdzinska			</a:t>
            </a:r>
            <a:r>
              <a:rPr lang="en-US" sz="1200" dirty="0" smtClean="0">
                <a:solidFill>
                  <a:srgbClr val="7F7F7F"/>
                </a:solidFill>
              </a:rPr>
              <a:t>				           CUA, 03/02/2011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52400" y="152400"/>
            <a:ext cx="8763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PA</a:t>
            </a:r>
            <a:r>
              <a:rPr lang="en-US" sz="3200" dirty="0">
                <a:solidFill>
                  <a:srgbClr val="0000CC"/>
                </a:solidFill>
              </a:rPr>
              <a:t> as a function of angle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76200"/>
            <a:ext cx="371475" cy="1050925"/>
            <a:chOff x="192" y="48"/>
            <a:chExt cx="234" cy="66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558069">
              <a:off x="192" y="91"/>
              <a:ext cx="234" cy="619"/>
              <a:chOff x="1248" y="1953"/>
              <a:chExt cx="336" cy="888"/>
            </a:xfrm>
          </p:grpSpPr>
          <p:sp>
            <p:nvSpPr>
              <p:cNvPr id="68658" name="Oval 5"/>
              <p:cNvSpPr>
                <a:spLocks noChangeArrowheads="1"/>
              </p:cNvSpPr>
              <p:nvPr/>
            </p:nvSpPr>
            <p:spPr bwMode="auto">
              <a:xfrm>
                <a:off x="1248" y="2229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184776"/>
                  </a:gs>
                  <a:gs pos="100000">
                    <a:srgbClr val="3399FF"/>
                  </a:gs>
                </a:gsLst>
                <a:lin ang="18900000" scaled="1"/>
              </a:gradFill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59" name="Freeform 6"/>
              <p:cNvSpPr>
                <a:spLocks/>
              </p:cNvSpPr>
              <p:nvPr/>
            </p:nvSpPr>
            <p:spPr bwMode="auto">
              <a:xfrm>
                <a:off x="1380" y="1953"/>
                <a:ext cx="64" cy="120"/>
              </a:xfrm>
              <a:custGeom>
                <a:avLst/>
                <a:gdLst>
                  <a:gd name="T0" fmla="*/ 32 w 64"/>
                  <a:gd name="T1" fmla="*/ 0 h 120"/>
                  <a:gd name="T2" fmla="*/ 64 w 64"/>
                  <a:gd name="T3" fmla="*/ 120 h 120"/>
                  <a:gd name="T4" fmla="*/ 0 w 64"/>
                  <a:gd name="T5" fmla="*/ 120 h 120"/>
                  <a:gd name="T6" fmla="*/ 32 w 64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120"/>
                  <a:gd name="T14" fmla="*/ 64 w 64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120">
                    <a:moveTo>
                      <a:pt x="32" y="0"/>
                    </a:moveTo>
                    <a:lnTo>
                      <a:pt x="64" y="120"/>
                    </a:lnTo>
                    <a:lnTo>
                      <a:pt x="0" y="12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60" name="Line 7"/>
              <p:cNvSpPr>
                <a:spLocks noChangeShapeType="1"/>
              </p:cNvSpPr>
              <p:nvPr/>
            </p:nvSpPr>
            <p:spPr bwMode="auto">
              <a:xfrm flipV="1">
                <a:off x="1412" y="2065"/>
                <a:ext cx="1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61" name="Line 8"/>
              <p:cNvSpPr>
                <a:spLocks noChangeShapeType="1"/>
              </p:cNvSpPr>
              <p:nvPr/>
            </p:nvSpPr>
            <p:spPr bwMode="auto">
              <a:xfrm>
                <a:off x="1412" y="2561"/>
                <a:ext cx="1" cy="2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653" name="Freeform 9"/>
            <p:cNvSpPr>
              <a:spLocks/>
            </p:cNvSpPr>
            <p:nvPr/>
          </p:nvSpPr>
          <p:spPr bwMode="auto">
            <a:xfrm rot="1558069">
              <a:off x="251" y="279"/>
              <a:ext cx="162" cy="122"/>
            </a:xfrm>
            <a:custGeom>
              <a:avLst/>
              <a:gdLst>
                <a:gd name="T0" fmla="*/ 162 w 29"/>
                <a:gd name="T1" fmla="*/ 33 h 22"/>
                <a:gd name="T2" fmla="*/ 84 w 29"/>
                <a:gd name="T3" fmla="*/ 6 h 22"/>
                <a:gd name="T4" fmla="*/ 0 w 29"/>
                <a:gd name="T5" fmla="*/ 33 h 22"/>
                <a:gd name="T6" fmla="*/ 84 w 29"/>
                <a:gd name="T7" fmla="*/ 122 h 22"/>
                <a:gd name="T8" fmla="*/ 162 w 29"/>
                <a:gd name="T9" fmla="*/ 3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2"/>
                <a:gd name="T17" fmla="*/ 29 w 2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2">
                  <a:moveTo>
                    <a:pt x="29" y="6"/>
                  </a:moveTo>
                  <a:cubicBezTo>
                    <a:pt x="25" y="3"/>
                    <a:pt x="20" y="1"/>
                    <a:pt x="15" y="1"/>
                  </a:cubicBezTo>
                  <a:cubicBezTo>
                    <a:pt x="9" y="0"/>
                    <a:pt x="4" y="3"/>
                    <a:pt x="0" y="6"/>
                  </a:cubicBezTo>
                  <a:lnTo>
                    <a:pt x="15" y="22"/>
                  </a:lnTo>
                  <a:lnTo>
                    <a:pt x="29" y="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654" name="Arc 10"/>
            <p:cNvSpPr>
              <a:spLocks/>
            </p:cNvSpPr>
            <p:nvPr/>
          </p:nvSpPr>
          <p:spPr bwMode="auto">
            <a:xfrm rot="1558069">
              <a:off x="253" y="289"/>
              <a:ext cx="162" cy="117"/>
            </a:xfrm>
            <a:custGeom>
              <a:avLst/>
              <a:gdLst>
                <a:gd name="T0" fmla="*/ 0 w 29998"/>
                <a:gd name="T1" fmla="*/ 0 h 21600"/>
                <a:gd name="T2" fmla="*/ 1 w 29998"/>
                <a:gd name="T3" fmla="*/ 0 h 21600"/>
                <a:gd name="T4" fmla="*/ 0 w 29998"/>
                <a:gd name="T5" fmla="*/ 1 h 21600"/>
                <a:gd name="T6" fmla="*/ 0 60000 65536"/>
                <a:gd name="T7" fmla="*/ 0 60000 65536"/>
                <a:gd name="T8" fmla="*/ 0 60000 65536"/>
                <a:gd name="T9" fmla="*/ 0 w 29998"/>
                <a:gd name="T10" fmla="*/ 0 h 21600"/>
                <a:gd name="T11" fmla="*/ 29998 w 2999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998" h="21600" fill="none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</a:path>
                <a:path w="29998" h="21600" stroke="0" extrusionOk="0">
                  <a:moveTo>
                    <a:pt x="0" y="6111"/>
                  </a:moveTo>
                  <a:cubicBezTo>
                    <a:pt x="4031" y="2192"/>
                    <a:pt x="9432" y="-1"/>
                    <a:pt x="15055" y="-1"/>
                  </a:cubicBezTo>
                  <a:cubicBezTo>
                    <a:pt x="20623" y="-1"/>
                    <a:pt x="25977" y="2150"/>
                    <a:pt x="29998" y="6002"/>
                  </a:cubicBezTo>
                  <a:lnTo>
                    <a:pt x="15055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655" name="Line 11"/>
            <p:cNvSpPr>
              <a:spLocks noChangeShapeType="1"/>
            </p:cNvSpPr>
            <p:nvPr/>
          </p:nvSpPr>
          <p:spPr bwMode="auto">
            <a:xfrm>
              <a:off x="304" y="48"/>
              <a:ext cx="0" cy="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6" name="Arc 12"/>
            <p:cNvSpPr>
              <a:spLocks/>
            </p:cNvSpPr>
            <p:nvPr/>
          </p:nvSpPr>
          <p:spPr bwMode="auto">
            <a:xfrm>
              <a:off x="298" y="141"/>
              <a:ext cx="120" cy="62"/>
            </a:xfrm>
            <a:custGeom>
              <a:avLst/>
              <a:gdLst>
                <a:gd name="T0" fmla="*/ 0 w 21481"/>
                <a:gd name="T1" fmla="*/ 0 h 21596"/>
                <a:gd name="T2" fmla="*/ 1 w 21481"/>
                <a:gd name="T3" fmla="*/ 0 h 21596"/>
                <a:gd name="T4" fmla="*/ 0 w 21481"/>
                <a:gd name="T5" fmla="*/ 0 h 21596"/>
                <a:gd name="T6" fmla="*/ 0 60000 65536"/>
                <a:gd name="T7" fmla="*/ 0 60000 65536"/>
                <a:gd name="T8" fmla="*/ 0 60000 65536"/>
                <a:gd name="T9" fmla="*/ 0 w 21481"/>
                <a:gd name="T10" fmla="*/ 0 h 21596"/>
                <a:gd name="T11" fmla="*/ 21481 w 21481"/>
                <a:gd name="T12" fmla="*/ 21596 h 215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81" h="21596" fill="none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</a:path>
                <a:path w="21481" h="21596" stroke="0" extrusionOk="0">
                  <a:moveTo>
                    <a:pt x="420" y="0"/>
                  </a:moveTo>
                  <a:cubicBezTo>
                    <a:pt x="11312" y="212"/>
                    <a:pt x="20341" y="8501"/>
                    <a:pt x="21481" y="19334"/>
                  </a:cubicBezTo>
                  <a:lnTo>
                    <a:pt x="0" y="2159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68657" name="Rectangle 13"/>
            <p:cNvSpPr>
              <a:spLocks noChangeArrowheads="1"/>
            </p:cNvSpPr>
            <p:nvPr/>
          </p:nvSpPr>
          <p:spPr bwMode="auto">
            <a:xfrm>
              <a:off x="249" y="279"/>
              <a:ext cx="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8612" name="Text Box 14"/>
          <p:cNvSpPr txBox="1">
            <a:spLocks noChangeArrowheads="1"/>
          </p:cNvSpPr>
          <p:nvPr/>
        </p:nvSpPr>
        <p:spPr bwMode="auto">
          <a:xfrm>
            <a:off x="228600" y="30480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</a:rPr>
              <a:t>CENTRAL  position</a:t>
            </a:r>
          </a:p>
        </p:txBody>
      </p:sp>
      <p:sp>
        <p:nvSpPr>
          <p:cNvPr id="68613" name="Text Box 15"/>
          <p:cNvSpPr txBox="1">
            <a:spLocks noChangeArrowheads="1"/>
          </p:cNvSpPr>
          <p:nvPr/>
        </p:nvSpPr>
        <p:spPr bwMode="auto">
          <a:xfrm>
            <a:off x="228600" y="28194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For 5mm slit in the</a:t>
            </a:r>
          </a:p>
        </p:txBody>
      </p:sp>
      <p:pic>
        <p:nvPicPr>
          <p:cNvPr id="68614" name="Picture 16" descr="gFU2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219200"/>
            <a:ext cx="53340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33400" y="1447800"/>
            <a:ext cx="3048000" cy="1443038"/>
            <a:chOff x="336" y="912"/>
            <a:chExt cx="1920" cy="909"/>
          </a:xfrm>
        </p:grpSpPr>
        <p:sp>
          <p:nvSpPr>
            <p:cNvPr id="68618" name="Line 18"/>
            <p:cNvSpPr>
              <a:spLocks noChangeShapeType="1"/>
            </p:cNvSpPr>
            <p:nvPr/>
          </p:nvSpPr>
          <p:spPr bwMode="auto">
            <a:xfrm flipV="1">
              <a:off x="336" y="1296"/>
              <a:ext cx="860" cy="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Line 19"/>
            <p:cNvSpPr>
              <a:spLocks noChangeShapeType="1"/>
            </p:cNvSpPr>
            <p:nvPr/>
          </p:nvSpPr>
          <p:spPr bwMode="auto">
            <a:xfrm>
              <a:off x="1248" y="1296"/>
              <a:ext cx="72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0" name="Line 20"/>
            <p:cNvSpPr>
              <a:spLocks noChangeShapeType="1"/>
            </p:cNvSpPr>
            <p:nvPr/>
          </p:nvSpPr>
          <p:spPr bwMode="auto">
            <a:xfrm>
              <a:off x="1248" y="1296"/>
              <a:ext cx="72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Line 21"/>
            <p:cNvSpPr>
              <a:spLocks noChangeShapeType="1"/>
            </p:cNvSpPr>
            <p:nvPr/>
          </p:nvSpPr>
          <p:spPr bwMode="auto">
            <a:xfrm flipV="1">
              <a:off x="1248" y="129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Line 22"/>
            <p:cNvSpPr>
              <a:spLocks noChangeShapeType="1"/>
            </p:cNvSpPr>
            <p:nvPr/>
          </p:nvSpPr>
          <p:spPr bwMode="auto">
            <a:xfrm flipV="1">
              <a:off x="1248" y="1200"/>
              <a:ext cx="67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3" name="Freeform 23"/>
            <p:cNvSpPr>
              <a:spLocks/>
            </p:cNvSpPr>
            <p:nvPr/>
          </p:nvSpPr>
          <p:spPr bwMode="auto">
            <a:xfrm>
              <a:off x="1920" y="1200"/>
              <a:ext cx="48" cy="192"/>
            </a:xfrm>
            <a:custGeom>
              <a:avLst/>
              <a:gdLst>
                <a:gd name="T0" fmla="*/ 41 w 112"/>
                <a:gd name="T1" fmla="*/ 192 h 336"/>
                <a:gd name="T2" fmla="*/ 41 w 112"/>
                <a:gd name="T3" fmla="*/ 110 h 336"/>
                <a:gd name="T4" fmla="*/ 0 w 112"/>
                <a:gd name="T5" fmla="*/ 0 h 336"/>
                <a:gd name="T6" fmla="*/ 0 60000 65536"/>
                <a:gd name="T7" fmla="*/ 0 60000 65536"/>
                <a:gd name="T8" fmla="*/ 0 60000 65536"/>
                <a:gd name="T9" fmla="*/ 0 w 112"/>
                <a:gd name="T10" fmla="*/ 0 h 336"/>
                <a:gd name="T11" fmla="*/ 112 w 11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336">
                  <a:moveTo>
                    <a:pt x="96" y="336"/>
                  </a:moveTo>
                  <a:cubicBezTo>
                    <a:pt x="104" y="292"/>
                    <a:pt x="112" y="248"/>
                    <a:pt x="96" y="192"/>
                  </a:cubicBezTo>
                  <a:cubicBezTo>
                    <a:pt x="80" y="136"/>
                    <a:pt x="40" y="68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624" name="Freeform 24"/>
            <p:cNvSpPr>
              <a:spLocks/>
            </p:cNvSpPr>
            <p:nvPr/>
          </p:nvSpPr>
          <p:spPr bwMode="auto">
            <a:xfrm flipV="1">
              <a:off x="1920" y="1392"/>
              <a:ext cx="62" cy="180"/>
            </a:xfrm>
            <a:custGeom>
              <a:avLst/>
              <a:gdLst>
                <a:gd name="T0" fmla="*/ 53 w 112"/>
                <a:gd name="T1" fmla="*/ 180 h 336"/>
                <a:gd name="T2" fmla="*/ 53 w 112"/>
                <a:gd name="T3" fmla="*/ 103 h 336"/>
                <a:gd name="T4" fmla="*/ 0 w 112"/>
                <a:gd name="T5" fmla="*/ 0 h 336"/>
                <a:gd name="T6" fmla="*/ 0 60000 65536"/>
                <a:gd name="T7" fmla="*/ 0 60000 65536"/>
                <a:gd name="T8" fmla="*/ 0 60000 65536"/>
                <a:gd name="T9" fmla="*/ 0 w 112"/>
                <a:gd name="T10" fmla="*/ 0 h 336"/>
                <a:gd name="T11" fmla="*/ 112 w 11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336">
                  <a:moveTo>
                    <a:pt x="96" y="336"/>
                  </a:moveTo>
                  <a:cubicBezTo>
                    <a:pt x="104" y="292"/>
                    <a:pt x="112" y="248"/>
                    <a:pt x="96" y="192"/>
                  </a:cubicBezTo>
                  <a:cubicBezTo>
                    <a:pt x="80" y="136"/>
                    <a:pt x="40" y="68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625" name="Line 25"/>
            <p:cNvSpPr>
              <a:spLocks noChangeShapeType="1"/>
            </p:cNvSpPr>
            <p:nvPr/>
          </p:nvSpPr>
          <p:spPr bwMode="auto">
            <a:xfrm>
              <a:off x="719" y="1056"/>
              <a:ext cx="0" cy="2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6" name="Line 26"/>
            <p:cNvSpPr>
              <a:spLocks noChangeShapeType="1"/>
            </p:cNvSpPr>
            <p:nvPr/>
          </p:nvSpPr>
          <p:spPr bwMode="auto">
            <a:xfrm>
              <a:off x="719" y="1328"/>
              <a:ext cx="1" cy="2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7" name="Text Box 27"/>
            <p:cNvSpPr txBox="1">
              <a:spLocks noChangeArrowheads="1"/>
            </p:cNvSpPr>
            <p:nvPr/>
          </p:nvSpPr>
          <p:spPr bwMode="auto">
            <a:xfrm>
              <a:off x="1968" y="1104"/>
              <a:ext cx="28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-</a:t>
              </a:r>
            </a:p>
            <a:p>
              <a:pPr>
                <a:spcBef>
                  <a:spcPct val="50000"/>
                </a:spcBef>
              </a:pPr>
              <a:r>
                <a:rPr lang="en-US" sz="1400"/>
                <a:t>0</a:t>
              </a:r>
            </a:p>
            <a:p>
              <a:pPr>
                <a:spcBef>
                  <a:spcPct val="50000"/>
                </a:spcBef>
              </a:pPr>
              <a:r>
                <a:rPr lang="en-US" sz="1400"/>
                <a:t>+</a:t>
              </a:r>
            </a:p>
          </p:txBody>
        </p:sp>
        <p:grpSp>
          <p:nvGrpSpPr>
            <p:cNvPr id="5" name="Group 28"/>
            <p:cNvGrpSpPr>
              <a:grpSpLocks noChangeAspect="1"/>
            </p:cNvGrpSpPr>
            <p:nvPr/>
          </p:nvGrpSpPr>
          <p:grpSpPr bwMode="auto">
            <a:xfrm rot="10925597" flipV="1">
              <a:off x="480" y="1200"/>
              <a:ext cx="1584" cy="621"/>
              <a:chOff x="576" y="3120"/>
              <a:chExt cx="3264" cy="1872"/>
            </a:xfrm>
          </p:grpSpPr>
          <p:sp>
            <p:nvSpPr>
              <p:cNvPr id="68636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344" y="3120"/>
                <a:ext cx="1728" cy="768"/>
              </a:xfrm>
              <a:prstGeom prst="rect">
                <a:avLst/>
              </a:prstGeom>
              <a:gradFill rotWithShape="1">
                <a:gsLst>
                  <a:gs pos="0">
                    <a:srgbClr val="3399FF">
                      <a:alpha val="10001"/>
                    </a:srgbClr>
                  </a:gs>
                  <a:gs pos="100000">
                    <a:srgbClr val="4CA5FF">
                      <a:alpha val="10001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37" name="Rectangle 30" descr="Light downward diagonal"/>
              <p:cNvSpPr>
                <a:spLocks noChangeAspect="1" noChangeArrowheads="1"/>
              </p:cNvSpPr>
              <p:nvPr/>
            </p:nvSpPr>
            <p:spPr bwMode="auto">
              <a:xfrm>
                <a:off x="1344" y="3120"/>
                <a:ext cx="1728" cy="48"/>
              </a:xfrm>
              <a:prstGeom prst="rect">
                <a:avLst/>
              </a:prstGeom>
              <a:pattFill prst="ltDnDiag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38" name="Rectangle 31" descr="Light downward diagonal"/>
              <p:cNvSpPr>
                <a:spLocks noChangeAspect="1" noChangeArrowheads="1"/>
              </p:cNvSpPr>
              <p:nvPr/>
            </p:nvSpPr>
            <p:spPr bwMode="auto">
              <a:xfrm>
                <a:off x="1344" y="3840"/>
                <a:ext cx="1728" cy="48"/>
              </a:xfrm>
              <a:prstGeom prst="rect">
                <a:avLst/>
              </a:prstGeom>
              <a:pattFill prst="ltDnDiag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39" name="Arc 32"/>
              <p:cNvSpPr>
                <a:spLocks noChangeAspect="1"/>
              </p:cNvSpPr>
              <p:nvPr/>
            </p:nvSpPr>
            <p:spPr bwMode="auto">
              <a:xfrm>
                <a:off x="1344" y="3648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0" name="AutoShape 33"/>
              <p:cNvSpPr>
                <a:spLocks noChangeAspect="1" noChangeArrowheads="1"/>
              </p:cNvSpPr>
              <p:nvPr/>
            </p:nvSpPr>
            <p:spPr bwMode="auto">
              <a:xfrm>
                <a:off x="576" y="3168"/>
                <a:ext cx="3264" cy="1296"/>
              </a:xfrm>
              <a:custGeom>
                <a:avLst/>
                <a:gdLst>
                  <a:gd name="T0" fmla="*/ 247 w 21600"/>
                  <a:gd name="T1" fmla="*/ 0 h 21600"/>
                  <a:gd name="T2" fmla="*/ 110 w 21600"/>
                  <a:gd name="T3" fmla="*/ 8 h 21600"/>
                  <a:gd name="T4" fmla="*/ 247 w 21600"/>
                  <a:gd name="T5" fmla="*/ 3 h 21600"/>
                  <a:gd name="T6" fmla="*/ 383 w 21600"/>
                  <a:gd name="T7" fmla="*/ 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5 w 21600"/>
                  <a:gd name="T13" fmla="*/ 0 h 21600"/>
                  <a:gd name="T14" fmla="*/ 18615 w 21600"/>
                  <a:gd name="T15" fmla="*/ 383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036" y="2517"/>
                    </a:moveTo>
                    <a:cubicBezTo>
                      <a:pt x="6727" y="1339"/>
                      <a:pt x="8739" y="708"/>
                      <a:pt x="10800" y="708"/>
                    </a:cubicBezTo>
                    <a:cubicBezTo>
                      <a:pt x="12860" y="708"/>
                      <a:pt x="14872" y="1339"/>
                      <a:pt x="16563" y="2517"/>
                    </a:cubicBezTo>
                    <a:lnTo>
                      <a:pt x="16968" y="1935"/>
                    </a:lnTo>
                    <a:cubicBezTo>
                      <a:pt x="15158" y="675"/>
                      <a:pt x="13005" y="0"/>
                      <a:pt x="10799" y="0"/>
                    </a:cubicBezTo>
                    <a:cubicBezTo>
                      <a:pt x="8594" y="0"/>
                      <a:pt x="6441" y="675"/>
                      <a:pt x="4631" y="193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1" name="Arc 34"/>
              <p:cNvSpPr>
                <a:spLocks noChangeAspect="1"/>
              </p:cNvSpPr>
              <p:nvPr/>
            </p:nvSpPr>
            <p:spPr bwMode="auto">
              <a:xfrm>
                <a:off x="1344" y="3600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2" name="Arc 35"/>
              <p:cNvSpPr>
                <a:spLocks noChangeAspect="1"/>
              </p:cNvSpPr>
              <p:nvPr/>
            </p:nvSpPr>
            <p:spPr bwMode="auto">
              <a:xfrm>
                <a:off x="1344" y="3552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3" name="Arc 36"/>
              <p:cNvSpPr>
                <a:spLocks noChangeAspect="1"/>
              </p:cNvSpPr>
              <p:nvPr/>
            </p:nvSpPr>
            <p:spPr bwMode="auto">
              <a:xfrm>
                <a:off x="1344" y="3504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4" name="Arc 37"/>
              <p:cNvSpPr>
                <a:spLocks noChangeAspect="1"/>
              </p:cNvSpPr>
              <p:nvPr/>
            </p:nvSpPr>
            <p:spPr bwMode="auto">
              <a:xfrm>
                <a:off x="1344" y="3456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5" name="Arc 38"/>
              <p:cNvSpPr>
                <a:spLocks noChangeAspect="1"/>
              </p:cNvSpPr>
              <p:nvPr/>
            </p:nvSpPr>
            <p:spPr bwMode="auto">
              <a:xfrm>
                <a:off x="1344" y="3408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6" name="Arc 39"/>
              <p:cNvSpPr>
                <a:spLocks noChangeAspect="1"/>
              </p:cNvSpPr>
              <p:nvPr/>
            </p:nvSpPr>
            <p:spPr bwMode="auto">
              <a:xfrm>
                <a:off x="1344" y="3360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7" name="Arc 40"/>
              <p:cNvSpPr>
                <a:spLocks noChangeAspect="1"/>
              </p:cNvSpPr>
              <p:nvPr/>
            </p:nvSpPr>
            <p:spPr bwMode="auto">
              <a:xfrm>
                <a:off x="1344" y="3312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8" name="Arc 41"/>
              <p:cNvSpPr>
                <a:spLocks noChangeAspect="1"/>
              </p:cNvSpPr>
              <p:nvPr/>
            </p:nvSpPr>
            <p:spPr bwMode="auto">
              <a:xfrm>
                <a:off x="1344" y="3264"/>
                <a:ext cx="1727" cy="336"/>
              </a:xfrm>
              <a:custGeom>
                <a:avLst/>
                <a:gdLst>
                  <a:gd name="T0" fmla="*/ 0 w 31252"/>
                  <a:gd name="T1" fmla="*/ 2 h 21600"/>
                  <a:gd name="T2" fmla="*/ 95 w 31252"/>
                  <a:gd name="T3" fmla="*/ 2 h 21600"/>
                  <a:gd name="T4" fmla="*/ 47 w 31252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31252"/>
                  <a:gd name="T10" fmla="*/ 0 h 21600"/>
                  <a:gd name="T11" fmla="*/ 31252 w 3125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52" h="21600" fill="none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</a:path>
                  <a:path w="31252" h="21600" stroke="0" extrusionOk="0">
                    <a:moveTo>
                      <a:pt x="-1" y="6599"/>
                    </a:moveTo>
                    <a:cubicBezTo>
                      <a:pt x="4070" y="2382"/>
                      <a:pt x="9680" y="-1"/>
                      <a:pt x="15542" y="-1"/>
                    </a:cubicBezTo>
                    <a:cubicBezTo>
                      <a:pt x="21488" y="-1"/>
                      <a:pt x="27171" y="2451"/>
                      <a:pt x="31252" y="6775"/>
                    </a:cubicBezTo>
                    <a:lnTo>
                      <a:pt x="1554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49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576" y="3696"/>
                <a:ext cx="3264" cy="1296"/>
              </a:xfrm>
              <a:custGeom>
                <a:avLst/>
                <a:gdLst>
                  <a:gd name="T0" fmla="*/ 247 w 21600"/>
                  <a:gd name="T1" fmla="*/ 0 h 21600"/>
                  <a:gd name="T2" fmla="*/ 110 w 21600"/>
                  <a:gd name="T3" fmla="*/ 8 h 21600"/>
                  <a:gd name="T4" fmla="*/ 247 w 21600"/>
                  <a:gd name="T5" fmla="*/ 3 h 21600"/>
                  <a:gd name="T6" fmla="*/ 383 w 21600"/>
                  <a:gd name="T7" fmla="*/ 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5 w 21600"/>
                  <a:gd name="T13" fmla="*/ 0 h 21600"/>
                  <a:gd name="T14" fmla="*/ 18615 w 21600"/>
                  <a:gd name="T15" fmla="*/ 383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036" y="2517"/>
                    </a:moveTo>
                    <a:cubicBezTo>
                      <a:pt x="6727" y="1339"/>
                      <a:pt x="8739" y="708"/>
                      <a:pt x="10800" y="708"/>
                    </a:cubicBezTo>
                    <a:cubicBezTo>
                      <a:pt x="12860" y="708"/>
                      <a:pt x="14872" y="1339"/>
                      <a:pt x="16563" y="2517"/>
                    </a:cubicBezTo>
                    <a:lnTo>
                      <a:pt x="16968" y="1935"/>
                    </a:lnTo>
                    <a:cubicBezTo>
                      <a:pt x="15158" y="675"/>
                      <a:pt x="13005" y="0"/>
                      <a:pt x="10799" y="0"/>
                    </a:cubicBezTo>
                    <a:cubicBezTo>
                      <a:pt x="8594" y="0"/>
                      <a:pt x="6441" y="675"/>
                      <a:pt x="4631" y="193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50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248" y="3120"/>
                <a:ext cx="96" cy="81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651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072" y="3120"/>
                <a:ext cx="96" cy="81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68629" name="Text Box 45"/>
            <p:cNvSpPr txBox="1">
              <a:spLocks noChangeArrowheads="1"/>
            </p:cNvSpPr>
            <p:nvPr/>
          </p:nvSpPr>
          <p:spPr bwMode="auto">
            <a:xfrm rot="236711">
              <a:off x="1104" y="1027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ASM</a:t>
              </a:r>
            </a:p>
          </p:txBody>
        </p:sp>
        <p:sp>
          <p:nvSpPr>
            <p:cNvPr id="68630" name="Line 46"/>
            <p:cNvSpPr>
              <a:spLocks noChangeShapeType="1"/>
            </p:cNvSpPr>
            <p:nvPr/>
          </p:nvSpPr>
          <p:spPr bwMode="auto">
            <a:xfrm flipH="1" flipV="1">
              <a:off x="1200" y="1296"/>
              <a:ext cx="76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1" name="Line 47"/>
            <p:cNvSpPr>
              <a:spLocks noChangeShapeType="1"/>
            </p:cNvSpPr>
            <p:nvPr/>
          </p:nvSpPr>
          <p:spPr bwMode="auto">
            <a:xfrm>
              <a:off x="336" y="1440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2" name="Line 48"/>
            <p:cNvSpPr>
              <a:spLocks noChangeShapeType="1"/>
            </p:cNvSpPr>
            <p:nvPr/>
          </p:nvSpPr>
          <p:spPr bwMode="auto">
            <a:xfrm flipV="1">
              <a:off x="672" y="1200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3" name="Line 49"/>
            <p:cNvSpPr>
              <a:spLocks noChangeShapeType="1"/>
            </p:cNvSpPr>
            <p:nvPr/>
          </p:nvSpPr>
          <p:spPr bwMode="auto">
            <a:xfrm flipH="1">
              <a:off x="336" y="1200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4" name="Rectangle 50"/>
            <p:cNvSpPr>
              <a:spLocks noChangeArrowheads="1"/>
            </p:cNvSpPr>
            <p:nvPr/>
          </p:nvSpPr>
          <p:spPr bwMode="auto">
            <a:xfrm>
              <a:off x="336" y="1248"/>
              <a:ext cx="28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635" name="Text Box 51"/>
            <p:cNvSpPr txBox="1">
              <a:spLocks noChangeArrowheads="1"/>
            </p:cNvSpPr>
            <p:nvPr/>
          </p:nvSpPr>
          <p:spPr bwMode="auto">
            <a:xfrm>
              <a:off x="336" y="912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Input coil</a:t>
              </a:r>
            </a:p>
          </p:txBody>
        </p:sp>
      </p:grpSp>
      <p:pic>
        <p:nvPicPr>
          <p:cNvPr id="68616" name="Picture 52" descr="gPA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76638"/>
            <a:ext cx="47244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Text Box 53"/>
          <p:cNvSpPr txBox="1">
            <a:spLocks noChangeArrowheads="1"/>
          </p:cNvSpPr>
          <p:nvPr/>
        </p:nvSpPr>
        <p:spPr bwMode="auto">
          <a:xfrm>
            <a:off x="228600" y="41148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99"/>
                </a:solidFill>
              </a:rPr>
              <a:t>PA does not change with angle</a:t>
            </a:r>
          </a:p>
        </p:txBody>
      </p:sp>
      <p:sp>
        <p:nvSpPr>
          <p:cNvPr id="54" name="Text Box 121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7F7F7F"/>
                </a:solidFill>
              </a:rPr>
              <a:t>A. Micherdzinska			</a:t>
            </a:r>
            <a:r>
              <a:rPr lang="en-US" sz="1200" dirty="0" smtClean="0">
                <a:solidFill>
                  <a:srgbClr val="7F7F7F"/>
                </a:solidFill>
              </a:rPr>
              <a:t>				           CUA, 03/02/2011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08038"/>
          </a:xfrm>
        </p:spPr>
        <p:txBody>
          <a:bodyPr/>
          <a:lstStyle/>
          <a:p>
            <a:r>
              <a:rPr lang="en-US" sz="3600"/>
              <a:t>Small-angle scattering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200400"/>
            <a:ext cx="8458200" cy="2362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Upstream-downstream subtraction is incomplete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Energy loss for scattered neutrons + different paths in target region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000" dirty="0" smtClean="0"/>
              <a:t>	(up stream scatters travel farther at lower energy)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path </a:t>
            </a:r>
            <a:r>
              <a:rPr lang="en-US" sz="2000" dirty="0"/>
              <a:t>length </a:t>
            </a:r>
            <a:r>
              <a:rPr lang="en-US" sz="2000" dirty="0" smtClean="0"/>
              <a:t>of scattered neutrons is different 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000" dirty="0" smtClean="0"/>
              <a:t>	(up </a:t>
            </a:r>
            <a:r>
              <a:rPr lang="en-US" sz="2000" dirty="0"/>
              <a:t>stream </a:t>
            </a:r>
            <a:r>
              <a:rPr lang="en-US" sz="2000" dirty="0" smtClean="0"/>
              <a:t>scatters spend longer time in target region)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different detector solid angles from target positions 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000" dirty="0" smtClean="0"/>
              <a:t>	(fewer scattered neutron reach detector from up target)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000" baseline="300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524000" y="1666875"/>
            <a:ext cx="901700" cy="390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524000" y="2124075"/>
            <a:ext cx="901700" cy="39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514600" y="2124075"/>
            <a:ext cx="901700" cy="390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514600" y="1666875"/>
            <a:ext cx="901700" cy="39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1981200" y="1666875"/>
            <a:ext cx="472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981200" y="1895475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2971800" y="2124075"/>
            <a:ext cx="3733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971800" y="2352675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3505200" y="1666875"/>
            <a:ext cx="3124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3505200" y="2124075"/>
            <a:ext cx="3124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1697038" y="1273175"/>
            <a:ext cx="180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Target positions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860800" y="1287463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Wave guides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6629400" y="128587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detector</a:t>
            </a: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6705600" y="1666875"/>
            <a:ext cx="914400" cy="381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6705600" y="2124075"/>
            <a:ext cx="914400" cy="381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Simulations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2057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Monte-Carlo neutron transport</a:t>
            </a:r>
          </a:p>
          <a:p>
            <a:pPr lvl="1"/>
            <a:r>
              <a:rPr lang="en-US" dirty="0" smtClean="0"/>
              <a:t>Phase space of polarizing super mirror as input</a:t>
            </a:r>
          </a:p>
          <a:p>
            <a:pPr lvl="1"/>
            <a:r>
              <a:rPr lang="en-US" dirty="0" smtClean="0"/>
              <a:t>allow reflections from waveguides, scattering from Al windows, air gaps</a:t>
            </a:r>
          </a:p>
          <a:p>
            <a:pPr lvl="1"/>
            <a:r>
              <a:rPr lang="en-US" dirty="0" smtClean="0"/>
              <a:t>small angle scattering in liquid He target</a:t>
            </a:r>
          </a:p>
          <a:p>
            <a:pPr lvl="1"/>
            <a:r>
              <a:rPr lang="en-US" dirty="0" smtClean="0"/>
              <a:t>calculate PC rotation</a:t>
            </a:r>
          </a:p>
          <a:p>
            <a:pPr lvl="1"/>
            <a:r>
              <a:rPr lang="en-US" dirty="0" smtClean="0"/>
              <a:t>study effect of target position, alignment, B-field gradients, changes in energy and path length</a:t>
            </a:r>
            <a:endParaRPr lang="en-US" dirty="0"/>
          </a:p>
        </p:txBody>
      </p:sp>
      <p:pic>
        <p:nvPicPr>
          <p:cNvPr id="4" name="Content Placeholder 3" descr="Images-Sim-flux(x)A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124200"/>
            <a:ext cx="3803343" cy="3505200"/>
          </a:xfrm>
          <a:prstGeom prst="rect">
            <a:avLst/>
          </a:prstGeom>
        </p:spPr>
      </p:pic>
      <p:pic>
        <p:nvPicPr>
          <p:cNvPr id="5" name="Picture 4" descr="Images-Sim-flux(y)AB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599" y="3200400"/>
            <a:ext cx="3740281" cy="344708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867400" y="1752600"/>
          <a:ext cx="100289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9" name="Equation" r:id="rId5" imgW="647640" imgH="393480" progId="Equation.3">
                  <p:embed/>
                </p:oleObj>
              </mc:Choice>
              <mc:Fallback>
                <p:oleObj name="Equation" r:id="rId5" imgW="6476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752600"/>
                        <a:ext cx="1002891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944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Systematic Effects</a:t>
            </a:r>
            <a:endParaRPr lang="en-US" sz="3600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381000" y="990601"/>
          <a:ext cx="7391400" cy="3891543"/>
        </p:xfrm>
        <a:graphic>
          <a:graphicData uri="http://schemas.openxmlformats.org/drawingml/2006/table">
            <a:tbl>
              <a:tblPr/>
              <a:tblGrid>
                <a:gridCol w="3810000"/>
                <a:gridCol w="1849767"/>
                <a:gridCol w="1731633"/>
              </a:tblGrid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Diamagnetism of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LHe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Δ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B/B ≈ 6E-8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2E-9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Optical potential of LHe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~ 10 neV 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3E-9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Shift in neutron energy spectrum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Δ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 L ≈ 0.01 mm 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8E-9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Small angle scattering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2E-8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3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Change in neutron paths due to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refraction/reflection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3E-10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Polarimeter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nonuniformity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1E-8 rad/m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B amplification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&lt; 4E-8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B gradient amplification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&lt; 3E-8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PA/target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nonuniformity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&lt; 6E-8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TOTAL estimated systematic effect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ヒラギノ角ゴ Pro W3" charset="-128"/>
                        <a:cs typeface="ヒラギノ角ゴ Pro W3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1.4E-7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rad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charset="0"/>
                          <a:ea typeface="ヒラギノ角ゴ Pro W3" charset="-128"/>
                          <a:cs typeface="ヒラギノ角ゴ Pro W3" charset="-128"/>
                        </a:rPr>
                        <a:t>/m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72400" y="1828800"/>
            <a:ext cx="1050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Calculated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3657600"/>
            <a:ext cx="1026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Small Angle Scattering in liquid </a:t>
            </a:r>
            <a:r>
              <a:rPr lang="en-US" sz="3600" baseline="30000" dirty="0" smtClean="0"/>
              <a:t>4</a:t>
            </a:r>
            <a:r>
              <a:rPr lang="en-US" sz="3600" dirty="0" smtClean="0"/>
              <a:t>He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724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cross section ~ Dynamic structure factor </a:t>
            </a:r>
            <a:r>
              <a:rPr lang="en-US" sz="2400" i="1" dirty="0" smtClean="0"/>
              <a:t>S(</a:t>
            </a:r>
            <a:r>
              <a:rPr lang="en-US" sz="2400" i="1" dirty="0" err="1" smtClean="0"/>
              <a:t>q,</a:t>
            </a:r>
            <a:r>
              <a:rPr lang="en-US" sz="2400" i="1" dirty="0" err="1" smtClean="0">
                <a:latin typeface="Symbol" pitchFamily="18" charset="2"/>
              </a:rPr>
              <a:t>w</a:t>
            </a:r>
            <a:r>
              <a:rPr lang="en-US" sz="2400" i="1" dirty="0" smtClean="0"/>
              <a:t>)</a:t>
            </a:r>
          </a:p>
          <a:p>
            <a:endParaRPr lang="en-US" sz="2400" i="1" dirty="0" smtClean="0"/>
          </a:p>
          <a:p>
            <a:endParaRPr lang="en-US" sz="2400" i="1" dirty="0" smtClean="0"/>
          </a:p>
          <a:p>
            <a:r>
              <a:rPr lang="en-US" sz="2400" dirty="0" smtClean="0"/>
              <a:t>for q&lt;0.1 (1/</a:t>
            </a:r>
            <a:r>
              <a:rPr lang="en-US" sz="2400" dirty="0" smtClean="0">
                <a:latin typeface="Calibri"/>
              </a:rPr>
              <a:t>Å), </a:t>
            </a:r>
            <a:r>
              <a:rPr lang="en-US" sz="2400" i="1" dirty="0" smtClean="0"/>
              <a:t>S(</a:t>
            </a:r>
            <a:r>
              <a:rPr lang="en-US" sz="2400" i="1" dirty="0" err="1" smtClean="0"/>
              <a:t>q,</a:t>
            </a:r>
            <a:r>
              <a:rPr lang="en-US" sz="2400" i="1" dirty="0" err="1" smtClean="0">
                <a:latin typeface="Symbol" pitchFamily="18" charset="2"/>
              </a:rPr>
              <a:t>w</a:t>
            </a:r>
            <a:r>
              <a:rPr lang="en-US" sz="2400" i="1" dirty="0" smtClean="0"/>
              <a:t>)</a:t>
            </a:r>
            <a:r>
              <a:rPr lang="en-US" sz="2400" dirty="0" smtClean="0"/>
              <a:t> found from hydrodynamic properties of liquid</a:t>
            </a:r>
          </a:p>
          <a:p>
            <a:r>
              <a:rPr lang="en-US" sz="2400" dirty="0" smtClean="0"/>
              <a:t>Measured </a:t>
            </a:r>
            <a:r>
              <a:rPr lang="en-US" sz="2400" i="1" dirty="0" smtClean="0">
                <a:latin typeface="Symbol" pitchFamily="18" charset="2"/>
              </a:rPr>
              <a:t>s</a:t>
            </a:r>
            <a:r>
              <a:rPr lang="en-US" sz="2400" i="1" dirty="0" smtClean="0"/>
              <a:t>(E) </a:t>
            </a:r>
            <a:r>
              <a:rPr lang="en-US" sz="2400" dirty="0" smtClean="0"/>
              <a:t>used to determine if scattering takes place</a:t>
            </a:r>
            <a:endParaRPr lang="en-US" sz="24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26263" t="21465" r="29293" b="7828"/>
          <a:stretch>
            <a:fillRect/>
          </a:stretch>
        </p:blipFill>
        <p:spPr bwMode="auto">
          <a:xfrm>
            <a:off x="4953000" y="1066800"/>
            <a:ext cx="383177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029200" y="5867400"/>
            <a:ext cx="3810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 peak from quasi-elastic scattering from diffusive motion of liquid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 peaks from single phonon scattering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00200" y="2514600"/>
          <a:ext cx="2590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1" name="Equation" r:id="rId4" imgW="1358640" imgH="457200" progId="Equation.3">
                  <p:embed/>
                </p:oleObj>
              </mc:Choice>
              <mc:Fallback>
                <p:oleObj name="Equation" r:id="rId4" imgW="135864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514600"/>
                        <a:ext cx="25908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Parity Violating Spin Rotation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Acquired phase shift is a function of index of refraction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Index of refraction depends on forward scattering amplitude, which includes PNC term </a:t>
            </a:r>
            <a:r>
              <a:rPr lang="en-US" sz="1800" dirty="0" smtClean="0"/>
              <a:t>(polarized neutrons, </a:t>
            </a:r>
            <a:r>
              <a:rPr lang="en-US" sz="1800" dirty="0" err="1" smtClean="0"/>
              <a:t>unpolarized</a:t>
            </a:r>
            <a:r>
              <a:rPr lang="en-US" sz="1800" dirty="0" smtClean="0"/>
              <a:t> target)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Two </a:t>
            </a:r>
            <a:r>
              <a:rPr lang="en-US" sz="2400" dirty="0" err="1" smtClean="0"/>
              <a:t>helicity</a:t>
            </a:r>
            <a:r>
              <a:rPr lang="en-US" sz="2400" dirty="0" smtClean="0"/>
              <a:t> states acquire different phases </a:t>
            </a:r>
            <a:r>
              <a:rPr lang="en-US" sz="2400" dirty="0" smtClean="0">
                <a:sym typeface="Wingdings" pitchFamily="2" charset="2"/>
              </a:rPr>
              <a:t> rotation angle</a:t>
            </a:r>
            <a:r>
              <a:rPr lang="en-US" sz="2400" dirty="0" smtClean="0"/>
              <a:t>.  </a:t>
            </a:r>
          </a:p>
          <a:p>
            <a:pPr>
              <a:buNone/>
            </a:pPr>
            <a:r>
              <a:rPr lang="en-US" sz="2400" dirty="0" smtClean="0"/>
              <a:t>                                                           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00400" y="1905000"/>
          <a:ext cx="1955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name="Equation" r:id="rId3" imgW="838080" imgH="228600" progId="Equation.3">
                  <p:embed/>
                </p:oleObj>
              </mc:Choice>
              <mc:Fallback>
                <p:oleObj name="Equation" r:id="rId3" imgW="8380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05000"/>
                        <a:ext cx="19558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752600" y="3581400"/>
          <a:ext cx="5303838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tion" r:id="rId5" imgW="2057400" imgH="431640" progId="Equation.3">
                  <p:embed/>
                </p:oleObj>
              </mc:Choice>
              <mc:Fallback>
                <p:oleObj name="Equation" r:id="rId5" imgW="205740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581400"/>
                        <a:ext cx="5303838" cy="100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133601" y="5486400"/>
          <a:ext cx="4953000" cy="656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name="Equation" r:id="rId7" imgW="1562040" imgH="228600" progId="Equation.3">
                  <p:embed/>
                </p:oleObj>
              </mc:Choice>
              <mc:Fallback>
                <p:oleObj name="Equation" r:id="rId7" imgW="156204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5486400"/>
                        <a:ext cx="4953000" cy="656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 l="15738" t="45902" r="20000" b="13115"/>
          <a:stretch>
            <a:fillRect/>
          </a:stretch>
        </p:blipFill>
        <p:spPr bwMode="auto">
          <a:xfrm>
            <a:off x="304800" y="1219200"/>
            <a:ext cx="851306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8987" t="16139" r="25316" b="23734"/>
          <a:stretch>
            <a:fillRect/>
          </a:stretch>
        </p:blipFill>
        <p:spPr bwMode="auto">
          <a:xfrm>
            <a:off x="1371600" y="990600"/>
            <a:ext cx="6120063" cy="52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70637"/>
            <a:ext cx="8229600" cy="48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err="1" smtClean="0"/>
              <a:t>Haxton</a:t>
            </a:r>
            <a:r>
              <a:rPr lang="en-US" sz="2000" dirty="0" smtClean="0"/>
              <a:t> and Holstein, arXiv:1303.4132v2  [</a:t>
            </a:r>
            <a:r>
              <a:rPr lang="en-US" sz="2000" dirty="0" err="1" smtClean="0"/>
              <a:t>nucl-th</a:t>
            </a:r>
            <a:r>
              <a:rPr lang="en-US" sz="2000" dirty="0" smtClean="0"/>
              <a:t>]  21 Mar 2013</a:t>
            </a:r>
            <a:endParaRPr 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6316" t="25000" r="28421" b="11842"/>
          <a:stretch>
            <a:fillRect/>
          </a:stretch>
        </p:blipFill>
        <p:spPr bwMode="auto">
          <a:xfrm>
            <a:off x="1905000" y="228600"/>
            <a:ext cx="5334000" cy="59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243" t="12162" r="10270" b="13514"/>
          <a:stretch>
            <a:fillRect/>
          </a:stretch>
        </p:blipFill>
        <p:spPr bwMode="auto">
          <a:xfrm>
            <a:off x="1143000" y="1371600"/>
            <a:ext cx="687185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Symbol" pitchFamily="18" charset="2"/>
              </a:rPr>
              <a:t>f</a:t>
            </a:r>
            <a:r>
              <a:rPr lang="en-US" sz="3200" i="1" baseline="-25000" dirty="0" err="1" smtClean="0"/>
              <a:t>PNC</a:t>
            </a:r>
            <a:r>
              <a:rPr lang="en-US" sz="3200" dirty="0" smtClean="0"/>
              <a:t> for Transversely Polarized Neutrons</a:t>
            </a:r>
            <a:endParaRPr lang="en-US" sz="32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638800" y="3076575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med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 flipV="1">
            <a:off x="1828800" y="3076575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med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181225" y="2314575"/>
            <a:ext cx="0" cy="7620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non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819400" y="2497138"/>
            <a:ext cx="1143000" cy="1143000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Front">
              <a:rot lat="0" lon="3600000" rev="0"/>
            </a:camera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endParaRPr lang="en-US" sz="180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181225" y="2497138"/>
            <a:ext cx="0" cy="579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5867400" y="2497138"/>
            <a:ext cx="3048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3429000" y="4067175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2181225" y="3076575"/>
            <a:ext cx="304800" cy="258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med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Arc 11"/>
          <p:cNvSpPr>
            <a:spLocks/>
          </p:cNvSpPr>
          <p:nvPr/>
        </p:nvSpPr>
        <p:spPr bwMode="auto">
          <a:xfrm>
            <a:off x="5867400" y="2725738"/>
            <a:ext cx="152400" cy="228600"/>
          </a:xfrm>
          <a:custGeom>
            <a:avLst/>
            <a:gdLst>
              <a:gd name="G0" fmla="+- 0 0 0"/>
              <a:gd name="G1" fmla="+- 21596 0 0"/>
              <a:gd name="G2" fmla="+- 21600 0 0"/>
              <a:gd name="T0" fmla="*/ 421 w 18684"/>
              <a:gd name="T1" fmla="*/ 0 h 21596"/>
              <a:gd name="T2" fmla="*/ 18684 w 18684"/>
              <a:gd name="T3" fmla="*/ 10758 h 21596"/>
              <a:gd name="T4" fmla="*/ 0 w 18684"/>
              <a:gd name="T5" fmla="*/ 21596 h 21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684" h="21596" fill="none" extrusionOk="0">
                <a:moveTo>
                  <a:pt x="420" y="0"/>
                </a:moveTo>
                <a:cubicBezTo>
                  <a:pt x="7970" y="147"/>
                  <a:pt x="14895" y="4226"/>
                  <a:pt x="18684" y="10757"/>
                </a:cubicBezTo>
              </a:path>
              <a:path w="18684" h="21596" stroke="0" extrusionOk="0">
                <a:moveTo>
                  <a:pt x="420" y="0"/>
                </a:moveTo>
                <a:cubicBezTo>
                  <a:pt x="7970" y="147"/>
                  <a:pt x="14895" y="4226"/>
                  <a:pt x="18684" y="10757"/>
                </a:cubicBezTo>
                <a:lnTo>
                  <a:pt x="0" y="21596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 rot="5400000">
            <a:off x="594519" y="2985294"/>
            <a:ext cx="944562" cy="304800"/>
          </a:xfrm>
          <a:prstGeom prst="leftRightArrow">
            <a:avLst>
              <a:gd name="adj1" fmla="val 50000"/>
              <a:gd name="adj2" fmla="val 61979"/>
            </a:avLst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>
              <a:rot lat="0" lon="4200000" rev="0"/>
            </a:camera>
            <a:lightRig rig="legacyFlat3" dir="b"/>
          </a:scene3d>
          <a:sp3d extrusionH="125400" prstMaterial="legacyPlastic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rot="10800000" vert="eaVert" wrap="none" anchor="ctr">
            <a:flatTx/>
          </a:bodyPr>
          <a:lstStyle/>
          <a:p>
            <a:pPr algn="ctr" eaLnBrk="1" hangingPunct="1"/>
            <a:endParaRPr lang="en-US" sz="180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257425" y="2466975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7" name="Equation" r:id="rId3" imgW="152280" imgH="164880" progId="Equation.3">
                  <p:embed/>
                </p:oleObj>
              </mc:Choice>
              <mc:Fallback>
                <p:oleObj name="Equation" r:id="rId3" imgW="15228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425" y="2466975"/>
                        <a:ext cx="2794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659188" y="2903538"/>
          <a:ext cx="15843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" name="Equation" r:id="rId5" imgW="799920" imgH="241200" progId="Equation.3">
                  <p:embed/>
                </p:oleObj>
              </mc:Choice>
              <mc:Fallback>
                <p:oleObj name="Equation" r:id="rId5" imgW="79992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188" y="2903538"/>
                        <a:ext cx="1584325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090988" y="3721100"/>
          <a:ext cx="25241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" name="Equation" r:id="rId7" imgW="114120" imgH="177480" progId="Equation.3">
                  <p:embed/>
                </p:oleObj>
              </mc:Choice>
              <mc:Fallback>
                <p:oleObj name="Equation" r:id="rId7" imgW="11412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3721100"/>
                        <a:ext cx="252412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057400" y="3533775"/>
          <a:ext cx="276225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0" name="Equation" r:id="rId9" imgW="139680" imgH="203040" progId="Equation.3">
                  <p:embed/>
                </p:oleObj>
              </mc:Choice>
              <mc:Fallback>
                <p:oleObj name="Equation" r:id="rId9" imgW="13968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533775"/>
                        <a:ext cx="276225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671888" y="1844675"/>
          <a:ext cx="14335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" name="Equation" r:id="rId11" imgW="736560" imgH="241200" progId="Equation.3">
                  <p:embed/>
                </p:oleObj>
              </mc:Choice>
              <mc:Fallback>
                <p:oleObj name="Equation" r:id="rId11" imgW="73656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1844675"/>
                        <a:ext cx="14335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0"/>
          <p:cNvGraphicFramePr>
            <a:graphicFrameLocks noChangeAspect="1"/>
          </p:cNvGraphicFramePr>
          <p:nvPr/>
        </p:nvGraphicFramePr>
        <p:xfrm>
          <a:off x="4438650" y="365442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2" name="Equation" r:id="rId13" imgW="114120" imgH="215640" progId="Equation.3">
                  <p:embed/>
                </p:oleObj>
              </mc:Choice>
              <mc:Fallback>
                <p:oleObj name="Equation" r:id="rId13" imgW="114120" imgH="215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3654425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1"/>
          <p:cNvGraphicFramePr>
            <a:graphicFrameLocks noChangeAspect="1"/>
          </p:cNvGraphicFramePr>
          <p:nvPr/>
        </p:nvGraphicFramePr>
        <p:xfrm>
          <a:off x="4438650" y="365442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3" name="Equation" r:id="rId15" imgW="114120" imgH="215640" progId="Equation.3">
                  <p:embed/>
                </p:oleObj>
              </mc:Choice>
              <mc:Fallback>
                <p:oleObj name="Equation" r:id="rId15" imgW="114120" imgH="215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3654425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/>
        </p:nvSpPr>
        <p:spPr bwMode="auto">
          <a:xfrm flipV="1">
            <a:off x="5867400" y="2314575"/>
            <a:ext cx="0" cy="7620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non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 flipH="1" flipV="1">
            <a:off x="5867400" y="3076575"/>
            <a:ext cx="304800" cy="258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med" len="lg"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4" name="Object 34"/>
          <p:cNvGraphicFramePr>
            <a:graphicFrameLocks noChangeAspect="1"/>
          </p:cNvGraphicFramePr>
          <p:nvPr/>
        </p:nvGraphicFramePr>
        <p:xfrm>
          <a:off x="6096000" y="2619375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" name="Equation" r:id="rId16" imgW="152280" imgH="164880" progId="Equation.3">
                  <p:embed/>
                </p:oleObj>
              </mc:Choice>
              <mc:Fallback>
                <p:oleObj name="Equation" r:id="rId16" imgW="152280" imgH="1648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619375"/>
                        <a:ext cx="2794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36"/>
          <p:cNvSpPr>
            <a:spLocks noChangeArrowheads="1"/>
          </p:cNvSpPr>
          <p:nvPr/>
        </p:nvSpPr>
        <p:spPr bwMode="auto">
          <a:xfrm>
            <a:off x="8001000" y="2771775"/>
            <a:ext cx="533400" cy="609600"/>
          </a:xfrm>
          <a:prstGeom prst="ellipse">
            <a:avLst/>
          </a:prstGeom>
          <a:solidFill>
            <a:srgbClr val="3399FF"/>
          </a:solidFill>
          <a:ln w="9525">
            <a:round/>
            <a:headEnd/>
            <a:tailEnd/>
          </a:ln>
          <a:effectLst/>
          <a:scene3d>
            <a:camera prst="legacyObliqueFront">
              <a:rot lat="0" lon="3600000" rev="0"/>
            </a:camera>
            <a:lightRig rig="legacyFlat3" dir="b"/>
          </a:scene3d>
          <a:sp3d extrusionH="582600" prstMaterial="legacyMatte">
            <a:bevelT w="13500" h="13500" prst="angle"/>
            <a:bevelB w="13500" h="13500" prst="angle"/>
            <a:extrusionClr>
              <a:srgbClr val="0033CC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endParaRPr lang="en-US" sz="1800"/>
          </a:p>
        </p:txBody>
      </p:sp>
      <p:sp>
        <p:nvSpPr>
          <p:cNvPr id="32" name="Rectangle 45"/>
          <p:cNvSpPr>
            <a:spLocks noChangeArrowheads="1"/>
          </p:cNvSpPr>
          <p:nvPr/>
        </p:nvSpPr>
        <p:spPr bwMode="auto">
          <a:xfrm>
            <a:off x="914400" y="3305175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57200" y="3381375"/>
            <a:ext cx="1143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/>
              <a:t>Polarizer, P</a:t>
            </a:r>
            <a:endParaRPr lang="en-US" sz="1600" b="1" dirty="0"/>
          </a:p>
        </p:txBody>
      </p:sp>
      <p:sp>
        <p:nvSpPr>
          <p:cNvPr id="35" name="Text Box 48"/>
          <p:cNvSpPr txBox="1">
            <a:spLocks noChangeArrowheads="1"/>
          </p:cNvSpPr>
          <p:nvPr/>
        </p:nvSpPr>
        <p:spPr bwMode="auto">
          <a:xfrm>
            <a:off x="935915" y="1980891"/>
            <a:ext cx="207085" cy="39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 dirty="0" smtClean="0"/>
              <a:t>z</a:t>
            </a:r>
            <a:endParaRPr lang="en-US" sz="1600" b="1" dirty="0"/>
          </a:p>
        </p:txBody>
      </p:sp>
      <p:sp>
        <p:nvSpPr>
          <p:cNvPr id="36" name="Text Box 49"/>
          <p:cNvSpPr txBox="1">
            <a:spLocks noChangeArrowheads="1"/>
          </p:cNvSpPr>
          <p:nvPr/>
        </p:nvSpPr>
        <p:spPr bwMode="auto">
          <a:xfrm>
            <a:off x="409575" y="1524000"/>
            <a:ext cx="282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 dirty="0" smtClean="0"/>
              <a:t>y</a:t>
            </a:r>
            <a:endParaRPr lang="en-US" sz="1600" b="1" dirty="0"/>
          </a:p>
        </p:txBody>
      </p:sp>
      <p:sp>
        <p:nvSpPr>
          <p:cNvPr id="37" name="Line 50"/>
          <p:cNvSpPr>
            <a:spLocks noChangeShapeType="1"/>
          </p:cNvSpPr>
          <p:nvPr/>
        </p:nvSpPr>
        <p:spPr bwMode="auto">
          <a:xfrm flipH="1" flipV="1">
            <a:off x="457200" y="1600199"/>
            <a:ext cx="5379" cy="5487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51"/>
          <p:cNvSpPr>
            <a:spLocks noChangeShapeType="1"/>
          </p:cNvSpPr>
          <p:nvPr/>
        </p:nvSpPr>
        <p:spPr bwMode="auto">
          <a:xfrm>
            <a:off x="462578" y="2133600"/>
            <a:ext cx="52802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52"/>
          <p:cNvSpPr>
            <a:spLocks noChangeShapeType="1"/>
          </p:cNvSpPr>
          <p:nvPr/>
        </p:nvSpPr>
        <p:spPr bwMode="auto">
          <a:xfrm flipV="1">
            <a:off x="457200" y="18288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Text Box 53"/>
          <p:cNvSpPr txBox="1">
            <a:spLocks noChangeArrowheads="1"/>
          </p:cNvSpPr>
          <p:nvPr/>
        </p:nvSpPr>
        <p:spPr bwMode="auto">
          <a:xfrm>
            <a:off x="685800" y="1676400"/>
            <a:ext cx="2792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 dirty="0" smtClean="0"/>
              <a:t>x</a:t>
            </a:r>
            <a:endParaRPr lang="en-US" sz="1600" b="1" dirty="0"/>
          </a:p>
        </p:txBody>
      </p:sp>
      <p:sp>
        <p:nvSpPr>
          <p:cNvPr id="41" name="Line 7"/>
          <p:cNvSpPr>
            <a:spLocks noChangeShapeType="1"/>
          </p:cNvSpPr>
          <p:nvPr/>
        </p:nvSpPr>
        <p:spPr bwMode="auto">
          <a:xfrm flipH="1" flipV="1">
            <a:off x="1752600" y="3076575"/>
            <a:ext cx="428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 flipV="1">
            <a:off x="2209800" y="3076575"/>
            <a:ext cx="4095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2514600" y="3082925"/>
          <a:ext cx="39528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" name="Equation" r:id="rId17" imgW="215640" imgH="203040" progId="Equation.3">
                  <p:embed/>
                </p:oleObj>
              </mc:Choice>
              <mc:Fallback>
                <p:oleObj name="Equation" r:id="rId17" imgW="215640" imgH="2030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082925"/>
                        <a:ext cx="395288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1676400" y="3076575"/>
          <a:ext cx="39528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" name="Equation" r:id="rId19" imgW="215640" imgH="203040" progId="Equation.3">
                  <p:embed/>
                </p:oleObj>
              </mc:Choice>
              <mc:Fallback>
                <p:oleObj name="Equation" r:id="rId19" imgW="215640" imgH="2030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076575"/>
                        <a:ext cx="395288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2286000" y="3762375"/>
            <a:ext cx="4095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061" name="Object 13"/>
          <p:cNvGraphicFramePr>
            <a:graphicFrameLocks noChangeAspect="1"/>
          </p:cNvGraphicFramePr>
          <p:nvPr/>
        </p:nvGraphicFramePr>
        <p:xfrm>
          <a:off x="2254250" y="4876800"/>
          <a:ext cx="383222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7" name="Equation" r:id="rId21" imgW="1536480" imgH="419040" progId="Equation.3">
                  <p:embed/>
                </p:oleObj>
              </mc:Choice>
              <mc:Fallback>
                <p:oleObj name="Equation" r:id="rId21" imgW="1536480" imgH="4190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0" y="4876800"/>
                        <a:ext cx="3832225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2" name="Object 14"/>
          <p:cNvGraphicFramePr>
            <a:graphicFrameLocks noChangeAspect="1"/>
          </p:cNvGraphicFramePr>
          <p:nvPr/>
        </p:nvGraphicFramePr>
        <p:xfrm>
          <a:off x="8305800" y="3505200"/>
          <a:ext cx="51484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" name="Equation" r:id="rId23" imgW="228600" imgH="203040" progId="Equation.3">
                  <p:embed/>
                </p:oleObj>
              </mc:Choice>
              <mc:Fallback>
                <p:oleObj name="Equation" r:id="rId23" imgW="228600" imgH="2030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3505200"/>
                        <a:ext cx="514841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1"/>
          <p:cNvSpPr txBox="1">
            <a:spLocks noChangeArrowheads="1"/>
          </p:cNvSpPr>
          <p:nvPr/>
        </p:nvSpPr>
        <p:spPr bwMode="auto">
          <a:xfrm>
            <a:off x="8001000" y="2362200"/>
            <a:ext cx="990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>
                <a:latin typeface="Arial Narrow" pitchFamily="8" charset="0"/>
              </a:rPr>
              <a:t>Detector</a:t>
            </a:r>
            <a:endParaRPr lang="en-US" sz="1600" b="1" dirty="0">
              <a:latin typeface="Arial Narrow" pitchFamily="8" charset="0"/>
            </a:endParaRPr>
          </a:p>
        </p:txBody>
      </p:sp>
      <p:sp>
        <p:nvSpPr>
          <p:cNvPr id="53" name="AutoShape 40"/>
          <p:cNvSpPr>
            <a:spLocks noChangeArrowheads="1"/>
          </p:cNvSpPr>
          <p:nvPr/>
        </p:nvSpPr>
        <p:spPr bwMode="auto">
          <a:xfrm rot="214580">
            <a:off x="6477000" y="2487837"/>
            <a:ext cx="1600200" cy="484188"/>
          </a:xfrm>
          <a:prstGeom prst="leftRightArrow">
            <a:avLst>
              <a:gd name="adj1" fmla="val 50000"/>
              <a:gd name="adj2" fmla="val 66098"/>
            </a:avLst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1299999" lon="3000000" rev="0"/>
            </a:camera>
            <a:lightRig rig="legacyFlat3" dir="b"/>
          </a:scene3d>
          <a:sp3d extrusionH="125400" prstMaterial="legacyPlastic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6707189" y="2257425"/>
            <a:ext cx="1209238" cy="1861125"/>
            <a:chOff x="6707188" y="2257425"/>
            <a:chExt cx="1066800" cy="1861125"/>
          </a:xfrm>
        </p:grpSpPr>
        <p:sp>
          <p:nvSpPr>
            <p:cNvPr id="49" name="Text Box 41"/>
            <p:cNvSpPr txBox="1">
              <a:spLocks noChangeArrowheads="1"/>
            </p:cNvSpPr>
            <p:nvPr/>
          </p:nvSpPr>
          <p:spPr bwMode="auto">
            <a:xfrm>
              <a:off x="6783388" y="3533775"/>
              <a:ext cx="9906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 dirty="0" smtClean="0">
                  <a:latin typeface="Arial Narrow" pitchFamily="8" charset="0"/>
                </a:rPr>
                <a:t>Analyzer, A</a:t>
              </a:r>
              <a:endParaRPr lang="en-US" sz="1600" b="1" dirty="0">
                <a:latin typeface="Arial Narrow" pitchFamily="8" charset="0"/>
              </a:endParaRPr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6707188" y="2771775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54" name="Rectangle 43"/>
            <p:cNvSpPr>
              <a:spLocks noChangeArrowheads="1"/>
            </p:cNvSpPr>
            <p:nvPr/>
          </p:nvSpPr>
          <p:spPr bwMode="auto">
            <a:xfrm>
              <a:off x="7310805" y="2257425"/>
              <a:ext cx="457200" cy="866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96857" y="2362200"/>
              <a:ext cx="381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19800" y="2667000"/>
            <a:ext cx="1848929" cy="866775"/>
            <a:chOff x="6230005" y="2590800"/>
            <a:chExt cx="1848929" cy="866775"/>
          </a:xfrm>
        </p:grpSpPr>
        <p:sp>
          <p:nvSpPr>
            <p:cNvPr id="47" name="AutoShape 40"/>
            <p:cNvSpPr>
              <a:spLocks noChangeArrowheads="1"/>
            </p:cNvSpPr>
            <p:nvPr/>
          </p:nvSpPr>
          <p:spPr bwMode="auto">
            <a:xfrm rot="214580">
              <a:off x="6230005" y="2876548"/>
              <a:ext cx="1848929" cy="532042"/>
            </a:xfrm>
            <a:prstGeom prst="leftRightArrow">
              <a:avLst>
                <a:gd name="adj1" fmla="val 50000"/>
                <a:gd name="adj2" fmla="val 66098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3000000" rev="0"/>
              </a:camera>
              <a:lightRig rig="legacyFlat3" dir="b"/>
            </a:scene3d>
            <a:sp3d extrusionH="125400" prstMaterial="legacyPlastic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" name="Rectangle 43"/>
            <p:cNvSpPr>
              <a:spLocks noChangeArrowheads="1"/>
            </p:cNvSpPr>
            <p:nvPr/>
          </p:nvSpPr>
          <p:spPr bwMode="auto">
            <a:xfrm>
              <a:off x="6629400" y="2590800"/>
              <a:ext cx="534988" cy="866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62800" y="304800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Expected Size:</a:t>
            </a:r>
          </a:p>
          <a:p>
            <a:endParaRPr lang="en-US" dirty="0" smtClean="0">
              <a:latin typeface="Symbol" pitchFamily="18" charset="2"/>
            </a:endParaRPr>
          </a:p>
          <a:p>
            <a:endParaRPr lang="en-US" i="1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Experimental challenges </a:t>
            </a:r>
          </a:p>
          <a:p>
            <a:pPr lvl="1"/>
            <a:r>
              <a:rPr lang="en-US" dirty="0" smtClean="0">
                <a:latin typeface="+mj-lt"/>
              </a:rPr>
              <a:t>Reducing </a:t>
            </a:r>
          </a:p>
          <a:p>
            <a:pPr lvl="1"/>
            <a:r>
              <a:rPr lang="en-US" dirty="0" smtClean="0">
                <a:latin typeface="+mj-lt"/>
              </a:rPr>
              <a:t>effectively canceling what is left</a:t>
            </a:r>
          </a:p>
          <a:p>
            <a:pPr lvl="1"/>
            <a:r>
              <a:rPr lang="en-US" dirty="0" smtClean="0">
                <a:latin typeface="+mj-lt"/>
              </a:rPr>
              <a:t>controlling noise</a:t>
            </a:r>
          </a:p>
          <a:p>
            <a:pPr lvl="1"/>
            <a:r>
              <a:rPr lang="en-US" dirty="0" smtClean="0">
                <a:latin typeface="+mj-lt"/>
              </a:rPr>
              <a:t>controlling other </a:t>
            </a:r>
            <a:r>
              <a:rPr lang="en-US" dirty="0" err="1" smtClean="0">
                <a:latin typeface="+mj-lt"/>
              </a:rPr>
              <a:t>systematics</a:t>
            </a:r>
            <a:endParaRPr lang="en-US" dirty="0">
              <a:latin typeface="+mj-lt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62200" y="1600200"/>
          <a:ext cx="3733800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Equation" r:id="rId3" imgW="1752480" imgH="393480" progId="Equation.3">
                  <p:embed/>
                </p:oleObj>
              </mc:Choice>
              <mc:Fallback>
                <p:oleObj name="Equation" r:id="rId3" imgW="17524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600200"/>
                        <a:ext cx="3733800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2971800" y="3276600"/>
          <a:ext cx="14335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Equation" r:id="rId5" imgW="736560" imgH="241200" progId="Equation.3">
                  <p:embed/>
                </p:oleObj>
              </mc:Choice>
              <mc:Fallback>
                <p:oleObj name="Equation" r:id="rId5" imgW="7365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276600"/>
                        <a:ext cx="14335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polarimet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533400"/>
            <a:ext cx="256849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Canceling </a:t>
            </a:r>
            <a:r>
              <a:rPr lang="en-US" sz="3200" i="1" dirty="0" err="1" smtClean="0">
                <a:latin typeface="Symbol" pitchFamily="18" charset="2"/>
              </a:rPr>
              <a:t>f</a:t>
            </a:r>
            <a:r>
              <a:rPr lang="en-US" sz="3200" i="1" baseline="-25000" dirty="0" err="1" smtClean="0"/>
              <a:t>PC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0"/>
            <a:ext cx="8305800" cy="13716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Vertical field of </a:t>
            </a:r>
            <a:r>
              <a:rPr lang="en-US" sz="2600" dirty="0" smtClean="0"/>
              <a:t>“</a:t>
            </a:r>
            <a:r>
              <a:rPr lang="en-US" sz="2600" dirty="0" smtClean="0">
                <a:latin typeface="Symbol" pitchFamily="18" charset="2"/>
              </a:rPr>
              <a:t>p</a:t>
            </a:r>
            <a:r>
              <a:rPr lang="en-US" sz="2600" dirty="0" smtClean="0"/>
              <a:t>-coil</a:t>
            </a:r>
            <a:r>
              <a:rPr lang="en-US" sz="2600" dirty="0" smtClean="0"/>
              <a:t>” reverses rotation angle</a:t>
            </a:r>
          </a:p>
          <a:p>
            <a:r>
              <a:rPr lang="el-GR" sz="2600" i="1" dirty="0">
                <a:cs typeface="Arial" charset="0"/>
              </a:rPr>
              <a:t>φ</a:t>
            </a:r>
            <a:r>
              <a:rPr lang="en-US" sz="2600" baseline="-50000" dirty="0">
                <a:cs typeface="Arial" charset="0"/>
              </a:rPr>
              <a:t>BKG</a:t>
            </a:r>
            <a:r>
              <a:rPr lang="en-US" sz="2600" dirty="0"/>
              <a:t>= </a:t>
            </a:r>
            <a:r>
              <a:rPr lang="en-US" sz="2600" baseline="30000" dirty="0" err="1"/>
              <a:t>dn</a:t>
            </a:r>
            <a:r>
              <a:rPr lang="el-GR" sz="2600" i="1" dirty="0">
                <a:cs typeface="Arial" charset="0"/>
              </a:rPr>
              <a:t>φ</a:t>
            </a:r>
            <a:r>
              <a:rPr lang="en-US" sz="2600" baseline="-50000" dirty="0">
                <a:cs typeface="Arial" charset="0"/>
              </a:rPr>
              <a:t>PC</a:t>
            </a:r>
            <a:r>
              <a:rPr lang="en-US" sz="2600" dirty="0"/>
              <a:t>-</a:t>
            </a:r>
            <a:r>
              <a:rPr lang="en-US" sz="2600" baseline="30000" dirty="0"/>
              <a:t> up</a:t>
            </a:r>
            <a:r>
              <a:rPr lang="el-GR" sz="2600" i="1" dirty="0">
                <a:cs typeface="Arial" charset="0"/>
              </a:rPr>
              <a:t>φ</a:t>
            </a:r>
            <a:r>
              <a:rPr lang="en-US" sz="2600" baseline="-50000" dirty="0">
                <a:cs typeface="Arial" charset="0"/>
              </a:rPr>
              <a:t>PC</a:t>
            </a:r>
            <a:r>
              <a:rPr lang="en-US" sz="2600" dirty="0">
                <a:cs typeface="Arial" charset="0"/>
              </a:rPr>
              <a:t>~0</a:t>
            </a:r>
            <a:endParaRPr lang="en-US" sz="2600" dirty="0"/>
          </a:p>
          <a:p>
            <a:r>
              <a:rPr lang="en-US" sz="2600" dirty="0" smtClean="0"/>
              <a:t>Detector </a:t>
            </a:r>
            <a:r>
              <a:rPr lang="en-US" sz="2600" dirty="0" smtClean="0"/>
              <a:t>sensitive to </a:t>
            </a:r>
            <a:r>
              <a:rPr lang="el-GR" sz="2600" i="1" dirty="0" smtClean="0">
                <a:cs typeface="Arial" charset="0"/>
              </a:rPr>
              <a:t>φ</a:t>
            </a:r>
            <a:r>
              <a:rPr lang="en-US" sz="2600" baseline="-50000" dirty="0" smtClean="0">
                <a:cs typeface="Arial" charset="0"/>
              </a:rPr>
              <a:t>BKG</a:t>
            </a:r>
            <a:r>
              <a:rPr lang="en-US" sz="2600" dirty="0" smtClean="0">
                <a:cs typeface="Arial" charset="0"/>
                <a:sym typeface="UniversalMath1 BT" pitchFamily="18" charset="2"/>
              </a:rPr>
              <a:t> − </a:t>
            </a:r>
            <a:r>
              <a:rPr lang="el-GR" sz="2600" i="1" dirty="0" smtClean="0">
                <a:cs typeface="Arial" charset="0"/>
              </a:rPr>
              <a:t>φ</a:t>
            </a:r>
            <a:r>
              <a:rPr lang="en-US" sz="2600" baseline="-50000" dirty="0" smtClean="0">
                <a:cs typeface="Arial" charset="0"/>
              </a:rPr>
              <a:t>PNC</a:t>
            </a:r>
          </a:p>
          <a:p>
            <a:pPr lvl="1"/>
            <a:endParaRPr lang="en-US" sz="2400" dirty="0"/>
          </a:p>
        </p:txBody>
      </p:sp>
      <p:sp>
        <p:nvSpPr>
          <p:cNvPr id="5" name="TextBox 37"/>
          <p:cNvSpPr txBox="1">
            <a:spLocks noChangeArrowheads="1"/>
          </p:cNvSpPr>
          <p:nvPr/>
        </p:nvSpPr>
        <p:spPr bwMode="auto">
          <a:xfrm>
            <a:off x="6277483" y="685800"/>
            <a:ext cx="126348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Output Coil /</a:t>
            </a:r>
          </a:p>
          <a:p>
            <a:pPr algn="ctr"/>
            <a:r>
              <a:rPr lang="en-US" sz="1600" dirty="0">
                <a:cs typeface="Arial" charset="0"/>
              </a:rPr>
              <a:t>Polarization</a:t>
            </a:r>
          </a:p>
          <a:p>
            <a:pPr algn="ctr"/>
            <a:r>
              <a:rPr lang="en-US" sz="1600" dirty="0">
                <a:cs typeface="Arial" charset="0"/>
              </a:rPr>
              <a:t>Analyzer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485756" y="2499942"/>
            <a:ext cx="669100" cy="4813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85365" y="2536013"/>
            <a:ext cx="1282802" cy="4144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900491" y="2419714"/>
            <a:ext cx="384602" cy="6418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69506" y="2425585"/>
            <a:ext cx="1074777" cy="6281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417545" y="1817033"/>
            <a:ext cx="60625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aseline="50000">
                <a:cs typeface="Arial" charset="0"/>
              </a:rPr>
              <a:t>up</a:t>
            </a:r>
            <a:r>
              <a:rPr lang="el-GR" sz="1600" i="1">
                <a:cs typeface="Arial" charset="0"/>
              </a:rPr>
              <a:t>φ</a:t>
            </a:r>
            <a:r>
              <a:rPr lang="en-US" sz="1600" baseline="-50000">
                <a:cs typeface="Arial" charset="0"/>
              </a:rPr>
              <a:t>PC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4177967" y="1840514"/>
            <a:ext cx="70884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cs typeface="Arial" charset="0"/>
                <a:sym typeface="UniversalMath1 BT" pitchFamily="18" charset="2"/>
              </a:rPr>
              <a:t>−</a:t>
            </a:r>
            <a:r>
              <a:rPr lang="en-US" sz="1600" baseline="50000">
                <a:cs typeface="Arial" charset="0"/>
              </a:rPr>
              <a:t>up</a:t>
            </a:r>
            <a:r>
              <a:rPr lang="el-GR" sz="1600" i="1">
                <a:cs typeface="Arial" charset="0"/>
              </a:rPr>
              <a:t>φ</a:t>
            </a:r>
            <a:r>
              <a:rPr lang="en-US" sz="1600" baseline="-50000">
                <a:cs typeface="Arial" charset="0"/>
              </a:rPr>
              <a:t>PC</a:t>
            </a: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6125083" y="1905000"/>
            <a:ext cx="12234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aseline="50000" dirty="0" err="1">
                <a:cs typeface="Arial" charset="0"/>
              </a:rPr>
              <a:t>dn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  <a:r>
              <a:rPr lang="en-US" sz="1600" dirty="0">
                <a:cs typeface="Arial" charset="0"/>
                <a:sym typeface="UniversalMath1 BT" pitchFamily="18" charset="2"/>
              </a:rPr>
              <a:t> − </a:t>
            </a:r>
            <a:r>
              <a:rPr lang="en-US" sz="1600" baseline="50000" dirty="0">
                <a:cs typeface="Arial" charset="0"/>
              </a:rPr>
              <a:t>up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1072366" y="905182"/>
            <a:ext cx="120084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cs typeface="Arial" charset="0"/>
              </a:rPr>
              <a:t>Supermirror</a:t>
            </a:r>
            <a:endParaRPr lang="en-US" sz="1600" dirty="0">
              <a:cs typeface="Arial" charset="0"/>
            </a:endParaRPr>
          </a:p>
          <a:p>
            <a:pPr algn="ctr"/>
            <a:r>
              <a:rPr lang="en-US" sz="1600" dirty="0">
                <a:cs typeface="Arial" charset="0"/>
              </a:rPr>
              <a:t>Polarizer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513394" y="2535221"/>
            <a:ext cx="1282802" cy="414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801483" y="2438400"/>
            <a:ext cx="709493" cy="5694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2273641" y="905182"/>
            <a:ext cx="150631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Target Chamber</a:t>
            </a:r>
          </a:p>
          <a:p>
            <a:pPr algn="ctr"/>
            <a:r>
              <a:rPr lang="en-US" sz="1600">
                <a:cs typeface="Arial" charset="0"/>
              </a:rPr>
              <a:t>(Upstream)</a:t>
            </a: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4524883" y="914400"/>
            <a:ext cx="150631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Target Chamber</a:t>
            </a:r>
          </a:p>
          <a:p>
            <a:pPr algn="ctr"/>
            <a:r>
              <a:rPr lang="en-US" sz="1600" dirty="0">
                <a:cs typeface="Arial" charset="0"/>
              </a:rPr>
              <a:t>(Downstream)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3775325" y="1188913"/>
            <a:ext cx="71045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Pi-Coil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3354323" y="3166646"/>
            <a:ext cx="69923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+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4237677" y="3166646"/>
            <a:ext cx="69923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−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6353683" y="3166646"/>
            <a:ext cx="69923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−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2" name="TextBox 38"/>
          <p:cNvSpPr txBox="1">
            <a:spLocks noChangeArrowheads="1"/>
          </p:cNvSpPr>
          <p:nvPr/>
        </p:nvSpPr>
        <p:spPr bwMode="auto">
          <a:xfrm>
            <a:off x="7725283" y="914400"/>
            <a:ext cx="94448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Ion</a:t>
            </a:r>
          </a:p>
          <a:p>
            <a:pPr algn="ctr"/>
            <a:r>
              <a:rPr lang="en-US" sz="1600" dirty="0">
                <a:cs typeface="Arial" charset="0"/>
              </a:rPr>
              <a:t>Chamber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148571" y="2738667"/>
            <a:ext cx="7186312" cy="4533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2"/>
          <p:cNvSpPr txBox="1">
            <a:spLocks noChangeArrowheads="1"/>
          </p:cNvSpPr>
          <p:nvPr/>
        </p:nvSpPr>
        <p:spPr bwMode="auto">
          <a:xfrm>
            <a:off x="7649083" y="3166646"/>
            <a:ext cx="110588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BKG</a:t>
            </a:r>
            <a:r>
              <a:rPr lang="en-US" sz="1600" dirty="0">
                <a:cs typeface="Arial" charset="0"/>
                <a:sym typeface="UniversalMath1 BT" pitchFamily="18" charset="2"/>
              </a:rPr>
              <a:t> −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5" name="TextBox 53"/>
          <p:cNvSpPr txBox="1">
            <a:spLocks noChangeArrowheads="1"/>
          </p:cNvSpPr>
          <p:nvPr/>
        </p:nvSpPr>
        <p:spPr bwMode="auto">
          <a:xfrm>
            <a:off x="228600" y="2438400"/>
            <a:ext cx="881844" cy="584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Neutron</a:t>
            </a:r>
          </a:p>
          <a:p>
            <a:pPr algn="ctr"/>
            <a:r>
              <a:rPr lang="en-US" sz="1600" dirty="0">
                <a:cs typeface="Arial" charset="0"/>
              </a:rPr>
              <a:t>Beam</a:t>
            </a:r>
          </a:p>
        </p:txBody>
      </p:sp>
      <p:sp>
        <p:nvSpPr>
          <p:cNvPr id="26" name="TextBox 55"/>
          <p:cNvSpPr txBox="1">
            <a:spLocks noChangeArrowheads="1"/>
          </p:cNvSpPr>
          <p:nvPr/>
        </p:nvSpPr>
        <p:spPr bwMode="auto">
          <a:xfrm>
            <a:off x="2426174" y="2971800"/>
            <a:ext cx="12314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chamber full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67283" y="1524000"/>
            <a:ext cx="762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991483" y="2209800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067683" y="2209800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143883" y="2209800"/>
            <a:ext cx="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114800" y="3657600"/>
            <a:ext cx="0" cy="1066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4" idx="3"/>
          </p:cNvCxnSpPr>
          <p:nvPr/>
        </p:nvCxnSpPr>
        <p:spPr>
          <a:xfrm flipH="1" flipV="1">
            <a:off x="3899274" y="4005122"/>
            <a:ext cx="215526" cy="7192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3810000" y="3810000"/>
            <a:ext cx="609600" cy="228600"/>
          </a:xfrm>
          <a:prstGeom prst="ellips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>
            <a:endCxn id="44" idx="7"/>
          </p:cNvCxnSpPr>
          <p:nvPr/>
        </p:nvCxnSpPr>
        <p:spPr>
          <a:xfrm flipV="1">
            <a:off x="4114800" y="3843478"/>
            <a:ext cx="215526" cy="880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114800" y="4724400"/>
            <a:ext cx="762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3810000" y="4724400"/>
            <a:ext cx="3048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4" idx="3"/>
            <a:endCxn id="44" idx="7"/>
          </p:cNvCxnSpPr>
          <p:nvPr/>
        </p:nvCxnSpPr>
        <p:spPr>
          <a:xfrm flipV="1">
            <a:off x="3899274" y="3843478"/>
            <a:ext cx="431052" cy="1616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34"/>
          <p:cNvSpPr txBox="1">
            <a:spLocks noChangeArrowheads="1"/>
          </p:cNvSpPr>
          <p:nvPr/>
        </p:nvSpPr>
        <p:spPr bwMode="auto">
          <a:xfrm>
            <a:off x="3581400" y="4114800"/>
            <a:ext cx="46839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+ </a:t>
            </a:r>
            <a:r>
              <a:rPr lang="el-GR" sz="1600" i="1" dirty="0" smtClean="0">
                <a:cs typeface="Arial" charset="0"/>
              </a:rPr>
              <a:t>φ</a:t>
            </a:r>
            <a:endParaRPr lang="en-US" sz="1600" baseline="-50000" dirty="0">
              <a:cs typeface="Arial" charset="0"/>
            </a:endParaRPr>
          </a:p>
        </p:txBody>
      </p:sp>
      <p:sp>
        <p:nvSpPr>
          <p:cNvPr id="64" name="TextBox 35"/>
          <p:cNvSpPr txBox="1">
            <a:spLocks noChangeArrowheads="1"/>
          </p:cNvSpPr>
          <p:nvPr/>
        </p:nvSpPr>
        <p:spPr bwMode="auto">
          <a:xfrm>
            <a:off x="4191000" y="3962400"/>
            <a:ext cx="46839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− </a:t>
            </a:r>
            <a:r>
              <a:rPr lang="el-GR" sz="1600" i="1" dirty="0" smtClean="0">
                <a:cs typeface="Arial" charset="0"/>
              </a:rPr>
              <a:t>φ</a:t>
            </a:r>
            <a:endParaRPr lang="en-US" sz="1600" baseline="-50000" dirty="0">
              <a:cs typeface="Arial" charset="0"/>
            </a:endParaRPr>
          </a:p>
        </p:txBody>
      </p:sp>
      <p:sp>
        <p:nvSpPr>
          <p:cNvPr id="65" name="TextBox 55"/>
          <p:cNvSpPr txBox="1">
            <a:spLocks noChangeArrowheads="1"/>
          </p:cNvSpPr>
          <p:nvPr/>
        </p:nvSpPr>
        <p:spPr bwMode="auto">
          <a:xfrm>
            <a:off x="3810000" y="3505200"/>
            <a:ext cx="30008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cs typeface="Arial" charset="0"/>
              </a:rPr>
              <a:t>B</a:t>
            </a:r>
            <a:endParaRPr lang="en-US" sz="1600" b="1" dirty="0">
              <a:cs typeface="Arial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28600" y="1752600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side view</a:t>
            </a:r>
            <a:endParaRPr lang="en-US" b="1" i="1" dirty="0"/>
          </a:p>
        </p:txBody>
      </p:sp>
      <p:sp>
        <p:nvSpPr>
          <p:cNvPr id="41" name="TextBox 55"/>
          <p:cNvSpPr txBox="1">
            <a:spLocks noChangeArrowheads="1"/>
          </p:cNvSpPr>
          <p:nvPr/>
        </p:nvSpPr>
        <p:spPr bwMode="auto">
          <a:xfrm>
            <a:off x="4491440" y="2938046"/>
            <a:ext cx="150304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chamber </a:t>
            </a:r>
            <a:r>
              <a:rPr lang="en-US" sz="1600" dirty="0" smtClean="0">
                <a:cs typeface="Arial" charset="0"/>
              </a:rPr>
              <a:t>empty</a:t>
            </a:r>
            <a:endParaRPr lang="en-US" sz="16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Canceling </a:t>
            </a:r>
            <a:r>
              <a:rPr lang="en-US" sz="3200" i="1" dirty="0" err="1" smtClean="0">
                <a:latin typeface="Symbol" pitchFamily="18" charset="2"/>
              </a:rPr>
              <a:t>f</a:t>
            </a:r>
            <a:r>
              <a:rPr lang="en-US" sz="3200" i="1" baseline="-25000" dirty="0" err="1" smtClean="0"/>
              <a:t>PC</a:t>
            </a:r>
            <a:r>
              <a:rPr lang="en-US" sz="3200" dirty="0" smtClean="0"/>
              <a:t> – Side-by-side experiments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5181600"/>
                <a:ext cx="8229600" cy="15240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l-GR" sz="2800" i="1" dirty="0" smtClean="0">
                    <a:cs typeface="Arial" charset="0"/>
                  </a:rPr>
                  <a:t>φ</a:t>
                </a:r>
                <a:r>
                  <a:rPr lang="en-US" sz="2800" baseline="-50000" dirty="0" smtClean="0">
                    <a:cs typeface="Arial" charset="0"/>
                  </a:rPr>
                  <a:t>BKG</a:t>
                </a:r>
                <a:r>
                  <a:rPr lang="en-US" sz="2800" dirty="0" smtClean="0"/>
                  <a:t>= </a:t>
                </a:r>
                <a:r>
                  <a:rPr lang="en-US" sz="2800" baseline="30000" dirty="0" err="1" smtClean="0"/>
                  <a:t>dn</a:t>
                </a:r>
                <a:r>
                  <a:rPr lang="el-GR" sz="2800" i="1" dirty="0" smtClean="0">
                    <a:cs typeface="Arial" charset="0"/>
                  </a:rPr>
                  <a:t>φ</a:t>
                </a:r>
                <a:r>
                  <a:rPr lang="en-US" sz="2800" baseline="-50000" dirty="0" smtClean="0">
                    <a:cs typeface="Arial" charset="0"/>
                  </a:rPr>
                  <a:t>PC</a:t>
                </a:r>
                <a:r>
                  <a:rPr lang="en-US" sz="2800" dirty="0" smtClean="0"/>
                  <a:t>-</a:t>
                </a:r>
                <a:r>
                  <a:rPr lang="en-US" sz="2800" baseline="30000" dirty="0" smtClean="0"/>
                  <a:t> up</a:t>
                </a:r>
                <a:r>
                  <a:rPr lang="el-GR" sz="2800" i="1" dirty="0" smtClean="0">
                    <a:cs typeface="Arial" charset="0"/>
                  </a:rPr>
                  <a:t>φ</a:t>
                </a:r>
                <a:r>
                  <a:rPr lang="en-US" sz="2800" baseline="-50000" dirty="0" smtClean="0">
                    <a:cs typeface="Arial" charset="0"/>
                  </a:rPr>
                  <a:t>PC </a:t>
                </a:r>
                <a:r>
                  <a:rPr lang="en-US" sz="2800" dirty="0" smtClean="0"/>
                  <a:t>is insensitive to target location</a:t>
                </a:r>
              </a:p>
              <a:p>
                <a:r>
                  <a:rPr lang="en-US" sz="2800" dirty="0" smtClean="0"/>
                  <a:t>Change target locations</a:t>
                </a:r>
              </a:p>
              <a:p>
                <a:r>
                  <a:rPr lang="en-US" sz="2800" dirty="0" smtClean="0">
                    <a:cs typeface="Arial" charset="0"/>
                  </a:rPr>
                  <a:t>Double subtraction isolates </a:t>
                </a:r>
                <a:r>
                  <a:rPr lang="en-US" sz="2800" i="1" dirty="0" err="1" smtClean="0">
                    <a:latin typeface="Symbol" pitchFamily="18" charset="2"/>
                  </a:rPr>
                  <a:t>f</a:t>
                </a:r>
                <a:r>
                  <a:rPr lang="en-US" sz="2800" i="1" baseline="-25000" dirty="0" err="1" smtClean="0"/>
                  <a:t>PNC</a:t>
                </a:r>
                <a:r>
                  <a:rPr lang="en-US" sz="2800" i="1" baseline="-25000" dirty="0" smtClean="0"/>
                  <a:t> </a:t>
                </a:r>
                <a:r>
                  <a:rPr lang="en-US" sz="2800" dirty="0" smtClean="0"/>
                  <a:t>and reduces effects of reactor </a:t>
                </a:r>
                <a:r>
                  <a:rPr lang="en-US" sz="2800" dirty="0" smtClean="0"/>
                  <a:t>fluctuations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𝑃𝑁𝐶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/>
                                    <a:ea typeface="Cambria Math"/>
                                  </a:rPr>
                                  <m:t>𝐵𝐾𝐺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  <m:t>𝑃𝑁𝐶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  <m:t>𝐵𝐾𝐺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  <m:t>𝑃𝑁𝐶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dirty="0" smtClean="0"/>
              </a:p>
              <a:p>
                <a:pPr lvl="1"/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5181600"/>
                <a:ext cx="8229600" cy="1524000"/>
              </a:xfrm>
              <a:blipFill rotWithShape="1">
                <a:blip r:embed="rId2"/>
                <a:stretch>
                  <a:fillRect l="-815" t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37"/>
          <p:cNvSpPr txBox="1">
            <a:spLocks noChangeArrowheads="1"/>
          </p:cNvSpPr>
          <p:nvPr/>
        </p:nvSpPr>
        <p:spPr bwMode="auto">
          <a:xfrm>
            <a:off x="6277483" y="685800"/>
            <a:ext cx="126348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Output Coil /</a:t>
            </a:r>
          </a:p>
          <a:p>
            <a:pPr algn="ctr"/>
            <a:r>
              <a:rPr lang="en-US" sz="1600" dirty="0">
                <a:cs typeface="Arial" charset="0"/>
              </a:rPr>
              <a:t>Polarization</a:t>
            </a:r>
          </a:p>
          <a:p>
            <a:pPr algn="ctr"/>
            <a:r>
              <a:rPr lang="en-US" sz="1600" dirty="0">
                <a:cs typeface="Arial" charset="0"/>
              </a:rPr>
              <a:t>Analyzer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485756" y="2499942"/>
            <a:ext cx="669100" cy="4813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85365" y="2536013"/>
            <a:ext cx="1282802" cy="4144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900491" y="2419714"/>
            <a:ext cx="384602" cy="6418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69506" y="2425585"/>
            <a:ext cx="1074777" cy="6281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417545" y="1817033"/>
            <a:ext cx="60625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aseline="50000">
                <a:cs typeface="Arial" charset="0"/>
              </a:rPr>
              <a:t>up</a:t>
            </a:r>
            <a:r>
              <a:rPr lang="el-GR" sz="1600" i="1">
                <a:cs typeface="Arial" charset="0"/>
              </a:rPr>
              <a:t>φ</a:t>
            </a:r>
            <a:r>
              <a:rPr lang="en-US" sz="1600" baseline="-50000">
                <a:cs typeface="Arial" charset="0"/>
              </a:rPr>
              <a:t>PC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4177967" y="1840514"/>
            <a:ext cx="70884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cs typeface="Arial" charset="0"/>
                <a:sym typeface="UniversalMath1 BT" pitchFamily="18" charset="2"/>
              </a:rPr>
              <a:t>−</a:t>
            </a:r>
            <a:r>
              <a:rPr lang="en-US" sz="1600" baseline="50000">
                <a:cs typeface="Arial" charset="0"/>
              </a:rPr>
              <a:t>up</a:t>
            </a:r>
            <a:r>
              <a:rPr lang="el-GR" sz="1600" i="1">
                <a:cs typeface="Arial" charset="0"/>
              </a:rPr>
              <a:t>φ</a:t>
            </a:r>
            <a:r>
              <a:rPr lang="en-US" sz="1600" baseline="-50000">
                <a:cs typeface="Arial" charset="0"/>
              </a:rPr>
              <a:t>PC</a:t>
            </a: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6125083" y="1905000"/>
            <a:ext cx="12234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aseline="50000" dirty="0" err="1">
                <a:cs typeface="Arial" charset="0"/>
              </a:rPr>
              <a:t>dn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  <a:r>
              <a:rPr lang="en-US" sz="1600" dirty="0">
                <a:cs typeface="Arial" charset="0"/>
                <a:sym typeface="UniversalMath1 BT" pitchFamily="18" charset="2"/>
              </a:rPr>
              <a:t> − </a:t>
            </a:r>
            <a:r>
              <a:rPr lang="en-US" sz="1600" baseline="50000" dirty="0">
                <a:cs typeface="Arial" charset="0"/>
              </a:rPr>
              <a:t>up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1072366" y="905182"/>
            <a:ext cx="120084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cs typeface="Arial" charset="0"/>
              </a:rPr>
              <a:t>Supermirror</a:t>
            </a:r>
            <a:endParaRPr lang="en-US" sz="1600" dirty="0">
              <a:cs typeface="Arial" charset="0"/>
            </a:endParaRPr>
          </a:p>
          <a:p>
            <a:pPr algn="ctr"/>
            <a:r>
              <a:rPr lang="en-US" sz="1600" dirty="0">
                <a:cs typeface="Arial" charset="0"/>
              </a:rPr>
              <a:t>Polarizer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513394" y="2535221"/>
            <a:ext cx="1282802" cy="414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801483" y="2438400"/>
            <a:ext cx="709493" cy="5694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2273641" y="905182"/>
            <a:ext cx="150631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Target Chamber</a:t>
            </a:r>
          </a:p>
          <a:p>
            <a:pPr algn="ctr"/>
            <a:r>
              <a:rPr lang="en-US" sz="1600">
                <a:cs typeface="Arial" charset="0"/>
              </a:rPr>
              <a:t>(Upstream)</a:t>
            </a: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4524883" y="914400"/>
            <a:ext cx="150631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Target Chamber</a:t>
            </a:r>
          </a:p>
          <a:p>
            <a:pPr algn="ctr"/>
            <a:r>
              <a:rPr lang="en-US" sz="1600" dirty="0">
                <a:cs typeface="Arial" charset="0"/>
              </a:rPr>
              <a:t>(Downstream)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3775325" y="1188913"/>
            <a:ext cx="71045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Pi-Coil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3354323" y="3048000"/>
            <a:ext cx="69923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+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4237677" y="3048000"/>
            <a:ext cx="69923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−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6353683" y="3048000"/>
            <a:ext cx="69923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−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2" name="TextBox 38"/>
          <p:cNvSpPr txBox="1">
            <a:spLocks noChangeArrowheads="1"/>
          </p:cNvSpPr>
          <p:nvPr/>
        </p:nvSpPr>
        <p:spPr bwMode="auto">
          <a:xfrm>
            <a:off x="7725283" y="914400"/>
            <a:ext cx="94448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Ion</a:t>
            </a:r>
          </a:p>
          <a:p>
            <a:pPr algn="ctr"/>
            <a:r>
              <a:rPr lang="en-US" sz="1600" dirty="0">
                <a:cs typeface="Arial" charset="0"/>
              </a:rPr>
              <a:t>Chamber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148571" y="2738667"/>
            <a:ext cx="7186312" cy="4533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2"/>
          <p:cNvSpPr txBox="1">
            <a:spLocks noChangeArrowheads="1"/>
          </p:cNvSpPr>
          <p:nvPr/>
        </p:nvSpPr>
        <p:spPr bwMode="auto">
          <a:xfrm>
            <a:off x="7649083" y="3048000"/>
            <a:ext cx="110588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BKG</a:t>
            </a:r>
            <a:r>
              <a:rPr lang="en-US" sz="1600" dirty="0">
                <a:cs typeface="Arial" charset="0"/>
                <a:sym typeface="UniversalMath1 BT" pitchFamily="18" charset="2"/>
              </a:rPr>
              <a:t> −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sp>
        <p:nvSpPr>
          <p:cNvPr id="25" name="TextBox 53"/>
          <p:cNvSpPr txBox="1">
            <a:spLocks noChangeArrowheads="1"/>
          </p:cNvSpPr>
          <p:nvPr/>
        </p:nvSpPr>
        <p:spPr bwMode="auto">
          <a:xfrm>
            <a:off x="152400" y="2209800"/>
            <a:ext cx="914400" cy="25545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 smtClean="0">
              <a:cs typeface="Arial" charset="0"/>
            </a:endParaRPr>
          </a:p>
          <a:p>
            <a:pPr algn="ctr"/>
            <a:endParaRPr lang="en-US" sz="1600" dirty="0" smtClean="0">
              <a:cs typeface="Arial" charset="0"/>
            </a:endParaRPr>
          </a:p>
          <a:p>
            <a:pPr algn="ctr"/>
            <a:endParaRPr lang="en-US" sz="1600" dirty="0" smtClean="0">
              <a:cs typeface="Arial" charset="0"/>
            </a:endParaRPr>
          </a:p>
          <a:p>
            <a:pPr algn="ctr"/>
            <a:endParaRPr lang="en-US" sz="1600" dirty="0" smtClean="0">
              <a:cs typeface="Arial" charset="0"/>
            </a:endParaRPr>
          </a:p>
          <a:p>
            <a:pPr algn="ctr"/>
            <a:r>
              <a:rPr lang="en-US" sz="1600" dirty="0" smtClean="0">
                <a:cs typeface="Arial" charset="0"/>
              </a:rPr>
              <a:t>Neutron</a:t>
            </a:r>
            <a:endParaRPr lang="en-US" sz="1600" dirty="0">
              <a:cs typeface="Arial" charset="0"/>
            </a:endParaRPr>
          </a:p>
          <a:p>
            <a:pPr algn="ctr"/>
            <a:r>
              <a:rPr lang="en-US" sz="1600" dirty="0" smtClean="0">
                <a:cs typeface="Arial" charset="0"/>
              </a:rPr>
              <a:t>Beam</a:t>
            </a:r>
          </a:p>
          <a:p>
            <a:pPr algn="ctr"/>
            <a:endParaRPr lang="en-US" sz="1600" dirty="0" smtClean="0">
              <a:cs typeface="Arial" charset="0"/>
            </a:endParaRPr>
          </a:p>
          <a:p>
            <a:pPr algn="ctr"/>
            <a:endParaRPr lang="en-US" sz="1600" dirty="0" smtClean="0">
              <a:cs typeface="Arial" charset="0"/>
            </a:endParaRPr>
          </a:p>
          <a:p>
            <a:pPr algn="ctr"/>
            <a:endParaRPr lang="en-US" sz="1600" dirty="0" smtClean="0">
              <a:cs typeface="Arial" charset="0"/>
            </a:endParaRPr>
          </a:p>
          <a:p>
            <a:pPr algn="ctr"/>
            <a:endParaRPr lang="en-US" sz="1600" dirty="0">
              <a:cs typeface="Arial" charset="0"/>
            </a:endParaRPr>
          </a:p>
        </p:txBody>
      </p:sp>
      <p:sp>
        <p:nvSpPr>
          <p:cNvPr id="26" name="TextBox 55"/>
          <p:cNvSpPr txBox="1">
            <a:spLocks noChangeArrowheads="1"/>
          </p:cNvSpPr>
          <p:nvPr/>
        </p:nvSpPr>
        <p:spPr bwMode="auto">
          <a:xfrm>
            <a:off x="2390887" y="2122287"/>
            <a:ext cx="12314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chamber full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67283" y="1524000"/>
            <a:ext cx="762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auto">
          <a:xfrm>
            <a:off x="1485756" y="4042628"/>
            <a:ext cx="669100" cy="4813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385365" y="4078699"/>
            <a:ext cx="1282802" cy="4144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900491" y="3962400"/>
            <a:ext cx="384602" cy="6418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269506" y="3968271"/>
            <a:ext cx="1074777" cy="6281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25"/>
          <p:cNvSpPr txBox="1">
            <a:spLocks noChangeArrowheads="1"/>
          </p:cNvSpPr>
          <p:nvPr/>
        </p:nvSpPr>
        <p:spPr bwMode="auto">
          <a:xfrm>
            <a:off x="3417545" y="3505200"/>
            <a:ext cx="60625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aseline="50000" dirty="0">
                <a:cs typeface="Arial" charset="0"/>
              </a:rPr>
              <a:t>up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</a:p>
        </p:txBody>
      </p:sp>
      <p:sp>
        <p:nvSpPr>
          <p:cNvPr id="40" name="TextBox 26"/>
          <p:cNvSpPr txBox="1">
            <a:spLocks noChangeArrowheads="1"/>
          </p:cNvSpPr>
          <p:nvPr/>
        </p:nvSpPr>
        <p:spPr bwMode="auto">
          <a:xfrm>
            <a:off x="4177967" y="3528681"/>
            <a:ext cx="70884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  <a:sym typeface="UniversalMath1 BT" pitchFamily="18" charset="2"/>
              </a:rPr>
              <a:t>−</a:t>
            </a:r>
            <a:r>
              <a:rPr lang="en-US" sz="1600" baseline="50000" dirty="0">
                <a:cs typeface="Arial" charset="0"/>
              </a:rPr>
              <a:t>up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</a:p>
        </p:txBody>
      </p:sp>
      <p:sp>
        <p:nvSpPr>
          <p:cNvPr id="41" name="TextBox 27"/>
          <p:cNvSpPr txBox="1">
            <a:spLocks noChangeArrowheads="1"/>
          </p:cNvSpPr>
          <p:nvPr/>
        </p:nvSpPr>
        <p:spPr bwMode="auto">
          <a:xfrm>
            <a:off x="6125083" y="3593167"/>
            <a:ext cx="12234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aseline="50000" dirty="0" err="1">
                <a:cs typeface="Arial" charset="0"/>
              </a:rPr>
              <a:t>dn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  <a:r>
              <a:rPr lang="en-US" sz="1600" dirty="0">
                <a:cs typeface="Arial" charset="0"/>
                <a:sym typeface="UniversalMath1 BT" pitchFamily="18" charset="2"/>
              </a:rPr>
              <a:t> − </a:t>
            </a:r>
            <a:r>
              <a:rPr lang="en-US" sz="1600" baseline="50000" dirty="0">
                <a:cs typeface="Arial" charset="0"/>
              </a:rPr>
              <a:t>up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PC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4513394" y="4077907"/>
            <a:ext cx="1282802" cy="4144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801483" y="3981086"/>
            <a:ext cx="709493" cy="5694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36"/>
          <p:cNvSpPr txBox="1">
            <a:spLocks noChangeArrowheads="1"/>
          </p:cNvSpPr>
          <p:nvPr/>
        </p:nvSpPr>
        <p:spPr bwMode="auto">
          <a:xfrm>
            <a:off x="6172200" y="4578919"/>
            <a:ext cx="69923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cs typeface="Arial" charset="0"/>
                <a:sym typeface="UniversalMath1 BT" pitchFamily="18" charset="2"/>
              </a:rPr>
              <a:t>+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1148571" y="4281353"/>
            <a:ext cx="7186312" cy="4533"/>
          </a:xfrm>
          <a:prstGeom prst="line">
            <a:avLst/>
          </a:prstGeom>
          <a:ln w="63500">
            <a:solidFill>
              <a:schemeClr val="tx1">
                <a:lumMod val="75000"/>
                <a:lumOff val="2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5"/>
          <p:cNvSpPr txBox="1">
            <a:spLocks noChangeArrowheads="1"/>
          </p:cNvSpPr>
          <p:nvPr/>
        </p:nvSpPr>
        <p:spPr bwMode="auto">
          <a:xfrm>
            <a:off x="4495800" y="4502719"/>
            <a:ext cx="12314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chamber full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620000" y="4578919"/>
            <a:ext cx="110588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BKG</a:t>
            </a:r>
            <a:r>
              <a:rPr lang="en-US" sz="1600" dirty="0">
                <a:cs typeface="Arial" charset="0"/>
                <a:sym typeface="UniversalMath1 BT" pitchFamily="18" charset="2"/>
              </a:rPr>
              <a:t> </a:t>
            </a:r>
            <a:r>
              <a:rPr lang="en-US" sz="1600" dirty="0" smtClean="0">
                <a:cs typeface="Arial" charset="0"/>
                <a:sym typeface="UniversalMath1 BT" pitchFamily="18" charset="2"/>
              </a:rPr>
              <a:t>+ </a:t>
            </a:r>
            <a:r>
              <a:rPr lang="el-GR" sz="1600" i="1" dirty="0">
                <a:cs typeface="Arial" charset="0"/>
              </a:rPr>
              <a:t>φ</a:t>
            </a:r>
            <a:r>
              <a:rPr lang="en-US" sz="1600" baseline="-50000" dirty="0">
                <a:cs typeface="Arial" charset="0"/>
              </a:rPr>
              <a:t>PNC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1447800" y="3429000"/>
            <a:ext cx="7315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28600" y="1752600"/>
            <a:ext cx="100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top view</a:t>
            </a:r>
            <a:endParaRPr lang="en-US" b="1" i="1" dirty="0"/>
          </a:p>
        </p:txBody>
      </p:sp>
      <p:sp>
        <p:nvSpPr>
          <p:cNvPr id="44" name="TextBox 55"/>
          <p:cNvSpPr txBox="1">
            <a:spLocks noChangeArrowheads="1"/>
          </p:cNvSpPr>
          <p:nvPr/>
        </p:nvSpPr>
        <p:spPr bwMode="auto">
          <a:xfrm>
            <a:off x="4485776" y="2196667"/>
            <a:ext cx="150304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chamber </a:t>
            </a:r>
            <a:r>
              <a:rPr lang="en-US" sz="1600" dirty="0" smtClean="0">
                <a:cs typeface="Arial" charset="0"/>
              </a:rPr>
              <a:t>empty</a:t>
            </a:r>
            <a:endParaRPr lang="en-US" sz="1600" dirty="0">
              <a:cs typeface="Arial" charset="0"/>
            </a:endParaRPr>
          </a:p>
        </p:txBody>
      </p:sp>
      <p:sp>
        <p:nvSpPr>
          <p:cNvPr id="45" name="TextBox 55"/>
          <p:cNvSpPr txBox="1">
            <a:spLocks noChangeArrowheads="1"/>
          </p:cNvSpPr>
          <p:nvPr/>
        </p:nvSpPr>
        <p:spPr bwMode="auto">
          <a:xfrm>
            <a:off x="2245707" y="4492356"/>
            <a:ext cx="150304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chamber </a:t>
            </a:r>
            <a:r>
              <a:rPr lang="en-US" sz="1600" dirty="0" smtClean="0">
                <a:cs typeface="Arial" charset="0"/>
              </a:rPr>
              <a:t>empty</a:t>
            </a:r>
            <a:endParaRPr lang="en-US" sz="16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12383</TotalTime>
  <Words>2112</Words>
  <Application>Microsoft Office PowerPoint</Application>
  <PresentationFormat>On-screen Show (4:3)</PresentationFormat>
  <Paragraphs>517</Paragraphs>
  <Slides>53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Neutron Spin Rotation Measurements by the NSR Collaboration</vt:lpstr>
      <vt:lpstr>Neutron Spin Rotation (NSR) Collaboration</vt:lpstr>
      <vt:lpstr>N-N Weak Interaction</vt:lpstr>
      <vt:lpstr>Meson Exchange</vt:lpstr>
      <vt:lpstr>Parity Violating Spin Rotation</vt:lpstr>
      <vt:lpstr>fPNC for Transversely Polarized Neutrons</vt:lpstr>
      <vt:lpstr>PowerPoint Presentation</vt:lpstr>
      <vt:lpstr>Canceling fPC</vt:lpstr>
      <vt:lpstr>Canceling fPC – Side-by-side experiments</vt:lpstr>
      <vt:lpstr>PowerPoint Presentation</vt:lpstr>
      <vt:lpstr>Spin Rotation Apparatus</vt:lpstr>
      <vt:lpstr>Parity-Violation Results/Plans</vt:lpstr>
      <vt:lpstr>5th force Long-Range Interactions</vt:lpstr>
      <vt:lpstr>2012 PSI results</vt:lpstr>
      <vt:lpstr>NSR Experiment</vt:lpstr>
      <vt:lpstr>PowerPoint Presentation</vt:lpstr>
      <vt:lpstr>PowerPoint Presentation</vt:lpstr>
      <vt:lpstr>Status</vt:lpstr>
      <vt:lpstr>Conclusions</vt:lpstr>
      <vt:lpstr>PowerPoint Presentation</vt:lpstr>
      <vt:lpstr>PowerPoint Presentation</vt:lpstr>
      <vt:lpstr>Backup slides</vt:lpstr>
      <vt:lpstr>PowerPoint Presentation</vt:lpstr>
      <vt:lpstr>Segmented 3He ionization chamber</vt:lpstr>
      <vt:lpstr>PowerPoint Presentation</vt:lpstr>
      <vt:lpstr>Outline</vt:lpstr>
      <vt:lpstr>Systematic Effects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Results</vt:lpstr>
      <vt:lpstr>Results</vt:lpstr>
      <vt:lpstr>PowerPoint Presentation</vt:lpstr>
      <vt:lpstr>PowerPoint Presentation</vt:lpstr>
      <vt:lpstr>Rotation Angle Asymmetry</vt:lpstr>
      <vt:lpstr>PowerPoint Presentation</vt:lpstr>
      <vt:lpstr>PowerPoint Presentation</vt:lpstr>
      <vt:lpstr>Target Chamber</vt:lpstr>
      <vt:lpstr>PowerPoint Presentation</vt:lpstr>
      <vt:lpstr>PowerPoint Presentation</vt:lpstr>
      <vt:lpstr>PowerPoint Presentation</vt:lpstr>
      <vt:lpstr>PowerPoint Presentation</vt:lpstr>
      <vt:lpstr>Small-angle scattering</vt:lpstr>
      <vt:lpstr>Simulations</vt:lpstr>
      <vt:lpstr>Systematic Effects</vt:lpstr>
      <vt:lpstr>Small Angle Scattering in liquid 4He</vt:lpstr>
      <vt:lpstr>PowerPoint Presentation</vt:lpstr>
      <vt:lpstr>PowerPoint Presentation</vt:lpstr>
      <vt:lpstr>PowerPoint Presentation</vt:lpstr>
      <vt:lpstr>PowerPoint Presentation</vt:lpstr>
    </vt:vector>
  </TitlesOfParts>
  <Company>Gettysburg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Parity-Violating Neutron Spin Rotation Measurements at NIST</dc:title>
  <dc:creator>Bret Crawford</dc:creator>
  <cp:lastModifiedBy>Bret</cp:lastModifiedBy>
  <cp:revision>281</cp:revision>
  <dcterms:created xsi:type="dcterms:W3CDTF">2013-04-22T14:24:52Z</dcterms:created>
  <dcterms:modified xsi:type="dcterms:W3CDTF">2014-10-06T19:32:02Z</dcterms:modified>
</cp:coreProperties>
</file>