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6" r:id="rId9"/>
    <p:sldId id="267" r:id="rId10"/>
    <p:sldId id="263" r:id="rId11"/>
    <p:sldId id="283" r:id="rId12"/>
    <p:sldId id="262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5" r:id="rId28"/>
    <p:sldId id="288" r:id="rId29"/>
    <p:sldId id="281" r:id="rId30"/>
    <p:sldId id="282" r:id="rId31"/>
    <p:sldId id="289" r:id="rId32"/>
    <p:sldId id="290" r:id="rId33"/>
    <p:sldId id="286" r:id="rId34"/>
    <p:sldId id="287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3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crawfor\Documents\bret\nhe4\picoil-r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NGC</a:t>
            </a:r>
            <a:r>
              <a:rPr lang="en-US" baseline="0"/>
              <a:t> pi-coil Rotation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059156067030091"/>
          <c:y val="0.19480351414406533"/>
          <c:w val="0.78463926870025047"/>
          <c:h val="0.68015410202437565"/>
        </c:manualLayout>
      </c:layout>
      <c:scatterChart>
        <c:scatterStyle val="lineMarker"/>
        <c:varyColors val="0"/>
        <c:ser>
          <c:idx val="0"/>
          <c:order val="0"/>
          <c:tx>
            <c:v>NGC 4in Be</c:v>
          </c:tx>
          <c:marker>
            <c:symbol val="none"/>
          </c:marker>
          <c:xVal>
            <c:numRef>
              <c:f>'Be-trans'!$B$7:$B$306</c:f>
              <c:numCache>
                <c:formatCode>General</c:formatCode>
                <c:ptCount val="3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</c:numCache>
            </c:numRef>
          </c:xVal>
          <c:yVal>
            <c:numRef>
              <c:f>'Be-trans'!$N$7:$N$306</c:f>
              <c:numCache>
                <c:formatCode>0.00E+00</c:formatCode>
                <c:ptCount val="300"/>
                <c:pt idx="0">
                  <c:v>-4.6310492258566995E-10</c:v>
                </c:pt>
                <c:pt idx="1">
                  <c:v>-4.4863649870692214E-10</c:v>
                </c:pt>
                <c:pt idx="2">
                  <c:v>-4.1828662875060303E-10</c:v>
                </c:pt>
                <c:pt idx="3">
                  <c:v>-4.1459562305994449E-10</c:v>
                </c:pt>
                <c:pt idx="4">
                  <c:v>-4.6168869035499567E-10</c:v>
                </c:pt>
                <c:pt idx="5">
                  <c:v>-4.4941646100502727E-10</c:v>
                </c:pt>
                <c:pt idx="6">
                  <c:v>-0.20080742714548272</c:v>
                </c:pt>
                <c:pt idx="7">
                  <c:v>-368.30418265312909</c:v>
                </c:pt>
                <c:pt idx="8">
                  <c:v>-2341.7504051503411</c:v>
                </c:pt>
                <c:pt idx="9">
                  <c:v>-6928.4482675067738</c:v>
                </c:pt>
                <c:pt idx="10">
                  <c:v>-25575.055818247194</c:v>
                </c:pt>
                <c:pt idx="11">
                  <c:v>-55913.164774661913</c:v>
                </c:pt>
                <c:pt idx="12">
                  <c:v>-130477.57460206401</c:v>
                </c:pt>
                <c:pt idx="13">
                  <c:v>-201080.8496588268</c:v>
                </c:pt>
                <c:pt idx="14">
                  <c:v>-590020.55391867179</c:v>
                </c:pt>
                <c:pt idx="15">
                  <c:v>-825916.14595161192</c:v>
                </c:pt>
                <c:pt idx="16">
                  <c:v>-743050.42544438771</c:v>
                </c:pt>
                <c:pt idx="17">
                  <c:v>-795136.50601485174</c:v>
                </c:pt>
                <c:pt idx="18">
                  <c:v>-636450.83123462833</c:v>
                </c:pt>
                <c:pt idx="19">
                  <c:v>-5839146.4397250162</c:v>
                </c:pt>
                <c:pt idx="20">
                  <c:v>-17183559.362175241</c:v>
                </c:pt>
                <c:pt idx="21">
                  <c:v>-12554465.899577884</c:v>
                </c:pt>
                <c:pt idx="22">
                  <c:v>-22829052.743586618</c:v>
                </c:pt>
                <c:pt idx="23">
                  <c:v>-22264130.503937982</c:v>
                </c:pt>
                <c:pt idx="24">
                  <c:v>-14835280.850433147</c:v>
                </c:pt>
                <c:pt idx="25">
                  <c:v>-9938730.195477441</c:v>
                </c:pt>
                <c:pt idx="26">
                  <c:v>-14565144.127183685</c:v>
                </c:pt>
                <c:pt idx="27">
                  <c:v>-10403346.700464221</c:v>
                </c:pt>
                <c:pt idx="28">
                  <c:v>-5865466.3682930199</c:v>
                </c:pt>
                <c:pt idx="29">
                  <c:v>-2388669.240404591</c:v>
                </c:pt>
                <c:pt idx="30">
                  <c:v>-768886.39088753029</c:v>
                </c:pt>
                <c:pt idx="31">
                  <c:v>463822.53139958135</c:v>
                </c:pt>
                <c:pt idx="32">
                  <c:v>3793101.9697855152</c:v>
                </c:pt>
                <c:pt idx="33">
                  <c:v>1790222.8159624201</c:v>
                </c:pt>
                <c:pt idx="34">
                  <c:v>1618072718.8325269</c:v>
                </c:pt>
                <c:pt idx="35">
                  <c:v>3755511019.2803044</c:v>
                </c:pt>
                <c:pt idx="36">
                  <c:v>4685088490.6428795</c:v>
                </c:pt>
                <c:pt idx="37">
                  <c:v>4254383919.0720382</c:v>
                </c:pt>
                <c:pt idx="38">
                  <c:v>4961805074.9886637</c:v>
                </c:pt>
                <c:pt idx="39">
                  <c:v>11617770072.693174</c:v>
                </c:pt>
                <c:pt idx="40">
                  <c:v>17233632061.99033</c:v>
                </c:pt>
                <c:pt idx="41">
                  <c:v>27137184618.730927</c:v>
                </c:pt>
                <c:pt idx="42">
                  <c:v>28992244003.893085</c:v>
                </c:pt>
                <c:pt idx="43">
                  <c:v>31037282992.40382</c:v>
                </c:pt>
                <c:pt idx="44">
                  <c:v>32430168158.514931</c:v>
                </c:pt>
                <c:pt idx="45">
                  <c:v>33460947065.615799</c:v>
                </c:pt>
                <c:pt idx="46">
                  <c:v>35709998405.010506</c:v>
                </c:pt>
                <c:pt idx="47">
                  <c:v>37166333754.845535</c:v>
                </c:pt>
                <c:pt idx="48">
                  <c:v>37758736808.078712</c:v>
                </c:pt>
                <c:pt idx="49">
                  <c:v>38501931458.746368</c:v>
                </c:pt>
                <c:pt idx="50">
                  <c:v>38764186796.969902</c:v>
                </c:pt>
                <c:pt idx="51">
                  <c:v>38714853011.366386</c:v>
                </c:pt>
                <c:pt idx="52">
                  <c:v>40127939164.89035</c:v>
                </c:pt>
                <c:pt idx="53">
                  <c:v>39599408670.922455</c:v>
                </c:pt>
                <c:pt idx="54">
                  <c:v>39015441415.35318</c:v>
                </c:pt>
                <c:pt idx="55">
                  <c:v>38523648966.403946</c:v>
                </c:pt>
                <c:pt idx="56">
                  <c:v>37551069215.265015</c:v>
                </c:pt>
                <c:pt idx="57">
                  <c:v>36772595616.159691</c:v>
                </c:pt>
                <c:pt idx="58">
                  <c:v>35955479881.95575</c:v>
                </c:pt>
                <c:pt idx="59">
                  <c:v>34971282262.497887</c:v>
                </c:pt>
                <c:pt idx="60">
                  <c:v>33693245439.252258</c:v>
                </c:pt>
                <c:pt idx="61">
                  <c:v>32577718625.361889</c:v>
                </c:pt>
                <c:pt idx="62">
                  <c:v>31308398162.131603</c:v>
                </c:pt>
                <c:pt idx="63">
                  <c:v>29985209293.132507</c:v>
                </c:pt>
                <c:pt idx="64">
                  <c:v>28788109542.790356</c:v>
                </c:pt>
                <c:pt idx="65">
                  <c:v>27569765611.422203</c:v>
                </c:pt>
                <c:pt idx="66">
                  <c:v>26245674303.815556</c:v>
                </c:pt>
                <c:pt idx="67">
                  <c:v>24866167941.18235</c:v>
                </c:pt>
                <c:pt idx="68">
                  <c:v>23688183964.479374</c:v>
                </c:pt>
                <c:pt idx="69">
                  <c:v>22358363523.705208</c:v>
                </c:pt>
                <c:pt idx="70">
                  <c:v>21062558977.562027</c:v>
                </c:pt>
                <c:pt idx="71">
                  <c:v>19849218818.107773</c:v>
                </c:pt>
                <c:pt idx="72">
                  <c:v>18637872043.125965</c:v>
                </c:pt>
                <c:pt idx="73">
                  <c:v>17375782798.913944</c:v>
                </c:pt>
                <c:pt idx="74">
                  <c:v>16140719084.469383</c:v>
                </c:pt>
                <c:pt idx="75">
                  <c:v>14975686091.147453</c:v>
                </c:pt>
                <c:pt idx="76">
                  <c:v>13857268794.657787</c:v>
                </c:pt>
                <c:pt idx="77">
                  <c:v>12729799579.514698</c:v>
                </c:pt>
                <c:pt idx="78">
                  <c:v>11671271287.745449</c:v>
                </c:pt>
                <c:pt idx="79">
                  <c:v>10620342153.404301</c:v>
                </c:pt>
                <c:pt idx="80">
                  <c:v>9651971916.4020176</c:v>
                </c:pt>
                <c:pt idx="81">
                  <c:v>8680121186.437048</c:v>
                </c:pt>
                <c:pt idx="82">
                  <c:v>7799139615.4347525</c:v>
                </c:pt>
                <c:pt idx="83">
                  <c:v>6883535052.3368216</c:v>
                </c:pt>
                <c:pt idx="84">
                  <c:v>6048040563.2594767</c:v>
                </c:pt>
                <c:pt idx="85">
                  <c:v>5252601212.2461624</c:v>
                </c:pt>
                <c:pt idx="86">
                  <c:v>4480618037.388257</c:v>
                </c:pt>
                <c:pt idx="87">
                  <c:v>3779159716.8622394</c:v>
                </c:pt>
                <c:pt idx="88">
                  <c:v>3092898765.535821</c:v>
                </c:pt>
                <c:pt idx="89">
                  <c:v>2462593997.3779259</c:v>
                </c:pt>
                <c:pt idx="90">
                  <c:v>1869740778.04884</c:v>
                </c:pt>
                <c:pt idx="91">
                  <c:v>1314995262.531414</c:v>
                </c:pt>
                <c:pt idx="92">
                  <c:v>797963748.66201401</c:v>
                </c:pt>
                <c:pt idx="93">
                  <c:v>324504140.19620633</c:v>
                </c:pt>
                <c:pt idx="94">
                  <c:v>-116873752.20182711</c:v>
                </c:pt>
                <c:pt idx="95">
                  <c:v>-519889288.10675609</c:v>
                </c:pt>
                <c:pt idx="96">
                  <c:v>-895342308.38261759</c:v>
                </c:pt>
                <c:pt idx="97">
                  <c:v>-1235967697.1877108</c:v>
                </c:pt>
                <c:pt idx="98">
                  <c:v>-1542152966.3232136</c:v>
                </c:pt>
                <c:pt idx="99">
                  <c:v>-1806139672.2738514</c:v>
                </c:pt>
                <c:pt idx="100">
                  <c:v>-2071120231.5972314</c:v>
                </c:pt>
                <c:pt idx="101">
                  <c:v>-2282430081.247581</c:v>
                </c:pt>
                <c:pt idx="102">
                  <c:v>-2486237486.6188326</c:v>
                </c:pt>
                <c:pt idx="103">
                  <c:v>-2649471164.1069412</c:v>
                </c:pt>
                <c:pt idx="104">
                  <c:v>-2813082255.4233022</c:v>
                </c:pt>
                <c:pt idx="105">
                  <c:v>-2920245253.8837709</c:v>
                </c:pt>
                <c:pt idx="106">
                  <c:v>-3034113824.1499896</c:v>
                </c:pt>
                <c:pt idx="107">
                  <c:v>-3125190390.9651661</c:v>
                </c:pt>
                <c:pt idx="108">
                  <c:v>-3198729812.526907</c:v>
                </c:pt>
                <c:pt idx="109">
                  <c:v>-3237589868.2401166</c:v>
                </c:pt>
                <c:pt idx="110">
                  <c:v>-3273736202.5335302</c:v>
                </c:pt>
                <c:pt idx="111">
                  <c:v>-3293093792.6399593</c:v>
                </c:pt>
                <c:pt idx="112">
                  <c:v>-3298798167.4503293</c:v>
                </c:pt>
                <c:pt idx="113">
                  <c:v>-3305382371.7761121</c:v>
                </c:pt>
                <c:pt idx="114">
                  <c:v>-3274070547.3180385</c:v>
                </c:pt>
                <c:pt idx="115">
                  <c:v>-3239069451.0317321</c:v>
                </c:pt>
                <c:pt idx="116">
                  <c:v>-3199736488.7635198</c:v>
                </c:pt>
                <c:pt idx="117">
                  <c:v>-3159224550.4585142</c:v>
                </c:pt>
                <c:pt idx="118">
                  <c:v>-3104210439.1373744</c:v>
                </c:pt>
                <c:pt idx="119">
                  <c:v>-3052244224.2361555</c:v>
                </c:pt>
                <c:pt idx="120">
                  <c:v>-2982783882.0315862</c:v>
                </c:pt>
                <c:pt idx="121">
                  <c:v>-2897131049.4012265</c:v>
                </c:pt>
                <c:pt idx="122">
                  <c:v>-2821734047.3468761</c:v>
                </c:pt>
                <c:pt idx="123">
                  <c:v>-2730840718.3713055</c:v>
                </c:pt>
                <c:pt idx="124">
                  <c:v>-2639997727.2875361</c:v>
                </c:pt>
                <c:pt idx="125">
                  <c:v>-2547334688.630764</c:v>
                </c:pt>
                <c:pt idx="126">
                  <c:v>-2462710752.9048786</c:v>
                </c:pt>
                <c:pt idx="127">
                  <c:v>-2370169743.1266956</c:v>
                </c:pt>
                <c:pt idx="128">
                  <c:v>-2259235867.3857703</c:v>
                </c:pt>
                <c:pt idx="129">
                  <c:v>-2161183306.862637</c:v>
                </c:pt>
                <c:pt idx="130">
                  <c:v>-2065901825.488158</c:v>
                </c:pt>
                <c:pt idx="131">
                  <c:v>-1964594200.6768446</c:v>
                </c:pt>
                <c:pt idx="132">
                  <c:v>-1871153282.2275002</c:v>
                </c:pt>
                <c:pt idx="133">
                  <c:v>-1764398311.0384326</c:v>
                </c:pt>
                <c:pt idx="134">
                  <c:v>-1662997987.4007795</c:v>
                </c:pt>
                <c:pt idx="135">
                  <c:v>-1569840894.6259191</c:v>
                </c:pt>
                <c:pt idx="136">
                  <c:v>-1473801733.8620279</c:v>
                </c:pt>
                <c:pt idx="137">
                  <c:v>-1374236537.4193623</c:v>
                </c:pt>
                <c:pt idx="138">
                  <c:v>-1283747907.1762419</c:v>
                </c:pt>
                <c:pt idx="139">
                  <c:v>-1198274577.7239816</c:v>
                </c:pt>
                <c:pt idx="140">
                  <c:v>-1106119384.9222724</c:v>
                </c:pt>
                <c:pt idx="141">
                  <c:v>-1017976376.2173363</c:v>
                </c:pt>
                <c:pt idx="142">
                  <c:v>-933816378.3388176</c:v>
                </c:pt>
                <c:pt idx="143">
                  <c:v>-849849318.44475925</c:v>
                </c:pt>
                <c:pt idx="144">
                  <c:v>-772180539.48782361</c:v>
                </c:pt>
                <c:pt idx="145">
                  <c:v>-696572216.35198545</c:v>
                </c:pt>
                <c:pt idx="146">
                  <c:v>-619479770.94671047</c:v>
                </c:pt>
                <c:pt idx="147">
                  <c:v>-549426559.40523088</c:v>
                </c:pt>
                <c:pt idx="148">
                  <c:v>-482579658.53503424</c:v>
                </c:pt>
                <c:pt idx="149">
                  <c:v>-415889886.00104451</c:v>
                </c:pt>
                <c:pt idx="150">
                  <c:v>-353114339.6877268</c:v>
                </c:pt>
                <c:pt idx="151">
                  <c:v>-292812674.96638548</c:v>
                </c:pt>
                <c:pt idx="152">
                  <c:v>-235904959.21957403</c:v>
                </c:pt>
                <c:pt idx="153">
                  <c:v>-181958013.53259403</c:v>
                </c:pt>
                <c:pt idx="154">
                  <c:v>-131413774.53705284</c:v>
                </c:pt>
                <c:pt idx="155">
                  <c:v>-83021792.37802133</c:v>
                </c:pt>
                <c:pt idx="156">
                  <c:v>-37632758.140036926</c:v>
                </c:pt>
                <c:pt idx="157">
                  <c:v>5062035.936312519</c:v>
                </c:pt>
                <c:pt idx="158">
                  <c:v>44890163.54730919</c:v>
                </c:pt>
                <c:pt idx="159">
                  <c:v>81909945.128656223</c:v>
                </c:pt>
                <c:pt idx="160">
                  <c:v>116998268.12735109</c:v>
                </c:pt>
                <c:pt idx="161">
                  <c:v>148841151.47241306</c:v>
                </c:pt>
                <c:pt idx="162">
                  <c:v>177953189.58335668</c:v>
                </c:pt>
                <c:pt idx="163">
                  <c:v>206635440.19993079</c:v>
                </c:pt>
                <c:pt idx="164">
                  <c:v>230545868.45005998</c:v>
                </c:pt>
                <c:pt idx="165">
                  <c:v>252540952.73032758</c:v>
                </c:pt>
                <c:pt idx="166">
                  <c:v>273737357.85527974</c:v>
                </c:pt>
                <c:pt idx="167">
                  <c:v>291300466.35082489</c:v>
                </c:pt>
                <c:pt idx="168">
                  <c:v>306944040.04291195</c:v>
                </c:pt>
                <c:pt idx="169">
                  <c:v>321947466.63355255</c:v>
                </c:pt>
                <c:pt idx="170">
                  <c:v>334526498.81306964</c:v>
                </c:pt>
                <c:pt idx="171">
                  <c:v>343586464.41339374</c:v>
                </c:pt>
                <c:pt idx="172">
                  <c:v>353121305.73909396</c:v>
                </c:pt>
                <c:pt idx="173">
                  <c:v>360980128.41076463</c:v>
                </c:pt>
                <c:pt idx="174">
                  <c:v>366772867.34443867</c:v>
                </c:pt>
                <c:pt idx="175">
                  <c:v>370342111.70066696</c:v>
                </c:pt>
                <c:pt idx="176">
                  <c:v>370798466.22126311</c:v>
                </c:pt>
                <c:pt idx="177">
                  <c:v>373505761.67892385</c:v>
                </c:pt>
                <c:pt idx="178">
                  <c:v>372042942.21352178</c:v>
                </c:pt>
                <c:pt idx="179">
                  <c:v>373153215.38867158</c:v>
                </c:pt>
                <c:pt idx="180">
                  <c:v>370412900.57097101</c:v>
                </c:pt>
                <c:pt idx="181">
                  <c:v>367202974.52540958</c:v>
                </c:pt>
                <c:pt idx="182">
                  <c:v>361893750.87655854</c:v>
                </c:pt>
                <c:pt idx="183">
                  <c:v>357786002.68305457</c:v>
                </c:pt>
                <c:pt idx="184">
                  <c:v>351951579.63077307</c:v>
                </c:pt>
                <c:pt idx="185">
                  <c:v>343159605.6705988</c:v>
                </c:pt>
                <c:pt idx="186">
                  <c:v>336228864.98292899</c:v>
                </c:pt>
                <c:pt idx="187">
                  <c:v>328629578.91467798</c:v>
                </c:pt>
                <c:pt idx="188">
                  <c:v>319913025.45190609</c:v>
                </c:pt>
                <c:pt idx="189">
                  <c:v>310966081.09621954</c:v>
                </c:pt>
                <c:pt idx="190">
                  <c:v>302048267.37521964</c:v>
                </c:pt>
                <c:pt idx="191">
                  <c:v>292173223.63280815</c:v>
                </c:pt>
                <c:pt idx="192">
                  <c:v>280542176.18633884</c:v>
                </c:pt>
                <c:pt idx="193">
                  <c:v>270717309.65137714</c:v>
                </c:pt>
                <c:pt idx="194">
                  <c:v>259674629.46727946</c:v>
                </c:pt>
                <c:pt idx="195">
                  <c:v>247779122.06786391</c:v>
                </c:pt>
                <c:pt idx="196">
                  <c:v>236391215.66478553</c:v>
                </c:pt>
                <c:pt idx="197">
                  <c:v>225539855.16580519</c:v>
                </c:pt>
                <c:pt idx="198">
                  <c:v>212638518.64409286</c:v>
                </c:pt>
                <c:pt idx="199">
                  <c:v>201395048.08486548</c:v>
                </c:pt>
                <c:pt idx="200">
                  <c:v>190207563.90981811</c:v>
                </c:pt>
                <c:pt idx="201">
                  <c:v>178838826.59441292</c:v>
                </c:pt>
                <c:pt idx="202">
                  <c:v>168006134.36632675</c:v>
                </c:pt>
                <c:pt idx="203">
                  <c:v>156184604.78587693</c:v>
                </c:pt>
                <c:pt idx="204">
                  <c:v>146304709.99614972</c:v>
                </c:pt>
                <c:pt idx="205">
                  <c:v>135012175.25421467</c:v>
                </c:pt>
                <c:pt idx="206">
                  <c:v>124490898.58749865</c:v>
                </c:pt>
                <c:pt idx="207">
                  <c:v>112830509.33618647</c:v>
                </c:pt>
                <c:pt idx="208">
                  <c:v>102894247.9248746</c:v>
                </c:pt>
                <c:pt idx="209">
                  <c:v>92255337.378413364</c:v>
                </c:pt>
                <c:pt idx="210">
                  <c:v>82430889.765094891</c:v>
                </c:pt>
                <c:pt idx="211">
                  <c:v>73218396.076346159</c:v>
                </c:pt>
                <c:pt idx="212">
                  <c:v>63808364.947537579</c:v>
                </c:pt>
                <c:pt idx="213">
                  <c:v>54972821.250021182</c:v>
                </c:pt>
                <c:pt idx="214">
                  <c:v>45953380.841914125</c:v>
                </c:pt>
                <c:pt idx="215">
                  <c:v>37497754.905790932</c:v>
                </c:pt>
                <c:pt idx="216">
                  <c:v>29409107.238073464</c:v>
                </c:pt>
                <c:pt idx="217">
                  <c:v>21573075.973586533</c:v>
                </c:pt>
                <c:pt idx="218">
                  <c:v>14082228.237815712</c:v>
                </c:pt>
                <c:pt idx="219">
                  <c:v>6977050.6552676503</c:v>
                </c:pt>
                <c:pt idx="220">
                  <c:v>191380.44461969292</c:v>
                </c:pt>
                <c:pt idx="221">
                  <c:v>-6241771.2533980822</c:v>
                </c:pt>
                <c:pt idx="222">
                  <c:v>-12327154.232785352</c:v>
                </c:pt>
                <c:pt idx="223">
                  <c:v>-18165732.864652131</c:v>
                </c:pt>
                <c:pt idx="224">
                  <c:v>-23447819.69721904</c:v>
                </c:pt>
                <c:pt idx="225">
                  <c:v>-28569438.383307066</c:v>
                </c:pt>
                <c:pt idx="226">
                  <c:v>-33147537.547598861</c:v>
                </c:pt>
                <c:pt idx="227">
                  <c:v>-37703018.704333834</c:v>
                </c:pt>
                <c:pt idx="228">
                  <c:v>-41751345.745174937</c:v>
                </c:pt>
                <c:pt idx="229">
                  <c:v>-45517394.928179629</c:v>
                </c:pt>
                <c:pt idx="230">
                  <c:v>-48936204.096567772</c:v>
                </c:pt>
                <c:pt idx="231">
                  <c:v>-51779501.669215806</c:v>
                </c:pt>
                <c:pt idx="232">
                  <c:v>-54922514.462370232</c:v>
                </c:pt>
                <c:pt idx="233">
                  <c:v>-57758999.027674168</c:v>
                </c:pt>
                <c:pt idx="234">
                  <c:v>-59656633.188299105</c:v>
                </c:pt>
                <c:pt idx="235">
                  <c:v>-61497470.634675801</c:v>
                </c:pt>
                <c:pt idx="236">
                  <c:v>-63203619.529833511</c:v>
                </c:pt>
                <c:pt idx="237">
                  <c:v>-64329744.93177592</c:v>
                </c:pt>
                <c:pt idx="238">
                  <c:v>-65927393.120748647</c:v>
                </c:pt>
                <c:pt idx="239">
                  <c:v>-66646622.249947891</c:v>
                </c:pt>
                <c:pt idx="240">
                  <c:v>-67092524.204074442</c:v>
                </c:pt>
                <c:pt idx="241">
                  <c:v>-67948687.477985486</c:v>
                </c:pt>
                <c:pt idx="242">
                  <c:v>-67933321.576711461</c:v>
                </c:pt>
                <c:pt idx="243">
                  <c:v>-68213890.728873178</c:v>
                </c:pt>
                <c:pt idx="244">
                  <c:v>-67651064.281019881</c:v>
                </c:pt>
                <c:pt idx="245">
                  <c:v>-67696775.258983269</c:v>
                </c:pt>
                <c:pt idx="246">
                  <c:v>-66742680.569465421</c:v>
                </c:pt>
                <c:pt idx="247">
                  <c:v>-65788657.628302686</c:v>
                </c:pt>
                <c:pt idx="248">
                  <c:v>-64957679.934285112</c:v>
                </c:pt>
                <c:pt idx="249">
                  <c:v>-64424391.95281817</c:v>
                </c:pt>
                <c:pt idx="250">
                  <c:v>-63294400.461436614</c:v>
                </c:pt>
                <c:pt idx="251">
                  <c:v>-61698391.063072935</c:v>
                </c:pt>
                <c:pt idx="252">
                  <c:v>-60592884.833744869</c:v>
                </c:pt>
                <c:pt idx="253">
                  <c:v>-59233779.615670182</c:v>
                </c:pt>
                <c:pt idx="254">
                  <c:v>-57308715.122794993</c:v>
                </c:pt>
                <c:pt idx="255">
                  <c:v>-55584782.691116057</c:v>
                </c:pt>
                <c:pt idx="256">
                  <c:v>-53653302.489717677</c:v>
                </c:pt>
                <c:pt idx="257">
                  <c:v>-51840443.811047785</c:v>
                </c:pt>
                <c:pt idx="258">
                  <c:v>-49678499.838345699</c:v>
                </c:pt>
                <c:pt idx="259">
                  <c:v>-47887603.314893752</c:v>
                </c:pt>
                <c:pt idx="260">
                  <c:v>-45864849.650038131</c:v>
                </c:pt>
                <c:pt idx="261">
                  <c:v>-44012644.580849126</c:v>
                </c:pt>
                <c:pt idx="262">
                  <c:v>-41620042.996774472</c:v>
                </c:pt>
                <c:pt idx="263">
                  <c:v>-39532484.289813459</c:v>
                </c:pt>
                <c:pt idx="264">
                  <c:v>-37347892.083142459</c:v>
                </c:pt>
                <c:pt idx="265">
                  <c:v>-35099324.633184999</c:v>
                </c:pt>
                <c:pt idx="266">
                  <c:v>-33084265.068964589</c:v>
                </c:pt>
                <c:pt idx="267">
                  <c:v>-30946919.008409154</c:v>
                </c:pt>
                <c:pt idx="268">
                  <c:v>-28684661.200686663</c:v>
                </c:pt>
                <c:pt idx="269">
                  <c:v>-26645274.263098415</c:v>
                </c:pt>
                <c:pt idx="270">
                  <c:v>-24410345.83546894</c:v>
                </c:pt>
                <c:pt idx="271">
                  <c:v>-22287784.161265012</c:v>
                </c:pt>
                <c:pt idx="272">
                  <c:v>-20156184.536284581</c:v>
                </c:pt>
                <c:pt idx="273">
                  <c:v>-18088397.787256517</c:v>
                </c:pt>
                <c:pt idx="274">
                  <c:v>-16145450.505440962</c:v>
                </c:pt>
                <c:pt idx="275">
                  <c:v>-14078947.214666778</c:v>
                </c:pt>
                <c:pt idx="276">
                  <c:v>-12273140.63472531</c:v>
                </c:pt>
                <c:pt idx="277">
                  <c:v>-10425981.645668123</c:v>
                </c:pt>
                <c:pt idx="278">
                  <c:v>-8547094.6409301162</c:v>
                </c:pt>
                <c:pt idx="279">
                  <c:v>-6754752.3250852246</c:v>
                </c:pt>
                <c:pt idx="280">
                  <c:v>-5033648.8049155353</c:v>
                </c:pt>
                <c:pt idx="281">
                  <c:v>-3411262.4015272614</c:v>
                </c:pt>
                <c:pt idx="282">
                  <c:v>-1807017.6617866035</c:v>
                </c:pt>
                <c:pt idx="283">
                  <c:v>-270802.43672839651</c:v>
                </c:pt>
                <c:pt idx="284">
                  <c:v>1200745.360133162</c:v>
                </c:pt>
                <c:pt idx="285">
                  <c:v>2602705.6949728527</c:v>
                </c:pt>
                <c:pt idx="286">
                  <c:v>3950403.6052230448</c:v>
                </c:pt>
                <c:pt idx="287">
                  <c:v>5225514.4142441768</c:v>
                </c:pt>
                <c:pt idx="288">
                  <c:v>6428943.423405664</c:v>
                </c:pt>
                <c:pt idx="289">
                  <c:v>7589361.9503084887</c:v>
                </c:pt>
                <c:pt idx="290">
                  <c:v>8612427.8796932679</c:v>
                </c:pt>
                <c:pt idx="291">
                  <c:v>9611159.3756639808</c:v>
                </c:pt>
                <c:pt idx="292">
                  <c:v>10567501.452593353</c:v>
                </c:pt>
                <c:pt idx="293">
                  <c:v>11473307.687919708</c:v>
                </c:pt>
                <c:pt idx="294">
                  <c:v>12212395.442202851</c:v>
                </c:pt>
                <c:pt idx="295">
                  <c:v>12973647.662174126</c:v>
                </c:pt>
                <c:pt idx="296">
                  <c:v>13636690.772301221</c:v>
                </c:pt>
                <c:pt idx="297">
                  <c:v>14175256.005683243</c:v>
                </c:pt>
                <c:pt idx="298">
                  <c:v>14818988.08235112</c:v>
                </c:pt>
                <c:pt idx="299">
                  <c:v>15347228.537879366</c:v>
                </c:pt>
              </c:numCache>
            </c:numRef>
          </c:yVal>
          <c:smooth val="0"/>
        </c:ser>
        <c:ser>
          <c:idx val="1"/>
          <c:order val="1"/>
          <c:tx>
            <c:v>NGC</c:v>
          </c:tx>
          <c:marker>
            <c:symbol val="none"/>
          </c:marker>
          <c:xVal>
            <c:numRef>
              <c:f>'Be-trans'!$B$7:$B$306</c:f>
              <c:numCache>
                <c:formatCode>General</c:formatCode>
                <c:ptCount val="3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</c:numCache>
            </c:numRef>
          </c:xVal>
          <c:yVal>
            <c:numRef>
              <c:f>'Be-trans'!$R$7:$R$306</c:f>
              <c:numCache>
                <c:formatCode>0.00E+00</c:formatCode>
                <c:ptCount val="300"/>
                <c:pt idx="0">
                  <c:v>-9.9845850914599375E-7</c:v>
                </c:pt>
                <c:pt idx="1">
                  <c:v>-9.9383878897208085E-7</c:v>
                </c:pt>
                <c:pt idx="2">
                  <c:v>-9.8615508199105373E-7</c:v>
                </c:pt>
                <c:pt idx="3">
                  <c:v>-9.7543107693098459E-7</c:v>
                </c:pt>
                <c:pt idx="4">
                  <c:v>-9.6169983570331006E-7</c:v>
                </c:pt>
                <c:pt idx="5">
                  <c:v>-9.4500369147356384E-7</c:v>
                </c:pt>
                <c:pt idx="6">
                  <c:v>-445.36759394024159</c:v>
                </c:pt>
                <c:pt idx="7">
                  <c:v>-694631.78087531426</c:v>
                </c:pt>
                <c:pt idx="8">
                  <c:v>-4593803.7385899164</c:v>
                </c:pt>
                <c:pt idx="9">
                  <c:v>-13667029.861691084</c:v>
                </c:pt>
                <c:pt idx="10">
                  <c:v>-35320635.740535431</c:v>
                </c:pt>
                <c:pt idx="11">
                  <c:v>-91330969.919193089</c:v>
                </c:pt>
                <c:pt idx="12">
                  <c:v>-227626119.3497721</c:v>
                </c:pt>
                <c:pt idx="13">
                  <c:v>-418938907.02155596</c:v>
                </c:pt>
                <c:pt idx="14">
                  <c:v>-704426083.98617589</c:v>
                </c:pt>
                <c:pt idx="15">
                  <c:v>-1096484233.4671099</c:v>
                </c:pt>
                <c:pt idx="16">
                  <c:v>-1656591828.0456922</c:v>
                </c:pt>
                <c:pt idx="17">
                  <c:v>-2500594223.9444866</c:v>
                </c:pt>
                <c:pt idx="18">
                  <c:v>-3533692101.5870886</c:v>
                </c:pt>
                <c:pt idx="19">
                  <c:v>-5046718659.3337355</c:v>
                </c:pt>
                <c:pt idx="20">
                  <c:v>-6079408911.3278236</c:v>
                </c:pt>
                <c:pt idx="21">
                  <c:v>-7015584578.8481121</c:v>
                </c:pt>
                <c:pt idx="22">
                  <c:v>-7640073610.8479033</c:v>
                </c:pt>
                <c:pt idx="23">
                  <c:v>-7570427437.2425222</c:v>
                </c:pt>
                <c:pt idx="24">
                  <c:v>-6756060055.7510319</c:v>
                </c:pt>
                <c:pt idx="25">
                  <c:v>-5248867662.135479</c:v>
                </c:pt>
                <c:pt idx="26">
                  <c:v>-3210265590.5310783</c:v>
                </c:pt>
                <c:pt idx="27">
                  <c:v>-764845329.80162477</c:v>
                </c:pt>
                <c:pt idx="28">
                  <c:v>2003645233.9842055</c:v>
                </c:pt>
                <c:pt idx="29">
                  <c:v>5134377511.5396481</c:v>
                </c:pt>
                <c:pt idx="30">
                  <c:v>8435014495.3782806</c:v>
                </c:pt>
                <c:pt idx="31">
                  <c:v>11734904958.529625</c:v>
                </c:pt>
                <c:pt idx="32">
                  <c:v>15040108331.561897</c:v>
                </c:pt>
                <c:pt idx="33">
                  <c:v>18154844138.235817</c:v>
                </c:pt>
                <c:pt idx="34">
                  <c:v>21156483735.042233</c:v>
                </c:pt>
                <c:pt idx="35">
                  <c:v>23911491510.347244</c:v>
                </c:pt>
                <c:pt idx="36">
                  <c:v>26442523422.136856</c:v>
                </c:pt>
                <c:pt idx="37">
                  <c:v>28489937068.310268</c:v>
                </c:pt>
                <c:pt idx="38">
                  <c:v>30941153488.864624</c:v>
                </c:pt>
                <c:pt idx="39">
                  <c:v>31814354526.247204</c:v>
                </c:pt>
                <c:pt idx="40">
                  <c:v>34336410767.015682</c:v>
                </c:pt>
                <c:pt idx="41">
                  <c:v>39992665904.901329</c:v>
                </c:pt>
                <c:pt idx="42">
                  <c:v>41584765396.989662</c:v>
                </c:pt>
                <c:pt idx="43">
                  <c:v>43456288947.191887</c:v>
                </c:pt>
                <c:pt idx="44">
                  <c:v>44429118217.722305</c:v>
                </c:pt>
                <c:pt idx="45">
                  <c:v>44938740208.643806</c:v>
                </c:pt>
                <c:pt idx="46">
                  <c:v>47076330037.13221</c:v>
                </c:pt>
                <c:pt idx="47">
                  <c:v>48139682546.750389</c:v>
                </c:pt>
                <c:pt idx="48">
                  <c:v>48084683774.284767</c:v>
                </c:pt>
                <c:pt idx="49">
                  <c:v>48233331988.49147</c:v>
                </c:pt>
                <c:pt idx="50">
                  <c:v>47790718660.171722</c:v>
                </c:pt>
                <c:pt idx="51">
                  <c:v>46984144992.52169</c:v>
                </c:pt>
                <c:pt idx="52">
                  <c:v>47944695594.278313</c:v>
                </c:pt>
                <c:pt idx="53">
                  <c:v>46581412249.84317</c:v>
                </c:pt>
                <c:pt idx="54">
                  <c:v>45181201222.223335</c:v>
                </c:pt>
                <c:pt idx="55">
                  <c:v>43910897312.057442</c:v>
                </c:pt>
                <c:pt idx="56">
                  <c:v>42118973542.485825</c:v>
                </c:pt>
                <c:pt idx="57">
                  <c:v>40574529564.519325</c:v>
                </c:pt>
                <c:pt idx="58">
                  <c:v>39013631971.065475</c:v>
                </c:pt>
                <c:pt idx="59">
                  <c:v>37297515776.109291</c:v>
                </c:pt>
                <c:pt idx="60">
                  <c:v>35299304590.82946</c:v>
                </c:pt>
                <c:pt idx="61">
                  <c:v>33502411486.308102</c:v>
                </c:pt>
                <c:pt idx="62">
                  <c:v>31576197203.581608</c:v>
                </c:pt>
                <c:pt idx="63">
                  <c:v>29627097712.626194</c:v>
                </c:pt>
                <c:pt idx="64">
                  <c:v>27831618254.709236</c:v>
                </c:pt>
                <c:pt idx="65">
                  <c:v>26042777706.508301</c:v>
                </c:pt>
                <c:pt idx="66">
                  <c:v>24184929028.374851</c:v>
                </c:pt>
                <c:pt idx="67">
                  <c:v>22311799374.703209</c:v>
                </c:pt>
                <c:pt idx="68">
                  <c:v>20652983670.357029</c:v>
                </c:pt>
                <c:pt idx="69">
                  <c:v>18895427145.779362</c:v>
                </c:pt>
                <c:pt idx="70">
                  <c:v>17204899356.355457</c:v>
                </c:pt>
                <c:pt idx="71">
                  <c:v>15618475419.2111</c:v>
                </c:pt>
                <c:pt idx="72">
                  <c:v>14069659275.043768</c:v>
                </c:pt>
                <c:pt idx="73">
                  <c:v>12522219889.698706</c:v>
                </c:pt>
                <c:pt idx="74">
                  <c:v>11036131263.98035</c:v>
                </c:pt>
                <c:pt idx="75">
                  <c:v>9638940108.2966881</c:v>
                </c:pt>
                <c:pt idx="76">
                  <c:v>8311922225.3737068</c:v>
                </c:pt>
                <c:pt idx="77">
                  <c:v>7022314795.8580275</c:v>
                </c:pt>
                <c:pt idx="78">
                  <c:v>5815556439.3239374</c:v>
                </c:pt>
                <c:pt idx="79">
                  <c:v>4659063476.2532921</c:v>
                </c:pt>
                <c:pt idx="80">
                  <c:v>3586121830.9084039</c:v>
                </c:pt>
                <c:pt idx="81">
                  <c:v>2561274265.2646823</c:v>
                </c:pt>
                <c:pt idx="82">
                  <c:v>1613875790.5428746</c:v>
                </c:pt>
                <c:pt idx="83">
                  <c:v>715080840.58526754</c:v>
                </c:pt>
                <c:pt idx="84">
                  <c:v>-112628366.83378236</c:v>
                </c:pt>
                <c:pt idx="85">
                  <c:v>-878359059.43944788</c:v>
                </c:pt>
                <c:pt idx="86">
                  <c:v>-1577143101.2833369</c:v>
                </c:pt>
                <c:pt idx="87">
                  <c:v>-2225863279.0007315</c:v>
                </c:pt>
                <c:pt idx="88">
                  <c:v>-2800502293.4276834</c:v>
                </c:pt>
                <c:pt idx="89">
                  <c:v>-3328830349.6134696</c:v>
                </c:pt>
                <c:pt idx="90">
                  <c:v>-3799714312.0836191</c:v>
                </c:pt>
                <c:pt idx="91">
                  <c:v>-4213536071.8086791</c:v>
                </c:pt>
                <c:pt idx="92">
                  <c:v>-4565406543.2648439</c:v>
                </c:pt>
                <c:pt idx="93">
                  <c:v>-4911296757.2995758</c:v>
                </c:pt>
                <c:pt idx="94">
                  <c:v>-5173584297.8097</c:v>
                </c:pt>
                <c:pt idx="95">
                  <c:v>-5376750501.2905254</c:v>
                </c:pt>
                <c:pt idx="96">
                  <c:v>-5598648464.8468924</c:v>
                </c:pt>
                <c:pt idx="97">
                  <c:v>-5752582068.8285789</c:v>
                </c:pt>
                <c:pt idx="98">
                  <c:v>-5856147376.2158432</c:v>
                </c:pt>
                <c:pt idx="99">
                  <c:v>-5888440137.6633797</c:v>
                </c:pt>
                <c:pt idx="100">
                  <c:v>-5985102599.2133055</c:v>
                </c:pt>
                <c:pt idx="101">
                  <c:v>-5973461125.0916491</c:v>
                </c:pt>
                <c:pt idx="102">
                  <c:v>-5983677326.2566462</c:v>
                </c:pt>
                <c:pt idx="103">
                  <c:v>-5930188281.3051195</c:v>
                </c:pt>
                <c:pt idx="104">
                  <c:v>-5905729622.6412764</c:v>
                </c:pt>
                <c:pt idx="105">
                  <c:v>-5788255939.5326614</c:v>
                </c:pt>
                <c:pt idx="106">
                  <c:v>-5707352632.4931412</c:v>
                </c:pt>
                <c:pt idx="107">
                  <c:v>-5601752153.2484589</c:v>
                </c:pt>
                <c:pt idx="108">
                  <c:v>-5481225538.0200148</c:v>
                </c:pt>
                <c:pt idx="109">
                  <c:v>-5317353339.249856</c:v>
                </c:pt>
                <c:pt idx="110">
                  <c:v>-5163910783.1376438</c:v>
                </c:pt>
                <c:pt idx="111">
                  <c:v>-4996835349.2388725</c:v>
                </c:pt>
                <c:pt idx="112">
                  <c:v>-4820957793.4741726</c:v>
                </c:pt>
                <c:pt idx="113">
                  <c:v>-4656662665.9049997</c:v>
                </c:pt>
                <c:pt idx="114">
                  <c:v>-4449175748.8846636</c:v>
                </c:pt>
                <c:pt idx="115">
                  <c:v>-4247161964.9256573</c:v>
                </c:pt>
                <c:pt idx="116">
                  <c:v>-4048757418.1925669</c:v>
                </c:pt>
                <c:pt idx="117">
                  <c:v>-3857064666.0123267</c:v>
                </c:pt>
                <c:pt idx="118">
                  <c:v>-3655409816.5185695</c:v>
                </c:pt>
                <c:pt idx="119">
                  <c:v>-3464583873.7798905</c:v>
                </c:pt>
                <c:pt idx="120">
                  <c:v>-3260873836.0925703</c:v>
                </c:pt>
                <c:pt idx="121">
                  <c:v>-3047073427.6861997</c:v>
                </c:pt>
                <c:pt idx="122">
                  <c:v>-2851244580.3558502</c:v>
                </c:pt>
                <c:pt idx="123">
                  <c:v>-2646578356.5719242</c:v>
                </c:pt>
                <c:pt idx="124">
                  <c:v>-2448924579.8614826</c:v>
                </c:pt>
                <c:pt idx="125">
                  <c:v>-2256200869.7876172</c:v>
                </c:pt>
                <c:pt idx="126">
                  <c:v>-2076598427.178355</c:v>
                </c:pt>
                <c:pt idx="127">
                  <c:v>-1896016535.5082231</c:v>
                </c:pt>
                <c:pt idx="128">
                  <c:v>-1707324527.7660222</c:v>
                </c:pt>
                <c:pt idx="129">
                  <c:v>-1535045770.9932122</c:v>
                </c:pt>
                <c:pt idx="130">
                  <c:v>-1370586756.5367446</c:v>
                </c:pt>
                <c:pt idx="131">
                  <c:v>-1208053117.2270739</c:v>
                </c:pt>
                <c:pt idx="132">
                  <c:v>-1056146731.0626911</c:v>
                </c:pt>
                <c:pt idx="133">
                  <c:v>-902816371.17612374</c:v>
                </c:pt>
                <c:pt idx="134">
                  <c:v>-758815401.01202762</c:v>
                </c:pt>
                <c:pt idx="135">
                  <c:v>-624543818.41551065</c:v>
                </c:pt>
                <c:pt idx="136">
                  <c:v>-494940538.85369736</c:v>
                </c:pt>
                <c:pt idx="137">
                  <c:v>-370586481.42298901</c:v>
                </c:pt>
                <c:pt idx="138">
                  <c:v>-255028960.56511506</c:v>
                </c:pt>
                <c:pt idx="139">
                  <c:v>-146129047.94545671</c:v>
                </c:pt>
                <c:pt idx="140">
                  <c:v>-42571972.863353513</c:v>
                </c:pt>
                <c:pt idx="141">
                  <c:v>53985849.393530123</c:v>
                </c:pt>
                <c:pt idx="142">
                  <c:v>144052692.25325873</c:v>
                </c:pt>
                <c:pt idx="143">
                  <c:v>227183819.69827542</c:v>
                </c:pt>
                <c:pt idx="144">
                  <c:v>305000387.55202883</c:v>
                </c:pt>
                <c:pt idx="145">
                  <c:v>376812566.70247513</c:v>
                </c:pt>
                <c:pt idx="146">
                  <c:v>440002127.46181583</c:v>
                </c:pt>
                <c:pt idx="147">
                  <c:v>500006817.8130455</c:v>
                </c:pt>
                <c:pt idx="148">
                  <c:v>555237314.15647638</c:v>
                </c:pt>
                <c:pt idx="149">
                  <c:v>601916852.89657414</c:v>
                </c:pt>
                <c:pt idx="150">
                  <c:v>644350084.92446399</c:v>
                </c:pt>
                <c:pt idx="151">
                  <c:v>680530229.33375454</c:v>
                </c:pt>
                <c:pt idx="152">
                  <c:v>712492537.13386357</c:v>
                </c:pt>
                <c:pt idx="153">
                  <c:v>739717519.85786939</c:v>
                </c:pt>
                <c:pt idx="154">
                  <c:v>765209702.13839173</c:v>
                </c:pt>
                <c:pt idx="155">
                  <c:v>782979090.6438942</c:v>
                </c:pt>
                <c:pt idx="156">
                  <c:v>798288462.15453589</c:v>
                </c:pt>
                <c:pt idx="157">
                  <c:v>808288430.72848403</c:v>
                </c:pt>
                <c:pt idx="158">
                  <c:v>813052480.78397381</c:v>
                </c:pt>
                <c:pt idx="159">
                  <c:v>814821328.04197574</c:v>
                </c:pt>
                <c:pt idx="160">
                  <c:v>818947472.00724959</c:v>
                </c:pt>
                <c:pt idx="161">
                  <c:v>814346010.69170403</c:v>
                </c:pt>
                <c:pt idx="162">
                  <c:v>806277417.96357644</c:v>
                </c:pt>
                <c:pt idx="163">
                  <c:v>803842432.28868186</c:v>
                </c:pt>
                <c:pt idx="164">
                  <c:v>789106656.76262927</c:v>
                </c:pt>
                <c:pt idx="165">
                  <c:v>773928445.60296512</c:v>
                </c:pt>
                <c:pt idx="166">
                  <c:v>760849812.13933539</c:v>
                </c:pt>
                <c:pt idx="167">
                  <c:v>741575153.80546737</c:v>
                </c:pt>
                <c:pt idx="168">
                  <c:v>721118978.96420455</c:v>
                </c:pt>
                <c:pt idx="169">
                  <c:v>702151509.80777025</c:v>
                </c:pt>
                <c:pt idx="170">
                  <c:v>680433522.84103501</c:v>
                </c:pt>
                <c:pt idx="171">
                  <c:v>654145543.64801037</c:v>
                </c:pt>
                <c:pt idx="172">
                  <c:v>631049562.3418076</c:v>
                </c:pt>
                <c:pt idx="173">
                  <c:v>606798735.98110044</c:v>
                </c:pt>
                <c:pt idx="174">
                  <c:v>580824987.63517654</c:v>
                </c:pt>
                <c:pt idx="175">
                  <c:v>553065334.18572772</c:v>
                </c:pt>
                <c:pt idx="176">
                  <c:v>522478572.51358587</c:v>
                </c:pt>
                <c:pt idx="177">
                  <c:v>496618014.9869107</c:v>
                </c:pt>
                <c:pt idx="178">
                  <c:v>466617336.68056822</c:v>
                </c:pt>
                <c:pt idx="179">
                  <c:v>441118380.63958859</c:v>
                </c:pt>
                <c:pt idx="180">
                  <c:v>412205510.91959518</c:v>
                </c:pt>
                <c:pt idx="181">
                  <c:v>384008436.21971172</c:v>
                </c:pt>
                <c:pt idx="182">
                  <c:v>354841878.25776106</c:v>
                </c:pt>
                <c:pt idx="183">
                  <c:v>327975519.49372095</c:v>
                </c:pt>
                <c:pt idx="184">
                  <c:v>300536935.46924776</c:v>
                </c:pt>
                <c:pt idx="185">
                  <c:v>271747297.91841274</c:v>
                </c:pt>
                <c:pt idx="186">
                  <c:v>245557312.738074</c:v>
                </c:pt>
                <c:pt idx="187">
                  <c:v>219827565.89901116</c:v>
                </c:pt>
                <c:pt idx="188">
                  <c:v>194316749.87471896</c:v>
                </c:pt>
                <c:pt idx="189">
                  <c:v>169633433.89577356</c:v>
                </c:pt>
                <c:pt idx="190">
                  <c:v>145873297.66745189</c:v>
                </c:pt>
                <c:pt idx="191">
                  <c:v>122552117.76954441</c:v>
                </c:pt>
                <c:pt idx="192">
                  <c:v>99513670.716423079</c:v>
                </c:pt>
                <c:pt idx="193">
                  <c:v>78085380.790563971</c:v>
                </c:pt>
                <c:pt idx="194">
                  <c:v>57197934.267147094</c:v>
                </c:pt>
                <c:pt idx="195">
                  <c:v>37124540.203154579</c:v>
                </c:pt>
                <c:pt idx="196">
                  <c:v>18131635.108897574</c:v>
                </c:pt>
                <c:pt idx="197">
                  <c:v>91899.532231711913</c:v>
                </c:pt>
                <c:pt idx="198">
                  <c:v>-16926817.445741098</c:v>
                </c:pt>
                <c:pt idx="199">
                  <c:v>-33023166.819927365</c:v>
                </c:pt>
                <c:pt idx="200">
                  <c:v>-48208621.7050303</c:v>
                </c:pt>
                <c:pt idx="201">
                  <c:v>-62405264.706124745</c:v>
                </c:pt>
                <c:pt idx="202">
                  <c:v>-75862245.237394318</c:v>
                </c:pt>
                <c:pt idx="203">
                  <c:v>-87866287.047759011</c:v>
                </c:pt>
                <c:pt idx="204">
                  <c:v>-100029866.60355774</c:v>
                </c:pt>
                <c:pt idx="205">
                  <c:v>-110307629.72103928</c:v>
                </c:pt>
                <c:pt idx="206">
                  <c:v>-120156591.83356316</c:v>
                </c:pt>
                <c:pt idx="207">
                  <c:v>-127688347.87598851</c:v>
                </c:pt>
                <c:pt idx="208">
                  <c:v>-135938411.02976915</c:v>
                </c:pt>
                <c:pt idx="209">
                  <c:v>-142061643.89236417</c:v>
                </c:pt>
                <c:pt idx="210">
                  <c:v>-148100799.63435221</c:v>
                </c:pt>
                <c:pt idx="211">
                  <c:v>-154066896.81469724</c:v>
                </c:pt>
                <c:pt idx="212">
                  <c:v>-158340718.4240526</c:v>
                </c:pt>
                <c:pt idx="213">
                  <c:v>-162628512.53947571</c:v>
                </c:pt>
                <c:pt idx="214">
                  <c:v>-164709786.54311308</c:v>
                </c:pt>
                <c:pt idx="215">
                  <c:v>-166799679.52865925</c:v>
                </c:pt>
                <c:pt idx="216">
                  <c:v>-168440838.0896346</c:v>
                </c:pt>
                <c:pt idx="217">
                  <c:v>-168987626.20421124</c:v>
                </c:pt>
                <c:pt idx="218">
                  <c:v>-168809741.12788829</c:v>
                </c:pt>
                <c:pt idx="219">
                  <c:v>-168574502.57286501</c:v>
                </c:pt>
                <c:pt idx="220">
                  <c:v>-166810188.57997975</c:v>
                </c:pt>
                <c:pt idx="221">
                  <c:v>-165714467.80612442</c:v>
                </c:pt>
                <c:pt idx="222">
                  <c:v>-163549314.40786177</c:v>
                </c:pt>
                <c:pt idx="223">
                  <c:v>-161811452.84545988</c:v>
                </c:pt>
                <c:pt idx="224">
                  <c:v>-157778940.38791808</c:v>
                </c:pt>
                <c:pt idx="225">
                  <c:v>-154706055.5828675</c:v>
                </c:pt>
                <c:pt idx="226">
                  <c:v>-150203309.93347812</c:v>
                </c:pt>
                <c:pt idx="227">
                  <c:v>-146759186.61177021</c:v>
                </c:pt>
                <c:pt idx="228">
                  <c:v>-142215216.05203339</c:v>
                </c:pt>
                <c:pt idx="229">
                  <c:v>-137527101.86120841</c:v>
                </c:pt>
                <c:pt idx="230">
                  <c:v>-132489445.89802457</c:v>
                </c:pt>
                <c:pt idx="231">
                  <c:v>-126584343.80973169</c:v>
                </c:pt>
                <c:pt idx="232">
                  <c:v>-121944802.37807369</c:v>
                </c:pt>
                <c:pt idx="233">
                  <c:v>-116978166.48570636</c:v>
                </c:pt>
                <c:pt idx="234">
                  <c:v>-110554387.64638655</c:v>
                </c:pt>
                <c:pt idx="235">
                  <c:v>-104501575.544883</c:v>
                </c:pt>
                <c:pt idx="236">
                  <c:v>-98600529.178288132</c:v>
                </c:pt>
                <c:pt idx="237">
                  <c:v>-92168201.856712818</c:v>
                </c:pt>
                <c:pt idx="238">
                  <c:v>-86711499.656920061</c:v>
                </c:pt>
                <c:pt idx="239">
                  <c:v>-80368446.367901891</c:v>
                </c:pt>
                <c:pt idx="240">
                  <c:v>-74021686.693974152</c:v>
                </c:pt>
                <c:pt idx="241">
                  <c:v>-68377186.48672761</c:v>
                </c:pt>
                <c:pt idx="242">
                  <c:v>-62094296.319577992</c:v>
                </c:pt>
                <c:pt idx="243">
                  <c:v>-56325694.2639919</c:v>
                </c:pt>
                <c:pt idx="244">
                  <c:v>-50106599.637544475</c:v>
                </c:pt>
                <c:pt idx="245">
                  <c:v>-44564325.024955459</c:v>
                </c:pt>
                <c:pt idx="246">
                  <c:v>-38584463.689589344</c:v>
                </c:pt>
                <c:pt idx="247">
                  <c:v>-32871614.601428948</c:v>
                </c:pt>
                <c:pt idx="248">
                  <c:v>-27446225.470395457</c:v>
                </c:pt>
                <c:pt idx="249">
                  <c:v>-22312762.668361098</c:v>
                </c:pt>
                <c:pt idx="250">
                  <c:v>-17136771.697095614</c:v>
                </c:pt>
                <c:pt idx="251">
                  <c:v>-12056222.562599685</c:v>
                </c:pt>
                <c:pt idx="252">
                  <c:v>-7270269.0117689297</c:v>
                </c:pt>
                <c:pt idx="253">
                  <c:v>-2615570.9267889229</c:v>
                </c:pt>
                <c:pt idx="254">
                  <c:v>1857670.6751227716</c:v>
                </c:pt>
                <c:pt idx="255">
                  <c:v>6118585.9477984793</c:v>
                </c:pt>
                <c:pt idx="256">
                  <c:v>10150845.427641623</c:v>
                </c:pt>
                <c:pt idx="257">
                  <c:v>14005106.459734432</c:v>
                </c:pt>
                <c:pt idx="258">
                  <c:v>17556366.797675092</c:v>
                </c:pt>
                <c:pt idx="259">
                  <c:v>21041583.194356125</c:v>
                </c:pt>
                <c:pt idx="260">
                  <c:v>24247901.360002667</c:v>
                </c:pt>
                <c:pt idx="261">
                  <c:v>27370272.897757951</c:v>
                </c:pt>
                <c:pt idx="262">
                  <c:v>29953147.732028358</c:v>
                </c:pt>
                <c:pt idx="263">
                  <c:v>32532888.751641139</c:v>
                </c:pt>
                <c:pt idx="264">
                  <c:v>34832354.959243327</c:v>
                </c:pt>
                <c:pt idx="265">
                  <c:v>36854043.880790539</c:v>
                </c:pt>
                <c:pt idx="266">
                  <c:v>38921751.4274875</c:v>
                </c:pt>
                <c:pt idx="267">
                  <c:v>40658181.427407421</c:v>
                </c:pt>
                <c:pt idx="268">
                  <c:v>42004285.249562137</c:v>
                </c:pt>
                <c:pt idx="269">
                  <c:v>43457633.836117439</c:v>
                </c:pt>
                <c:pt idx="270">
                  <c:v>44364299.693799861</c:v>
                </c:pt>
                <c:pt idx="271">
                  <c:v>45216163.235092901</c:v>
                </c:pt>
                <c:pt idx="272">
                  <c:v>45787628.166182026</c:v>
                </c:pt>
                <c:pt idx="273">
                  <c:v>46225665.868411288</c:v>
                </c:pt>
                <c:pt idx="274">
                  <c:v>46723857.765927657</c:v>
                </c:pt>
                <c:pt idx="275">
                  <c:v>46557474.520077519</c:v>
                </c:pt>
                <c:pt idx="276">
                  <c:v>46952597.537895106</c:v>
                </c:pt>
                <c:pt idx="277">
                  <c:v>46933902.203653462</c:v>
                </c:pt>
                <c:pt idx="278">
                  <c:v>46376516.121815331</c:v>
                </c:pt>
                <c:pt idx="279">
                  <c:v>45777436.571542129</c:v>
                </c:pt>
                <c:pt idx="280">
                  <c:v>45088608.686396755</c:v>
                </c:pt>
                <c:pt idx="281">
                  <c:v>44715758.007097155</c:v>
                </c:pt>
                <c:pt idx="282">
                  <c:v>43798874.169279903</c:v>
                </c:pt>
                <c:pt idx="283">
                  <c:v>42923533.65665739</c:v>
                </c:pt>
                <c:pt idx="284">
                  <c:v>41700198.343451805</c:v>
                </c:pt>
                <c:pt idx="285">
                  <c:v>40479561.8657258</c:v>
                </c:pt>
                <c:pt idx="286">
                  <c:v>39326412.594068348</c:v>
                </c:pt>
                <c:pt idx="287">
                  <c:v>37994866.524905369</c:v>
                </c:pt>
                <c:pt idx="288">
                  <c:v>36561904.383425273</c:v>
                </c:pt>
                <c:pt idx="289">
                  <c:v>35184495.119602345</c:v>
                </c:pt>
                <c:pt idx="290">
                  <c:v>33445189.238364462</c:v>
                </c:pt>
                <c:pt idx="291">
                  <c:v>31856362.019371495</c:v>
                </c:pt>
                <c:pt idx="292">
                  <c:v>30295679.982616402</c:v>
                </c:pt>
                <c:pt idx="293">
                  <c:v>28721182.785913538</c:v>
                </c:pt>
                <c:pt idx="294">
                  <c:v>26872216.770103358</c:v>
                </c:pt>
                <c:pt idx="295">
                  <c:v>25203609.08572216</c:v>
                </c:pt>
                <c:pt idx="296">
                  <c:v>23447595.275733553</c:v>
                </c:pt>
                <c:pt idx="297">
                  <c:v>21590726.997650862</c:v>
                </c:pt>
                <c:pt idx="298">
                  <c:v>19978364.097147375</c:v>
                </c:pt>
                <c:pt idx="299">
                  <c:v>18269114.445794474</c:v>
                </c:pt>
              </c:numCache>
            </c:numRef>
          </c:yVal>
          <c:smooth val="0"/>
        </c:ser>
        <c:ser>
          <c:idx val="2"/>
          <c:order val="2"/>
          <c:tx>
            <c:v>NGC Be+long</c:v>
          </c:tx>
          <c:marker>
            <c:symbol val="none"/>
          </c:marker>
          <c:xVal>
            <c:numRef>
              <c:f>'Be-trans'!$B$7:$B$306</c:f>
              <c:numCache>
                <c:formatCode>General</c:formatCode>
                <c:ptCount val="30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  <c:pt idx="200">
                  <c:v>20.100000000000001</c:v>
                </c:pt>
                <c:pt idx="201">
                  <c:v>20.2</c:v>
                </c:pt>
                <c:pt idx="202">
                  <c:v>20.3</c:v>
                </c:pt>
                <c:pt idx="203">
                  <c:v>20.399999999999999</c:v>
                </c:pt>
                <c:pt idx="204">
                  <c:v>20.5</c:v>
                </c:pt>
                <c:pt idx="205">
                  <c:v>20.6</c:v>
                </c:pt>
                <c:pt idx="206">
                  <c:v>20.7</c:v>
                </c:pt>
                <c:pt idx="207">
                  <c:v>20.8</c:v>
                </c:pt>
                <c:pt idx="208">
                  <c:v>20.9</c:v>
                </c:pt>
                <c:pt idx="209">
                  <c:v>21</c:v>
                </c:pt>
                <c:pt idx="210">
                  <c:v>21.1</c:v>
                </c:pt>
                <c:pt idx="211">
                  <c:v>21.2</c:v>
                </c:pt>
                <c:pt idx="212">
                  <c:v>21.3</c:v>
                </c:pt>
                <c:pt idx="213">
                  <c:v>21.4</c:v>
                </c:pt>
                <c:pt idx="214">
                  <c:v>21.5</c:v>
                </c:pt>
                <c:pt idx="215">
                  <c:v>21.6</c:v>
                </c:pt>
                <c:pt idx="216">
                  <c:v>21.7</c:v>
                </c:pt>
                <c:pt idx="217">
                  <c:v>21.8</c:v>
                </c:pt>
                <c:pt idx="218">
                  <c:v>21.9</c:v>
                </c:pt>
                <c:pt idx="219">
                  <c:v>22</c:v>
                </c:pt>
                <c:pt idx="220">
                  <c:v>22.1</c:v>
                </c:pt>
                <c:pt idx="221">
                  <c:v>22.2</c:v>
                </c:pt>
                <c:pt idx="222">
                  <c:v>22.3</c:v>
                </c:pt>
                <c:pt idx="223">
                  <c:v>22.4</c:v>
                </c:pt>
                <c:pt idx="224">
                  <c:v>22.5</c:v>
                </c:pt>
                <c:pt idx="225">
                  <c:v>22.6</c:v>
                </c:pt>
                <c:pt idx="226">
                  <c:v>22.7</c:v>
                </c:pt>
                <c:pt idx="227">
                  <c:v>22.8</c:v>
                </c:pt>
                <c:pt idx="228">
                  <c:v>22.9</c:v>
                </c:pt>
                <c:pt idx="229">
                  <c:v>23</c:v>
                </c:pt>
                <c:pt idx="230">
                  <c:v>23.1</c:v>
                </c:pt>
                <c:pt idx="231">
                  <c:v>23.2</c:v>
                </c:pt>
                <c:pt idx="232">
                  <c:v>23.3</c:v>
                </c:pt>
                <c:pt idx="233">
                  <c:v>23.4</c:v>
                </c:pt>
                <c:pt idx="234">
                  <c:v>23.5</c:v>
                </c:pt>
                <c:pt idx="235">
                  <c:v>23.6</c:v>
                </c:pt>
                <c:pt idx="236">
                  <c:v>23.7</c:v>
                </c:pt>
                <c:pt idx="237">
                  <c:v>23.8</c:v>
                </c:pt>
                <c:pt idx="238">
                  <c:v>23.9</c:v>
                </c:pt>
                <c:pt idx="239">
                  <c:v>24</c:v>
                </c:pt>
                <c:pt idx="240">
                  <c:v>24.1</c:v>
                </c:pt>
                <c:pt idx="241">
                  <c:v>24.2</c:v>
                </c:pt>
                <c:pt idx="242">
                  <c:v>24.3</c:v>
                </c:pt>
                <c:pt idx="243">
                  <c:v>24.4</c:v>
                </c:pt>
                <c:pt idx="244">
                  <c:v>24.5</c:v>
                </c:pt>
                <c:pt idx="245">
                  <c:v>24.6</c:v>
                </c:pt>
                <c:pt idx="246">
                  <c:v>24.7</c:v>
                </c:pt>
                <c:pt idx="247">
                  <c:v>24.8</c:v>
                </c:pt>
                <c:pt idx="248">
                  <c:v>24.9</c:v>
                </c:pt>
                <c:pt idx="249">
                  <c:v>25</c:v>
                </c:pt>
                <c:pt idx="250">
                  <c:v>25.1</c:v>
                </c:pt>
                <c:pt idx="251">
                  <c:v>25.2</c:v>
                </c:pt>
                <c:pt idx="252">
                  <c:v>25.3</c:v>
                </c:pt>
                <c:pt idx="253">
                  <c:v>25.4</c:v>
                </c:pt>
                <c:pt idx="254">
                  <c:v>25.5</c:v>
                </c:pt>
                <c:pt idx="255">
                  <c:v>25.6</c:v>
                </c:pt>
                <c:pt idx="256">
                  <c:v>25.7</c:v>
                </c:pt>
                <c:pt idx="257">
                  <c:v>25.8</c:v>
                </c:pt>
                <c:pt idx="258">
                  <c:v>25.9</c:v>
                </c:pt>
                <c:pt idx="259">
                  <c:v>26</c:v>
                </c:pt>
                <c:pt idx="260">
                  <c:v>26.1</c:v>
                </c:pt>
                <c:pt idx="261">
                  <c:v>26.2</c:v>
                </c:pt>
                <c:pt idx="262">
                  <c:v>26.3</c:v>
                </c:pt>
                <c:pt idx="263">
                  <c:v>26.4</c:v>
                </c:pt>
                <c:pt idx="264">
                  <c:v>26.5</c:v>
                </c:pt>
                <c:pt idx="265">
                  <c:v>26.6</c:v>
                </c:pt>
                <c:pt idx="266">
                  <c:v>26.7</c:v>
                </c:pt>
                <c:pt idx="267">
                  <c:v>26.8</c:v>
                </c:pt>
                <c:pt idx="268">
                  <c:v>26.9</c:v>
                </c:pt>
                <c:pt idx="269">
                  <c:v>27</c:v>
                </c:pt>
                <c:pt idx="270">
                  <c:v>27.1</c:v>
                </c:pt>
                <c:pt idx="271">
                  <c:v>27.2</c:v>
                </c:pt>
                <c:pt idx="272">
                  <c:v>27.3</c:v>
                </c:pt>
                <c:pt idx="273">
                  <c:v>27.4</c:v>
                </c:pt>
                <c:pt idx="274">
                  <c:v>27.5</c:v>
                </c:pt>
                <c:pt idx="275">
                  <c:v>27.6</c:v>
                </c:pt>
                <c:pt idx="276">
                  <c:v>27.7</c:v>
                </c:pt>
                <c:pt idx="277">
                  <c:v>27.8</c:v>
                </c:pt>
                <c:pt idx="278">
                  <c:v>27.9</c:v>
                </c:pt>
                <c:pt idx="279">
                  <c:v>28</c:v>
                </c:pt>
                <c:pt idx="280">
                  <c:v>28.1</c:v>
                </c:pt>
                <c:pt idx="281">
                  <c:v>28.2</c:v>
                </c:pt>
                <c:pt idx="282">
                  <c:v>28.3</c:v>
                </c:pt>
                <c:pt idx="283">
                  <c:v>28.4</c:v>
                </c:pt>
                <c:pt idx="284">
                  <c:v>28.5</c:v>
                </c:pt>
                <c:pt idx="285">
                  <c:v>28.6</c:v>
                </c:pt>
                <c:pt idx="286">
                  <c:v>28.7</c:v>
                </c:pt>
                <c:pt idx="287">
                  <c:v>28.8</c:v>
                </c:pt>
                <c:pt idx="288">
                  <c:v>28.9</c:v>
                </c:pt>
                <c:pt idx="289">
                  <c:v>29</c:v>
                </c:pt>
                <c:pt idx="290">
                  <c:v>29.1</c:v>
                </c:pt>
                <c:pt idx="291">
                  <c:v>29.2</c:v>
                </c:pt>
                <c:pt idx="292">
                  <c:v>29.3</c:v>
                </c:pt>
                <c:pt idx="293">
                  <c:v>29.4</c:v>
                </c:pt>
                <c:pt idx="294">
                  <c:v>29.5</c:v>
                </c:pt>
                <c:pt idx="295">
                  <c:v>29.6</c:v>
                </c:pt>
                <c:pt idx="296">
                  <c:v>29.7</c:v>
                </c:pt>
                <c:pt idx="297">
                  <c:v>29.8</c:v>
                </c:pt>
                <c:pt idx="298">
                  <c:v>29.9</c:v>
                </c:pt>
                <c:pt idx="299">
                  <c:v>30</c:v>
                </c:pt>
              </c:numCache>
            </c:numRef>
          </c:xVal>
          <c:yVal>
            <c:numRef>
              <c:f>'Be-trans'!$V$7:$V$306</c:f>
              <c:numCache>
                <c:formatCode>0.00E+00</c:formatCode>
                <c:ptCount val="300"/>
                <c:pt idx="0">
                  <c:v>-4.6305033271156835E-10</c:v>
                </c:pt>
                <c:pt idx="1">
                  <c:v>-4.4842444806661887E-10</c:v>
                </c:pt>
                <c:pt idx="2">
                  <c:v>-4.1783998257851107E-10</c:v>
                </c:pt>
                <c:pt idx="3">
                  <c:v>-4.138040765885674E-10</c:v>
                </c:pt>
                <c:pt idx="4">
                  <c:v>-4.6030114849099856E-10</c:v>
                </c:pt>
                <c:pt idx="5">
                  <c:v>-4.4745356231664222E-10</c:v>
                </c:pt>
                <c:pt idx="6">
                  <c:v>-0.1996004292344665</c:v>
                </c:pt>
                <c:pt idx="7">
                  <c:v>-365.37508664489764</c:v>
                </c:pt>
                <c:pt idx="8">
                  <c:v>-2317.8246122120295</c:v>
                </c:pt>
                <c:pt idx="9">
                  <c:v>-6839.5481386702249</c:v>
                </c:pt>
                <c:pt idx="10">
                  <c:v>-25170.208526113725</c:v>
                </c:pt>
                <c:pt idx="11">
                  <c:v>-54836.541731838261</c:v>
                </c:pt>
                <c:pt idx="12">
                  <c:v>-127455.70811603031</c:v>
                </c:pt>
                <c:pt idx="13">
                  <c:v>-195529.17770444116</c:v>
                </c:pt>
                <c:pt idx="14">
                  <c:v>-570736.29447143199</c:v>
                </c:pt>
                <c:pt idx="15">
                  <c:v>-794128.49578641646</c:v>
                </c:pt>
                <c:pt idx="16">
                  <c:v>-709500.11073229974</c:v>
                </c:pt>
                <c:pt idx="17">
                  <c:v>-753114.71411661257</c:v>
                </c:pt>
                <c:pt idx="18">
                  <c:v>-597116.12765931129</c:v>
                </c:pt>
                <c:pt idx="19">
                  <c:v>-5416852.6621837355</c:v>
                </c:pt>
                <c:pt idx="20">
                  <c:v>-15725997.061604621</c:v>
                </c:pt>
                <c:pt idx="21">
                  <c:v>-11300201.557211548</c:v>
                </c:pt>
                <c:pt idx="22">
                  <c:v>-20125065.822680086</c:v>
                </c:pt>
                <c:pt idx="23">
                  <c:v>-19107551.254264884</c:v>
                </c:pt>
                <c:pt idx="24">
                  <c:v>-12282733.344640233</c:v>
                </c:pt>
                <c:pt idx="25">
                  <c:v>-7821947.0542574981</c:v>
                </c:pt>
                <c:pt idx="26">
                  <c:v>-10611017.365233496</c:v>
                </c:pt>
                <c:pt idx="27">
                  <c:v>-6635005.9977012062</c:v>
                </c:pt>
                <c:pt idx="28">
                  <c:v>-2799631.9502917673</c:v>
                </c:pt>
                <c:pt idx="29">
                  <c:v>-273521.34297375678</c:v>
                </c:pt>
                <c:pt idx="30">
                  <c:v>1157006.7663638857</c:v>
                </c:pt>
                <c:pt idx="31">
                  <c:v>2087387.0567218098</c:v>
                </c:pt>
                <c:pt idx="32">
                  <c:v>7858508.845844375</c:v>
                </c:pt>
                <c:pt idx="33">
                  <c:v>2945544.2128632246</c:v>
                </c:pt>
                <c:pt idx="34">
                  <c:v>2373684932.4380822</c:v>
                </c:pt>
                <c:pt idx="35">
                  <c:v>5139119231.2571316</c:v>
                </c:pt>
                <c:pt idx="36">
                  <c:v>6116277683.1424313</c:v>
                </c:pt>
                <c:pt idx="37">
                  <c:v>5366806566.4378433</c:v>
                </c:pt>
                <c:pt idx="38">
                  <c:v>6096696657.0106192</c:v>
                </c:pt>
                <c:pt idx="39">
                  <c:v>13978294474.556202</c:v>
                </c:pt>
                <c:pt idx="40">
                  <c:v>20379103698.140205</c:v>
                </c:pt>
                <c:pt idx="41">
                  <c:v>31622997222.879066</c:v>
                </c:pt>
                <c:pt idx="42">
                  <c:v>33358297244.120857</c:v>
                </c:pt>
                <c:pt idx="43">
                  <c:v>35313044618.635895</c:v>
                </c:pt>
                <c:pt idx="44">
                  <c:v>36528017212.966476</c:v>
                </c:pt>
                <c:pt idx="45">
                  <c:v>37344444318.919426</c:v>
                </c:pt>
                <c:pt idx="46">
                  <c:v>39517564660.403885</c:v>
                </c:pt>
                <c:pt idx="47">
                  <c:v>40803691672.334358</c:v>
                </c:pt>
                <c:pt idx="48">
                  <c:v>41143582746.707993</c:v>
                </c:pt>
                <c:pt idx="49">
                  <c:v>41652994211.119255</c:v>
                </c:pt>
                <c:pt idx="50">
                  <c:v>41646984939.710182</c:v>
                </c:pt>
                <c:pt idx="51">
                  <c:v>41314383958.902931</c:v>
                </c:pt>
                <c:pt idx="52">
                  <c:v>42540101780.668587</c:v>
                </c:pt>
                <c:pt idx="53">
                  <c:v>41706556717.537476</c:v>
                </c:pt>
                <c:pt idx="54">
                  <c:v>40825655450.805817</c:v>
                </c:pt>
                <c:pt idx="55">
                  <c:v>40050218105.203865</c:v>
                </c:pt>
                <c:pt idx="56">
                  <c:v>38785055226.841179</c:v>
                </c:pt>
                <c:pt idx="57">
                  <c:v>37731112900.234093</c:v>
                </c:pt>
                <c:pt idx="58">
                  <c:v>36646071049.678741</c:v>
                </c:pt>
                <c:pt idx="59">
                  <c:v>35399729892.289825</c:v>
                </c:pt>
                <c:pt idx="60">
                  <c:v>33867366103.51968</c:v>
                </c:pt>
                <c:pt idx="61">
                  <c:v>32510083547.658779</c:v>
                </c:pt>
                <c:pt idx="62">
                  <c:v>31010548493.096252</c:v>
                </c:pt>
                <c:pt idx="63">
                  <c:v>29470106382.415257</c:v>
                </c:pt>
                <c:pt idx="64">
                  <c:v>28065290955.045937</c:v>
                </c:pt>
                <c:pt idx="65">
                  <c:v>26650535497.016899</c:v>
                </c:pt>
                <c:pt idx="66">
                  <c:v>25145375973.855934</c:v>
                </c:pt>
                <c:pt idx="67">
                  <c:v>23600494197.960495</c:v>
                </c:pt>
                <c:pt idx="68">
                  <c:v>22259195005.334824</c:v>
                </c:pt>
                <c:pt idx="69">
                  <c:v>20787448948.757465</c:v>
                </c:pt>
                <c:pt idx="70">
                  <c:v>19361195860.784828</c:v>
                </c:pt>
                <c:pt idx="71">
                  <c:v>18024006581.848057</c:v>
                </c:pt>
                <c:pt idx="72">
                  <c:v>16701637270.315468</c:v>
                </c:pt>
                <c:pt idx="73">
                  <c:v>15348230075.049417</c:v>
                </c:pt>
                <c:pt idx="74">
                  <c:v>14034493542.850916</c:v>
                </c:pt>
                <c:pt idx="75">
                  <c:v>12797362895.938364</c:v>
                </c:pt>
                <c:pt idx="76">
                  <c:v>11615402769.979815</c:v>
                </c:pt>
                <c:pt idx="77">
                  <c:v>10442125679.136889</c:v>
                </c:pt>
                <c:pt idx="78">
                  <c:v>9342349881.8671856</c:v>
                </c:pt>
                <c:pt idx="79">
                  <c:v>8266169160.6624727</c:v>
                </c:pt>
                <c:pt idx="80">
                  <c:v>7272025856.6827221</c:v>
                </c:pt>
                <c:pt idx="81">
                  <c:v>6293753412.9319706</c:v>
                </c:pt>
                <c:pt idx="82">
                  <c:v>5400280588.4520493</c:v>
                </c:pt>
                <c:pt idx="83">
                  <c:v>4503606641.6646509</c:v>
                </c:pt>
                <c:pt idx="84">
                  <c:v>3682670869.5661082</c:v>
                </c:pt>
                <c:pt idx="85">
                  <c:v>2909401048.3242097</c:v>
                </c:pt>
                <c:pt idx="86">
                  <c:v>2175383581.9217396</c:v>
                </c:pt>
                <c:pt idx="87">
                  <c:v>1503326676.7166083</c:v>
                </c:pt>
                <c:pt idx="88">
                  <c:v>868025547.20613086</c:v>
                </c:pt>
                <c:pt idx="89">
                  <c:v>284279969.36416113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00448"/>
        <c:axId val="33035392"/>
      </c:scatterChart>
      <c:valAx>
        <c:axId val="33000448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lambda (ang)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3035392"/>
        <c:crossesAt val="-20000000000"/>
        <c:crossBetween val="midCat"/>
      </c:valAx>
      <c:valAx>
        <c:axId val="33035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-N*cos(theta) (n/s)</a:t>
                </a:r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crossAx val="330004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757946923301343"/>
          <c:y val="0.17031272686658847"/>
          <c:w val="0.18173486088379723"/>
          <c:h val="0.1790387463943246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0.51491</cdr:x>
      <cdr:y>0.34461</cdr:y>
    </cdr:from>
    <cdr:to>
      <cdr:x>0.99102</cdr:x>
      <cdr:y>0.67332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193" y="1358936"/>
          <a:ext cx="3029357" cy="129621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/>
            <a:t>FOM = -cos(th)*Sqrt(transmission)</a:t>
          </a:r>
        </a:p>
        <a:p xmlns:a="http://schemas.openxmlformats.org/drawingml/2006/main">
          <a:endParaRPr lang="en-US" sz="1000"/>
        </a:p>
        <a:p xmlns:a="http://schemas.openxmlformats.org/drawingml/2006/main">
          <a:r>
            <a:rPr lang="en-US" sz="1000"/>
            <a:t>NGC Be (2.5G,4.3cm)  = 0.59*Sq(0.21*1.9)</a:t>
          </a:r>
          <a:r>
            <a:rPr lang="en-US" sz="1000" baseline="0"/>
            <a:t> = 0..37</a:t>
          </a:r>
        </a:p>
        <a:p xmlns:a="http://schemas.openxmlformats.org/drawingml/2006/main">
          <a:endParaRPr lang="en-US" sz="1000" baseline="0"/>
        </a:p>
        <a:p xmlns:a="http://schemas.openxmlformats.org/drawingml/2006/main">
          <a:r>
            <a:rPr lang="en-US" sz="1000" baseline="0"/>
            <a:t>NGC (2.5G,5.0cm) = 0.43*sq(0.21*2.9) = .0.34</a:t>
          </a:r>
        </a:p>
        <a:p xmlns:a="http://schemas.openxmlformats.org/drawingml/2006/main">
          <a:endParaRPr lang="en-US" sz="1000" baseline="0"/>
        </a:p>
        <a:p xmlns:a="http://schemas.openxmlformats.org/drawingml/2006/main">
          <a:r>
            <a:rPr lang="en-US" sz="1000" baseline="0"/>
            <a:t>NGC Be+&gt;9Ang (2.5G,4.5cm) = 0.76*sq(0.21*1.6) = 0.45</a:t>
          </a:r>
          <a:endParaRPr lang="en-US" sz="10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3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1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0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0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65F9-2F4C-410E-8393-DBA91D8123A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163B-34C3-4FEB-A80E-44D86DA67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2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NSR Simulations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Bret Crawford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Murad</a:t>
            </a:r>
            <a:r>
              <a:rPr lang="en-US" dirty="0" smtClean="0"/>
              <a:t> S., </a:t>
            </a:r>
            <a:r>
              <a:rPr lang="en-US" dirty="0" err="1" smtClean="0"/>
              <a:t>Kangfei</a:t>
            </a:r>
            <a:r>
              <a:rPr lang="en-US" dirty="0" smtClean="0"/>
              <a:t> G., Ron M., Chris C.)</a:t>
            </a:r>
            <a:endParaRPr lang="en-US" dirty="0" smtClean="0"/>
          </a:p>
          <a:p>
            <a:r>
              <a:rPr lang="en-US" dirty="0" smtClean="0"/>
              <a:t>Collaboration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August 5-6,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6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crawfor\My Documents\bret\nhe4\results\Flux-xydists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6553200" cy="635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67200" y="4648200"/>
            <a:ext cx="441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Input from NGC+PSM simulation from C. Crawford</a:t>
            </a:r>
          </a:p>
          <a:p>
            <a:r>
              <a:rPr lang="en-US" dirty="0" smtClean="0"/>
              <a:t>Asymmetry in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angles</a:t>
            </a:r>
          </a:p>
          <a:p>
            <a:r>
              <a:rPr lang="en-US" dirty="0" smtClean="0"/>
              <a:t>Flux~5E7/cm</a:t>
            </a:r>
            <a:r>
              <a:rPr lang="en-US" baseline="30000" dirty="0" smtClean="0"/>
              <a:t>2</a:t>
            </a:r>
            <a:r>
              <a:rPr lang="en-US" dirty="0" smtClean="0"/>
              <a:t>/s at detector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0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bcrawfor\My Documents\bret\nhe4\results\Flux-x-y-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44265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77000" y="2819400"/>
            <a:ext cx="2743200" cy="1858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1-cm wide strips </a:t>
            </a:r>
          </a:p>
          <a:p>
            <a:r>
              <a:rPr lang="en-US" sz="2400" dirty="0" smtClean="0"/>
              <a:t>Flux(x) at y=0</a:t>
            </a:r>
          </a:p>
          <a:p>
            <a:r>
              <a:rPr lang="en-US" sz="2400" dirty="0" smtClean="0"/>
              <a:t>Flux(y) at x=-2.5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493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bcrawfor\My Documents\bret\nhe4\results\Flux-xydist08mrad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6705600" cy="65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800600"/>
            <a:ext cx="4800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-0.8 </a:t>
            </a:r>
            <a:r>
              <a:rPr lang="en-US" dirty="0" err="1" smtClean="0"/>
              <a:t>mrad</a:t>
            </a:r>
            <a:r>
              <a:rPr lang="en-US" dirty="0" smtClean="0"/>
              <a:t> rotation of apparatus flattens x-distribution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crawfor\My Documents\bret\nhe4\results\Flux-x-y-08mrad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675692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106" y="2743200"/>
            <a:ext cx="2639008" cy="17162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1-cm wide strips </a:t>
            </a:r>
          </a:p>
          <a:p>
            <a:r>
              <a:rPr lang="en-US" sz="2400" dirty="0" smtClean="0"/>
              <a:t>Flux(x) at y=0</a:t>
            </a:r>
          </a:p>
          <a:p>
            <a:r>
              <a:rPr lang="en-US" sz="2400" dirty="0" smtClean="0"/>
              <a:t>Flux(y) at x=-2.5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395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bcrawfor\My Documents\bret\nhe4\results\Lamda-08mrad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399"/>
            <a:ext cx="6781800" cy="657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2819400"/>
            <a:ext cx="1905000" cy="91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Wavelength distributions in 9 regions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651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Documents and Settings\bcrawfor\My Documents\bret\nhe4\results\thx08mrad-1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6743700" cy="65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3276600"/>
            <a:ext cx="2209800" cy="990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distributions versus wavelength in 1.5</a:t>
            </a:r>
            <a:r>
              <a:rPr lang="en-US" sz="2000" dirty="0" smtClean="0"/>
              <a:t>Å</a:t>
            </a:r>
            <a:r>
              <a:rPr lang="en-US" sz="2400" dirty="0" smtClean="0"/>
              <a:t> steps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527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433" y="3505200"/>
            <a:ext cx="2209800" cy="990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distributions versus wavelength in 1.5</a:t>
            </a:r>
            <a:r>
              <a:rPr lang="en-US" sz="2000" dirty="0" smtClean="0"/>
              <a:t>Å</a:t>
            </a:r>
            <a:r>
              <a:rPr lang="en-US" sz="2400" dirty="0" smtClean="0"/>
              <a:t> steps</a:t>
            </a:r>
            <a:endParaRPr lang="en-US" sz="2400" dirty="0"/>
          </a:p>
        </p:txBody>
      </p:sp>
      <p:pic>
        <p:nvPicPr>
          <p:cNvPr id="7170" name="Picture 2" descr="C:\Documents and Settings\bcrawfor\My Documents\bret\nhe4\results\thx08mrad-2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781800" cy="657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6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433" y="3505200"/>
            <a:ext cx="2209800" cy="990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distributions versus wavelength in 1.5</a:t>
            </a:r>
            <a:r>
              <a:rPr lang="en-US" sz="2000" dirty="0" smtClean="0"/>
              <a:t>Å</a:t>
            </a:r>
            <a:r>
              <a:rPr lang="en-US" sz="2400" dirty="0" smtClean="0"/>
              <a:t> steps</a:t>
            </a:r>
            <a:endParaRPr lang="en-US" sz="2400" dirty="0"/>
          </a:p>
        </p:txBody>
      </p:sp>
      <p:pic>
        <p:nvPicPr>
          <p:cNvPr id="8194" name="Picture 2" descr="C:\Documents and Settings\bcrawfor\My Documents\bret\nhe4\results\thx08mrad-3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705600" cy="65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9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3276600"/>
            <a:ext cx="2209800" cy="990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/>
              <a:t>y</a:t>
            </a:r>
            <a:r>
              <a:rPr lang="en-US" sz="2400" dirty="0" smtClean="0"/>
              <a:t> distributions versus wavelength in 1.5</a:t>
            </a:r>
            <a:r>
              <a:rPr lang="en-US" sz="2000" dirty="0" smtClean="0"/>
              <a:t>Å</a:t>
            </a:r>
            <a:r>
              <a:rPr lang="en-US" sz="2400" dirty="0" smtClean="0"/>
              <a:t> steps</a:t>
            </a:r>
            <a:endParaRPr lang="en-US" sz="2400" dirty="0"/>
          </a:p>
        </p:txBody>
      </p:sp>
      <p:pic>
        <p:nvPicPr>
          <p:cNvPr id="9218" name="Picture 2" descr="C:\Documents and Settings\bcrawfor\My Documents\bret\nhe4\results\thy08mrad-1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659978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14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433" y="3505200"/>
            <a:ext cx="2209800" cy="990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/>
              <a:t>y</a:t>
            </a:r>
            <a:r>
              <a:rPr lang="en-US" sz="2400" dirty="0" smtClean="0"/>
              <a:t> distributions versus wavelength in 1.5</a:t>
            </a:r>
            <a:r>
              <a:rPr lang="en-US" sz="2000" dirty="0" smtClean="0"/>
              <a:t>Å</a:t>
            </a:r>
            <a:r>
              <a:rPr lang="en-US" sz="2400" dirty="0" smtClean="0"/>
              <a:t> steps</a:t>
            </a:r>
            <a:endParaRPr lang="en-US" sz="2400" dirty="0"/>
          </a:p>
        </p:txBody>
      </p:sp>
      <p:pic>
        <p:nvPicPr>
          <p:cNvPr id="10242" name="Picture 2" descr="C:\Documents and Settings\bcrawfor\My Documents\bret\nhe4\results\thy08mrad-2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59978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9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44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nSpinSim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84" y="4495800"/>
            <a:ext cx="84582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Monte-Carlo neutron transport</a:t>
            </a:r>
          </a:p>
          <a:p>
            <a:pPr lvl="1"/>
            <a:r>
              <a:rPr lang="en-US" dirty="0" smtClean="0"/>
              <a:t>Study properties of phase space of beam</a:t>
            </a:r>
          </a:p>
          <a:p>
            <a:pPr lvl="1"/>
            <a:r>
              <a:rPr lang="en-US" dirty="0" smtClean="0"/>
              <a:t>Study affect of small angle scattering on </a:t>
            </a:r>
            <a:r>
              <a:rPr lang="en-US" dirty="0" smtClean="0"/>
              <a:t>UP-DOWN / EAST-WEST </a:t>
            </a:r>
            <a:r>
              <a:rPr lang="en-US" dirty="0" smtClean="0"/>
              <a:t>asymmetry in rotations from longitudinal fields and field gradients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6951" y="1155456"/>
            <a:ext cx="8548252" cy="3008313"/>
            <a:chOff x="95250" y="2320925"/>
            <a:chExt cx="8775700" cy="3008313"/>
          </a:xfrm>
        </p:grpSpPr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2771775" y="3249613"/>
              <a:ext cx="4133850" cy="1525587"/>
              <a:chOff x="20871656" y="18910942"/>
              <a:chExt cx="9458325" cy="3493008"/>
            </a:xfrm>
          </p:grpSpPr>
          <p:sp useBgFill="1">
            <p:nvSpPr>
              <p:cNvPr id="66" name="Rectangle 65"/>
              <p:cNvSpPr/>
              <p:nvPr/>
            </p:nvSpPr>
            <p:spPr>
              <a:xfrm>
                <a:off x="21282099" y="18910942"/>
                <a:ext cx="8641072" cy="3493008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67" name="Rectangle 66"/>
              <p:cNvSpPr/>
              <p:nvPr/>
            </p:nvSpPr>
            <p:spPr>
              <a:xfrm>
                <a:off x="20918876" y="20110414"/>
                <a:ext cx="363223" cy="1075890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68" name="Rectangle 67"/>
              <p:cNvSpPr/>
              <p:nvPr/>
            </p:nvSpPr>
            <p:spPr>
              <a:xfrm>
                <a:off x="29926805" y="20379387"/>
                <a:ext cx="363223" cy="537945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69" name="Rectangle 68"/>
              <p:cNvSpPr/>
              <p:nvPr/>
            </p:nvSpPr>
            <p:spPr>
              <a:xfrm>
                <a:off x="20871656" y="20132223"/>
                <a:ext cx="450396" cy="102863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70" name="Rectangle 69"/>
              <p:cNvSpPr/>
              <p:nvPr/>
            </p:nvSpPr>
            <p:spPr>
              <a:xfrm>
                <a:off x="29883218" y="20404829"/>
                <a:ext cx="446763" cy="4906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241675" y="3397250"/>
              <a:ext cx="3195638" cy="1227138"/>
              <a:chOff x="23500831" y="11391414"/>
              <a:chExt cx="7316137" cy="2807208"/>
            </a:xfrm>
          </p:grpSpPr>
          <p:sp useBgFill="1">
            <p:nvSpPr>
              <p:cNvPr id="61" name="Rectangle 60"/>
              <p:cNvSpPr/>
              <p:nvPr/>
            </p:nvSpPr>
            <p:spPr>
              <a:xfrm>
                <a:off x="23922427" y="11391414"/>
                <a:ext cx="6483848" cy="2807208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62" name="Rectangle 61"/>
              <p:cNvSpPr/>
              <p:nvPr/>
            </p:nvSpPr>
            <p:spPr>
              <a:xfrm>
                <a:off x="23555349" y="12259361"/>
                <a:ext cx="367078" cy="1078576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63" name="Rectangle 62"/>
              <p:cNvSpPr/>
              <p:nvPr/>
            </p:nvSpPr>
            <p:spPr>
              <a:xfrm>
                <a:off x="30409910" y="12520835"/>
                <a:ext cx="363444" cy="541103"/>
              </a:xfrm>
              <a:prstGeom prst="rect">
                <a:avLst/>
              </a:prstGeom>
              <a:ln w="476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64" name="Rectangle 63"/>
              <p:cNvSpPr/>
              <p:nvPr/>
            </p:nvSpPr>
            <p:spPr>
              <a:xfrm>
                <a:off x="23500831" y="12281151"/>
                <a:ext cx="457940" cy="10349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 useBgFill="1">
            <p:nvSpPr>
              <p:cNvPr id="65" name="Rectangle 64"/>
              <p:cNvSpPr/>
              <p:nvPr/>
            </p:nvSpPr>
            <p:spPr>
              <a:xfrm>
                <a:off x="30359028" y="12542624"/>
                <a:ext cx="457940" cy="4938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973513" y="3454400"/>
              <a:ext cx="1730375" cy="110013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0520000">
              <a:off x="5526088" y="3619500"/>
              <a:ext cx="1574800" cy="396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73525" y="3786188"/>
              <a:ext cx="1498600" cy="4508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98925" y="3962400"/>
              <a:ext cx="658813" cy="95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87913" y="3962400"/>
              <a:ext cx="658812" cy="952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92663" y="3884613"/>
              <a:ext cx="63500" cy="252412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92663" y="3822700"/>
              <a:ext cx="63500" cy="63500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92663" y="4137025"/>
              <a:ext cx="63500" cy="63500"/>
            </a:xfrm>
            <a:prstGeom prst="rect">
              <a:avLst/>
            </a:prstGeom>
            <a:solidFill>
              <a:srgbClr val="FF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5413" y="3811588"/>
              <a:ext cx="1277937" cy="400050"/>
            </a:xfrm>
            <a:prstGeom prst="rect">
              <a:avLst/>
            </a:prstGeom>
            <a:solidFill>
              <a:srgbClr val="FF8000">
                <a:alpha val="50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33625" y="3970338"/>
              <a:ext cx="1573213" cy="80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838" y="3970338"/>
              <a:ext cx="1574800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30875" y="3921125"/>
              <a:ext cx="1517650" cy="179388"/>
            </a:xfrm>
            <a:prstGeom prst="rect">
              <a:avLst/>
            </a:prstGeom>
            <a:solidFill>
              <a:srgbClr val="FF8000">
                <a:alpha val="50000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67388" y="3971925"/>
              <a:ext cx="1965325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3363" y="3890963"/>
              <a:ext cx="471487" cy="2413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64463" y="3892550"/>
              <a:ext cx="471487" cy="23971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70875" y="3811588"/>
              <a:ext cx="600075" cy="3984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20520000">
              <a:off x="7053263" y="3171825"/>
              <a:ext cx="400050" cy="32067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4046538" y="3762375"/>
              <a:ext cx="1573212" cy="0"/>
            </a:xfrm>
            <a:prstGeom prst="line">
              <a:avLst/>
            </a:prstGeom>
            <a:ln w="476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046538" y="4260850"/>
              <a:ext cx="1573212" cy="0"/>
            </a:xfrm>
            <a:prstGeom prst="line">
              <a:avLst/>
            </a:prstGeom>
            <a:ln w="476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03"/>
            <p:cNvSpPr txBox="1">
              <a:spLocks noChangeArrowheads="1"/>
            </p:cNvSpPr>
            <p:nvPr/>
          </p:nvSpPr>
          <p:spPr bwMode="auto">
            <a:xfrm>
              <a:off x="95250" y="4511675"/>
              <a:ext cx="109378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>
                  <a:cs typeface="Arial" charset="0"/>
                </a:rPr>
                <a:t>supermirror</a:t>
              </a:r>
              <a:endParaRPr lang="en-US" sz="1400" dirty="0">
                <a:cs typeface="Arial" charset="0"/>
              </a:endParaRPr>
            </a:p>
            <a:p>
              <a:pPr algn="ctr"/>
              <a:r>
                <a:rPr lang="en-US" sz="1400" dirty="0">
                  <a:cs typeface="Arial" charset="0"/>
                </a:rPr>
                <a:t>polarizer</a:t>
              </a:r>
            </a:p>
          </p:txBody>
        </p:sp>
        <p:sp>
          <p:nvSpPr>
            <p:cNvPr id="27" name="TextBox 104"/>
            <p:cNvSpPr txBox="1">
              <a:spLocks noChangeArrowheads="1"/>
            </p:cNvSpPr>
            <p:nvPr/>
          </p:nvSpPr>
          <p:spPr bwMode="auto">
            <a:xfrm>
              <a:off x="2598738" y="2476500"/>
              <a:ext cx="16065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cs typeface="Arial" charset="0"/>
                </a:rPr>
                <a:t>room-temperature</a:t>
              </a:r>
            </a:p>
            <a:p>
              <a:pPr algn="ctr"/>
              <a:r>
                <a:rPr lang="en-US" sz="1400" dirty="0">
                  <a:cs typeface="Arial" charset="0"/>
                </a:rPr>
                <a:t>magnetic shields</a:t>
              </a:r>
            </a:p>
          </p:txBody>
        </p:sp>
        <p:sp>
          <p:nvSpPr>
            <p:cNvPr id="28" name="TextBox 105"/>
            <p:cNvSpPr txBox="1">
              <a:spLocks noChangeArrowheads="1"/>
            </p:cNvSpPr>
            <p:nvPr/>
          </p:nvSpPr>
          <p:spPr bwMode="auto">
            <a:xfrm>
              <a:off x="1844675" y="3187700"/>
              <a:ext cx="885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input coil</a:t>
              </a:r>
            </a:p>
          </p:txBody>
        </p:sp>
        <p:sp>
          <p:nvSpPr>
            <p:cNvPr id="29" name="TextBox 106"/>
            <p:cNvSpPr txBox="1">
              <a:spLocks noChangeArrowheads="1"/>
            </p:cNvSpPr>
            <p:nvPr/>
          </p:nvSpPr>
          <p:spPr bwMode="auto">
            <a:xfrm>
              <a:off x="1530350" y="4670425"/>
              <a:ext cx="1143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input guides</a:t>
              </a:r>
            </a:p>
          </p:txBody>
        </p:sp>
        <p:sp>
          <p:nvSpPr>
            <p:cNvPr id="30" name="TextBox 107"/>
            <p:cNvSpPr txBox="1">
              <a:spLocks noChangeArrowheads="1"/>
            </p:cNvSpPr>
            <p:nvPr/>
          </p:nvSpPr>
          <p:spPr bwMode="auto">
            <a:xfrm>
              <a:off x="6513513" y="2320925"/>
              <a:ext cx="13112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motion-control</a:t>
              </a:r>
            </a:p>
            <a:p>
              <a:pPr algn="ctr"/>
              <a:r>
                <a:rPr lang="en-US" sz="1400">
                  <a:cs typeface="Arial" charset="0"/>
                </a:rPr>
                <a:t>system</a:t>
              </a:r>
            </a:p>
          </p:txBody>
        </p:sp>
        <p:cxnSp>
          <p:nvCxnSpPr>
            <p:cNvPr id="31" name="Straight Connector 110"/>
            <p:cNvCxnSpPr>
              <a:cxnSpLocks noChangeShapeType="1"/>
              <a:stCxn id="30" idx="2"/>
              <a:endCxn id="23" idx="0"/>
            </p:cNvCxnSpPr>
            <p:nvPr/>
          </p:nvCxnSpPr>
          <p:spPr bwMode="auto">
            <a:xfrm>
              <a:off x="7169150" y="2838450"/>
              <a:ext cx="31750" cy="331788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</p:cxnSp>
        <p:cxnSp>
          <p:nvCxnSpPr>
            <p:cNvPr id="32" name="Straight Connector 31"/>
            <p:cNvCxnSpPr>
              <a:stCxn id="27" idx="2"/>
            </p:cNvCxnSpPr>
            <p:nvPr/>
          </p:nvCxnSpPr>
          <p:spPr>
            <a:xfrm rot="5400000">
              <a:off x="3251994" y="3093244"/>
              <a:ext cx="249238" cy="508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7" idx="2"/>
            </p:cNvCxnSpPr>
            <p:nvPr/>
          </p:nvCxnSpPr>
          <p:spPr>
            <a:xfrm rot="16200000" flipH="1">
              <a:off x="3405981" y="2990057"/>
              <a:ext cx="327025" cy="334962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28" idx="2"/>
            </p:cNvCxnSpPr>
            <p:nvPr/>
          </p:nvCxnSpPr>
          <p:spPr>
            <a:xfrm rot="10800000">
              <a:off x="2287588" y="3492500"/>
              <a:ext cx="385762" cy="3159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9" idx="0"/>
            </p:cNvCxnSpPr>
            <p:nvPr/>
          </p:nvCxnSpPr>
          <p:spPr>
            <a:xfrm rot="16200000" flipV="1">
              <a:off x="1566863" y="4135438"/>
              <a:ext cx="617537" cy="45243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9" idx="0"/>
            </p:cNvCxnSpPr>
            <p:nvPr/>
          </p:nvCxnSpPr>
          <p:spPr>
            <a:xfrm rot="5400000">
              <a:off x="2008188" y="4146550"/>
              <a:ext cx="617537" cy="4302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16"/>
            <p:cNvCxnSpPr>
              <a:cxnSpLocks noChangeShapeType="1"/>
              <a:stCxn id="20" idx="2"/>
              <a:endCxn id="26" idx="0"/>
            </p:cNvCxnSpPr>
            <p:nvPr/>
          </p:nvCxnSpPr>
          <p:spPr bwMode="auto">
            <a:xfrm>
              <a:off x="469900" y="4132263"/>
              <a:ext cx="173038" cy="379412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</p:cxnSp>
        <p:cxnSp>
          <p:nvCxnSpPr>
            <p:cNvPr id="38" name="Straight Connector 117"/>
            <p:cNvCxnSpPr>
              <a:cxnSpLocks noChangeShapeType="1"/>
              <a:stCxn id="22" idx="0"/>
            </p:cNvCxnSpPr>
            <p:nvPr/>
          </p:nvCxnSpPr>
          <p:spPr bwMode="auto">
            <a:xfrm flipH="1" flipV="1">
              <a:off x="8494642" y="3138290"/>
              <a:ext cx="76271" cy="673298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</p:cxnSp>
        <p:cxnSp>
          <p:nvCxnSpPr>
            <p:cNvPr id="39" name="Straight Connector 38"/>
            <p:cNvCxnSpPr/>
            <p:nvPr/>
          </p:nvCxnSpPr>
          <p:spPr>
            <a:xfrm flipV="1">
              <a:off x="7113588" y="3575050"/>
              <a:ext cx="596900" cy="3429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19"/>
            <p:cNvSpPr txBox="1">
              <a:spLocks noChangeArrowheads="1"/>
            </p:cNvSpPr>
            <p:nvPr/>
          </p:nvSpPr>
          <p:spPr bwMode="auto">
            <a:xfrm>
              <a:off x="6753225" y="4867275"/>
              <a:ext cx="11636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output guide</a:t>
              </a:r>
            </a:p>
          </p:txBody>
        </p:sp>
        <p:sp>
          <p:nvSpPr>
            <p:cNvPr id="41" name="TextBox 120"/>
            <p:cNvSpPr txBox="1">
              <a:spLocks noChangeArrowheads="1"/>
            </p:cNvSpPr>
            <p:nvPr/>
          </p:nvSpPr>
          <p:spPr bwMode="auto">
            <a:xfrm>
              <a:off x="7562850" y="3200400"/>
              <a:ext cx="739775" cy="52070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cs typeface="Arial" charset="0"/>
                </a:rPr>
                <a:t>output</a:t>
              </a:r>
            </a:p>
            <a:p>
              <a:pPr algn="ctr"/>
              <a:r>
                <a:rPr lang="en-US" sz="1400" b="1">
                  <a:cs typeface="Arial" charset="0"/>
                </a:rPr>
                <a:t>coil</a:t>
              </a:r>
            </a:p>
          </p:txBody>
        </p:sp>
        <p:cxnSp>
          <p:nvCxnSpPr>
            <p:cNvPr id="42" name="Straight Connector 41"/>
            <p:cNvCxnSpPr>
              <a:endCxn id="40" idx="0"/>
            </p:cNvCxnSpPr>
            <p:nvPr/>
          </p:nvCxnSpPr>
          <p:spPr>
            <a:xfrm rot="5400000">
              <a:off x="6966744" y="4390232"/>
              <a:ext cx="846137" cy="10795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2"/>
            </p:cNvCxnSpPr>
            <p:nvPr/>
          </p:nvCxnSpPr>
          <p:spPr>
            <a:xfrm rot="16200000" flipH="1">
              <a:off x="7932738" y="4200525"/>
              <a:ext cx="506412" cy="36988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23"/>
            <p:cNvSpPr txBox="1">
              <a:spLocks noChangeArrowheads="1"/>
            </p:cNvSpPr>
            <p:nvPr/>
          </p:nvSpPr>
          <p:spPr bwMode="auto">
            <a:xfrm>
              <a:off x="5054600" y="2476500"/>
              <a:ext cx="141922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cryogenic</a:t>
              </a:r>
            </a:p>
            <a:p>
              <a:pPr algn="ctr"/>
              <a:r>
                <a:rPr lang="en-US" sz="1400">
                  <a:cs typeface="Arial" charset="0"/>
                </a:rPr>
                <a:t>magnetic shield</a:t>
              </a:r>
            </a:p>
          </p:txBody>
        </p:sp>
        <p:cxnSp>
          <p:nvCxnSpPr>
            <p:cNvPr id="45" name="Straight Connector 44"/>
            <p:cNvCxnSpPr>
              <a:stCxn id="44" idx="2"/>
            </p:cNvCxnSpPr>
            <p:nvPr/>
          </p:nvCxnSpPr>
          <p:spPr>
            <a:xfrm rot="5400000">
              <a:off x="5166519" y="3186906"/>
              <a:ext cx="790575" cy="4048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25"/>
            <p:cNvSpPr txBox="1">
              <a:spLocks noChangeArrowheads="1"/>
            </p:cNvSpPr>
            <p:nvPr/>
          </p:nvSpPr>
          <p:spPr bwMode="auto">
            <a:xfrm>
              <a:off x="3416300" y="5024438"/>
              <a:ext cx="8064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cs typeface="Arial" charset="0"/>
                </a:rPr>
                <a:t>cryostat</a:t>
              </a:r>
            </a:p>
          </p:txBody>
        </p:sp>
        <p:sp>
          <p:nvSpPr>
            <p:cNvPr id="47" name="TextBox 126"/>
            <p:cNvSpPr txBox="1">
              <a:spLocks noChangeArrowheads="1"/>
            </p:cNvSpPr>
            <p:nvPr/>
          </p:nvSpPr>
          <p:spPr bwMode="auto">
            <a:xfrm>
              <a:off x="4298950" y="2708275"/>
              <a:ext cx="711200" cy="30797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cs typeface="Arial" charset="0"/>
                </a:rPr>
                <a:t>pi-coil</a:t>
              </a:r>
            </a:p>
          </p:txBody>
        </p:sp>
        <p:sp>
          <p:nvSpPr>
            <p:cNvPr id="48" name="TextBox 127"/>
            <p:cNvSpPr txBox="1">
              <a:spLocks noChangeArrowheads="1"/>
            </p:cNvSpPr>
            <p:nvPr/>
          </p:nvSpPr>
          <p:spPr bwMode="auto">
            <a:xfrm>
              <a:off x="4375150" y="4945063"/>
              <a:ext cx="1925638" cy="307975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cs typeface="Arial" charset="0"/>
                </a:rPr>
                <a:t>liquid helium targets</a:t>
              </a:r>
            </a:p>
          </p:txBody>
        </p:sp>
        <p:cxnSp>
          <p:nvCxnSpPr>
            <p:cNvPr id="49" name="Straight Connector 48"/>
            <p:cNvCxnSpPr>
              <a:endCxn id="48" idx="0"/>
            </p:cNvCxnSpPr>
            <p:nvPr/>
          </p:nvCxnSpPr>
          <p:spPr>
            <a:xfrm>
              <a:off x="4460875" y="4081463"/>
              <a:ext cx="877888" cy="8636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129"/>
            <p:cNvCxnSpPr>
              <a:cxnSpLocks noChangeShapeType="1"/>
              <a:stCxn id="13" idx="0"/>
              <a:endCxn id="47" idx="2"/>
            </p:cNvCxnSpPr>
            <p:nvPr/>
          </p:nvCxnSpPr>
          <p:spPr bwMode="auto">
            <a:xfrm flipH="1" flipV="1">
              <a:off x="4654550" y="3016250"/>
              <a:ext cx="169864" cy="806450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/>
              <a:tailEnd/>
            </a:ln>
          </p:spPr>
        </p:cxnSp>
        <p:cxnSp>
          <p:nvCxnSpPr>
            <p:cNvPr id="51" name="Straight Connector 50"/>
            <p:cNvCxnSpPr>
              <a:endCxn id="48" idx="0"/>
            </p:cNvCxnSpPr>
            <p:nvPr/>
          </p:nvCxnSpPr>
          <p:spPr>
            <a:xfrm rot="16200000" flipH="1">
              <a:off x="4826794" y="4433094"/>
              <a:ext cx="855663" cy="16827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187"/>
            <p:cNvGrpSpPr>
              <a:grpSpLocks/>
            </p:cNvGrpSpPr>
            <p:nvPr/>
          </p:nvGrpSpPr>
          <p:grpSpPr bwMode="auto">
            <a:xfrm>
              <a:off x="539749" y="2438400"/>
              <a:ext cx="1074738" cy="1003300"/>
              <a:chOff x="17835142" y="11621963"/>
              <a:chExt cx="2458369" cy="2295811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 rot="5400000" flipH="1" flipV="1">
                <a:off x="17406398" y="12769871"/>
                <a:ext cx="137312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7800000" flipH="1" flipV="1">
                <a:off x="17945744" y="13142212"/>
                <a:ext cx="82460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18082068" y="13452800"/>
                <a:ext cx="1372619" cy="363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37"/>
              <p:cNvSpPr txBox="1">
                <a:spLocks noChangeArrowheads="1"/>
              </p:cNvSpPr>
              <p:nvPr/>
            </p:nvSpPr>
            <p:spPr bwMode="auto">
              <a:xfrm>
                <a:off x="17835142" y="11621963"/>
                <a:ext cx="860611" cy="697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cs typeface="Arial" charset="0"/>
                  </a:rPr>
                  <a:t>+y</a:t>
                </a:r>
              </a:p>
            </p:txBody>
          </p:sp>
          <p:sp>
            <p:nvSpPr>
              <p:cNvPr id="59" name="TextBox 138"/>
              <p:cNvSpPr txBox="1">
                <a:spLocks noChangeArrowheads="1"/>
              </p:cNvSpPr>
              <p:nvPr/>
            </p:nvSpPr>
            <p:spPr bwMode="auto">
              <a:xfrm>
                <a:off x="18506927" y="12410240"/>
                <a:ext cx="860611" cy="697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cs typeface="Arial" charset="0"/>
                  </a:rPr>
                  <a:t>+x</a:t>
                </a:r>
              </a:p>
            </p:txBody>
          </p:sp>
          <p:sp>
            <p:nvSpPr>
              <p:cNvPr id="60" name="TextBox 139"/>
              <p:cNvSpPr txBox="1">
                <a:spLocks noChangeArrowheads="1"/>
              </p:cNvSpPr>
              <p:nvPr/>
            </p:nvSpPr>
            <p:spPr bwMode="auto">
              <a:xfrm>
                <a:off x="19432901" y="13220312"/>
                <a:ext cx="860610" cy="697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cs typeface="Arial" charset="0"/>
                  </a:rPr>
                  <a:t>+z</a:t>
                </a:r>
              </a:p>
            </p:txBody>
          </p:sp>
        </p:grpSp>
        <p:cxnSp>
          <p:nvCxnSpPr>
            <p:cNvPr id="53" name="Straight Connector 52"/>
            <p:cNvCxnSpPr>
              <a:stCxn id="46" idx="0"/>
            </p:cNvCxnSpPr>
            <p:nvPr/>
          </p:nvCxnSpPr>
          <p:spPr>
            <a:xfrm rot="5400000" flipH="1" flipV="1">
              <a:off x="3702050" y="4602163"/>
              <a:ext cx="539750" cy="30480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>
            <a:stCxn id="17" idx="1"/>
            <a:endCxn id="19" idx="3"/>
          </p:cNvCxnSpPr>
          <p:nvPr/>
        </p:nvCxnSpPr>
        <p:spPr>
          <a:xfrm>
            <a:off x="827040" y="2844557"/>
            <a:ext cx="6819427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73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3158" y="3505200"/>
            <a:ext cx="2209800" cy="9905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/>
              <a:t>y</a:t>
            </a:r>
            <a:r>
              <a:rPr lang="en-US" sz="2400" dirty="0" smtClean="0"/>
              <a:t> distributions versus wavelength in 1.5</a:t>
            </a:r>
            <a:r>
              <a:rPr lang="en-US" sz="2000" dirty="0" smtClean="0"/>
              <a:t>Å</a:t>
            </a:r>
            <a:r>
              <a:rPr lang="en-US" sz="2400" dirty="0" smtClean="0"/>
              <a:t> steps</a:t>
            </a:r>
            <a:endParaRPr lang="en-US" sz="2400" dirty="0"/>
          </a:p>
        </p:txBody>
      </p:sp>
      <p:pic>
        <p:nvPicPr>
          <p:cNvPr id="11266" name="Picture 2" descr="C:\Documents and Settings\bcrawfor\My Documents\bret\nhe4\results\thy08mrad-3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67835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5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:\research\nhe4\results\Flux-xy-EC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711950" cy="65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4419600"/>
            <a:ext cx="3657600" cy="170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1-cm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aperture at output of PSM, center of East side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728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:\research\nhe4\results\Flux-xy-UW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6995"/>
            <a:ext cx="6591300" cy="6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9200" y="4419600"/>
            <a:ext cx="3657600" cy="170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1-cm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aperture at output of PSM, Upper Western corner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41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2"/>
            <a:ext cx="8153400" cy="792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Scattering and the dynamic structure factor S(</a:t>
            </a:r>
            <a:r>
              <a:rPr lang="en-US" sz="3200" dirty="0" err="1" smtClean="0"/>
              <a:t>q,</a:t>
            </a:r>
            <a:r>
              <a:rPr lang="en-US" sz="3200" dirty="0" err="1" smtClean="0">
                <a:latin typeface="Symbol" pitchFamily="18" charset="2"/>
              </a:rPr>
              <a:t>w</a:t>
            </a:r>
            <a:r>
              <a:rPr lang="en-US" sz="3200" dirty="0" smtClean="0"/>
              <a:t>)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𝑑𝐸𝑑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Limited q (q&lt;0.1)</a:t>
                </a:r>
              </a:p>
              <a:p>
                <a:pPr lvl="1"/>
                <a:r>
                  <a:rPr lang="en-US" dirty="0" smtClean="0"/>
                  <a:t>S(</a:t>
                </a:r>
                <a:r>
                  <a:rPr lang="en-US" dirty="0" err="1" smtClean="0"/>
                  <a:t>q,</a:t>
                </a:r>
                <a:r>
                  <a:rPr lang="en-US" dirty="0" err="1" smtClean="0">
                    <a:latin typeface="Symbol" pitchFamily="18" charset="2"/>
                  </a:rPr>
                  <a:t>w</a:t>
                </a:r>
                <a:r>
                  <a:rPr lang="en-US" dirty="0" smtClean="0"/>
                  <a:t>) from hydrodynamic properties of </a:t>
                </a:r>
                <a:r>
                  <a:rPr lang="en-US" dirty="0" smtClean="0"/>
                  <a:t>liquid, S(q)~flat, S(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r>
                  <a:rPr lang="en-US" dirty="0" smtClean="0"/>
                  <a:t>) varies with q.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Statistical weighting: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nary>
                          <m:nary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0.1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𝑑𝑞</m:t>
                            </m:r>
                          </m:e>
                        </m:nary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using </a:t>
                </a:r>
                <a:r>
                  <a:rPr lang="en-US" dirty="0" err="1" smtClean="0"/>
                  <a:t>Hallock’s</a:t>
                </a:r>
                <a:r>
                  <a:rPr lang="en-US" dirty="0" smtClean="0"/>
                  <a:t> S(q) at 4.2K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Full S(</a:t>
                </a:r>
                <a:r>
                  <a:rPr lang="en-US" b="1" dirty="0" err="1" smtClean="0"/>
                  <a:t>q,w</a:t>
                </a:r>
                <a:r>
                  <a:rPr lang="en-US" b="1" dirty="0" smtClean="0"/>
                  <a:t>) </a:t>
                </a:r>
                <a:r>
                  <a:rPr lang="en-US" dirty="0" err="1" smtClean="0"/>
                  <a:t>Murad’s</a:t>
                </a:r>
                <a:r>
                  <a:rPr lang="en-US" dirty="0" smtClean="0"/>
                  <a:t> blending of models</a:t>
                </a:r>
              </a:p>
              <a:p>
                <a:endParaRPr lang="en-US" dirty="0"/>
              </a:p>
              <a:p>
                <a:r>
                  <a:rPr lang="en-US" dirty="0" smtClean="0"/>
                  <a:t>Currently results of fraction of detector hits from scattered neutrons </a:t>
                </a:r>
                <a:r>
                  <a:rPr lang="en-US" dirty="0" smtClean="0"/>
                  <a:t>differ </a:t>
                </a:r>
                <a:r>
                  <a:rPr lang="en-US" dirty="0" smtClean="0"/>
                  <a:t>depending on which of above is used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791200"/>
              </a:xfrm>
              <a:blipFill rotWithShape="1">
                <a:blip r:embed="rId2"/>
                <a:stretch>
                  <a:fillRect l="-1185" r="-1407" b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686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42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we reproduce measured </a:t>
            </a:r>
            <a:r>
              <a:rPr lang="en-US" sz="3200" dirty="0" smtClean="0">
                <a:latin typeface="Symbol" pitchFamily="18" charset="2"/>
              </a:rPr>
              <a:t>s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Symbol" pitchFamily="18" charset="2"/>
              </a:rPr>
              <a:t>l</a:t>
            </a:r>
            <a:r>
              <a:rPr lang="en-US" sz="3200" dirty="0" smtClean="0"/>
              <a:t>)?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828800"/>
            <a:ext cx="3048000" cy="4572000"/>
          </a:xfrm>
        </p:spPr>
        <p:txBody>
          <a:bodyPr/>
          <a:lstStyle/>
          <a:p>
            <a:r>
              <a:rPr lang="en-US" sz="2400" dirty="0" smtClean="0"/>
              <a:t>S(q) from integrating S(</a:t>
            </a:r>
            <a:r>
              <a:rPr lang="en-US" sz="2400" dirty="0" err="1" smtClean="0"/>
              <a:t>q,</a:t>
            </a:r>
            <a:r>
              <a:rPr lang="en-US" sz="2400" dirty="0" err="1" smtClean="0">
                <a:latin typeface="Symbol" pitchFamily="18" charset="2"/>
              </a:rPr>
              <a:t>w</a:t>
            </a:r>
            <a:r>
              <a:rPr lang="en-US" sz="2400" dirty="0" smtClean="0"/>
              <a:t>)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pitchFamily="18" charset="2"/>
              </a:rPr>
              <a:t>w</a:t>
            </a:r>
            <a:endParaRPr lang="en-US" sz="2400" dirty="0" smtClean="0">
              <a:latin typeface="Symbol" pitchFamily="18" charset="2"/>
            </a:endParaRPr>
          </a:p>
          <a:p>
            <a:endParaRPr lang="en-US" sz="2400" dirty="0" smtClean="0">
              <a:latin typeface="Symbol" pitchFamily="18" charset="2"/>
            </a:endParaRPr>
          </a:p>
          <a:p>
            <a:endParaRPr lang="en-US" sz="2400" dirty="0">
              <a:latin typeface="Symbol" pitchFamily="18" charset="2"/>
            </a:endParaRPr>
          </a:p>
          <a:p>
            <a:endParaRPr lang="en-US" sz="2400" dirty="0">
              <a:latin typeface="Symbol" pitchFamily="18" charset="2"/>
            </a:endParaRPr>
          </a:p>
          <a:p>
            <a:r>
              <a:rPr lang="en-US" sz="2400" dirty="0" smtClean="0"/>
              <a:t>2K or 4K?</a:t>
            </a:r>
          </a:p>
          <a:p>
            <a:r>
              <a:rPr lang="en-US" sz="2400" dirty="0" smtClean="0"/>
              <a:t>Multi-phonon effects?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19600" r="58837" b="24344"/>
          <a:stretch/>
        </p:blipFill>
        <p:spPr bwMode="auto">
          <a:xfrm>
            <a:off x="152400" y="609600"/>
            <a:ext cx="596922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21762" r="55486" b="17729"/>
          <a:stretch/>
        </p:blipFill>
        <p:spPr bwMode="auto">
          <a:xfrm>
            <a:off x="920192" y="4323904"/>
            <a:ext cx="3956607" cy="246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578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Results from Simulations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err="1" smtClean="0"/>
              <a:t>Mcstas</a:t>
            </a:r>
            <a:r>
              <a:rPr lang="en-US" dirty="0" smtClean="0"/>
              <a:t> simulation of </a:t>
            </a:r>
            <a:r>
              <a:rPr lang="en-US" dirty="0" smtClean="0"/>
              <a:t>PSM (60-vane m=2.5 Si) </a:t>
            </a:r>
            <a:r>
              <a:rPr lang="en-US" dirty="0" smtClean="0"/>
              <a:t>on NGC gives P~98%, T~33%</a:t>
            </a:r>
          </a:p>
          <a:p>
            <a:r>
              <a:rPr lang="en-US" dirty="0" smtClean="0"/>
              <a:t>nSpinSim5.0 shows fairly flat spatial distribution at detector with flux~5x10</a:t>
            </a:r>
            <a:r>
              <a:rPr lang="en-US" baseline="30000" dirty="0" smtClean="0"/>
              <a:t>7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/s 	=&gt; </a:t>
            </a:r>
            <a:r>
              <a:rPr lang="en-US" dirty="0" err="1" smtClean="0"/>
              <a:t>Fluence</a:t>
            </a:r>
            <a:r>
              <a:rPr lang="en-US" dirty="0" smtClean="0"/>
              <a:t> of 5x10</a:t>
            </a:r>
            <a:r>
              <a:rPr lang="en-US" baseline="30000" dirty="0" smtClean="0"/>
              <a:t>9</a:t>
            </a:r>
            <a:r>
              <a:rPr lang="en-US" dirty="0" smtClean="0"/>
              <a:t>/s  (NSRII 2.3x10</a:t>
            </a:r>
            <a:r>
              <a:rPr lang="en-US" baseline="30000" dirty="0"/>
              <a:t>7</a:t>
            </a:r>
            <a:r>
              <a:rPr lang="en-US" dirty="0" smtClean="0"/>
              <a:t>/s)</a:t>
            </a:r>
          </a:p>
          <a:p>
            <a:r>
              <a:rPr lang="en-US" dirty="0" smtClean="0"/>
              <a:t>With R</a:t>
            </a:r>
            <a:r>
              <a:rPr lang="en-US" baseline="-25000" dirty="0" smtClean="0">
                <a:latin typeface="Symbol" pitchFamily="18" charset="2"/>
              </a:rPr>
              <a:t>p</a:t>
            </a:r>
            <a:r>
              <a:rPr lang="en-US" dirty="0" smtClean="0"/>
              <a:t>~54%, effective PA~53% can get to PNC angle </a:t>
            </a:r>
            <a:r>
              <a:rPr lang="en-US" dirty="0" smtClean="0"/>
              <a:t>to 1E-7rad/m </a:t>
            </a:r>
            <a:r>
              <a:rPr lang="en-US" dirty="0" smtClean="0"/>
              <a:t>in couple days of data.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31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Results from Simulations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53231"/>
              </p:ext>
            </p:extLst>
          </p:nvPr>
        </p:nvGraphicFramePr>
        <p:xfrm>
          <a:off x="762000" y="838200"/>
          <a:ext cx="7391399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713"/>
                <a:gridCol w="1574094"/>
                <a:gridCol w="1095022"/>
                <a:gridCol w="1802224"/>
                <a:gridCol w="1665346"/>
              </a:tblGrid>
              <a:tr h="660400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fracTS</a:t>
                      </a:r>
                      <a:r>
                        <a:rPr lang="en-US" sz="2000" b="1" u="none" strike="noStrike" dirty="0">
                          <a:effectLst/>
                        </a:rPr>
                        <a:t> Up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fracTS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Dn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 smtClean="0">
                          <a:effectLst/>
                        </a:rPr>
                        <a:t>R</a:t>
                      </a:r>
                      <a:r>
                        <a:rPr lang="en-US" sz="2000" b="1" u="none" strike="noStrike" dirty="0" err="1" smtClean="0">
                          <a:effectLst/>
                          <a:latin typeface="Symbol" pitchFamily="18" charset="2"/>
                        </a:rPr>
                        <a:t>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err="1" smtClean="0">
                          <a:effectLst/>
                        </a:rPr>
                        <a:t>R</a:t>
                      </a:r>
                      <a:r>
                        <a:rPr lang="en-US" sz="2000" b="1" u="none" strike="noStrike" baseline="-25000" dirty="0" err="1" smtClean="0"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  </a:t>
                      </a:r>
                      <a:r>
                        <a:rPr lang="en-US" sz="2000" b="1" u="none" strike="noStrike" dirty="0" smtClean="0">
                          <a:effectLst/>
                        </a:rPr>
                        <a:t>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q&lt;0.1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7.36E-04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7.86E-04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0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full S(q</a:t>
                      </a:r>
                      <a:r>
                        <a:rPr lang="en-US" sz="2000" b="1" u="none" strike="noStrike" dirty="0" smtClean="0">
                          <a:effectLst/>
                        </a:rPr>
                        <a:t>,</a:t>
                      </a:r>
                      <a:r>
                        <a:rPr lang="en-US" sz="2000" b="1" u="none" strike="noStrike" dirty="0" smtClean="0">
                          <a:effectLst/>
                          <a:latin typeface="Symbol" pitchFamily="18" charset="2"/>
                        </a:rPr>
                        <a:t> w</a:t>
                      </a:r>
                      <a:r>
                        <a:rPr lang="en-US" sz="2000" b="1" u="none" strike="noStrike" dirty="0" smtClean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1.70E-03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1.80E-03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28099"/>
              </p:ext>
            </p:extLst>
          </p:nvPr>
        </p:nvGraphicFramePr>
        <p:xfrm>
          <a:off x="1371599" y="3124200"/>
          <a:ext cx="6172200" cy="1247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838"/>
                <a:gridCol w="2246681"/>
                <a:gridCol w="2246681"/>
              </a:tblGrid>
              <a:tr h="415925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frac</a:t>
                      </a:r>
                      <a:r>
                        <a:rPr lang="en-US" sz="2000" b="1" u="none" strike="noStrike" dirty="0">
                          <a:effectLst/>
                        </a:rPr>
                        <a:t> TSMS Up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frac</a:t>
                      </a:r>
                      <a:r>
                        <a:rPr lang="en-US" sz="2000" b="1" u="none" strike="noStrike" dirty="0">
                          <a:effectLst/>
                        </a:rPr>
                        <a:t> TSMS </a:t>
                      </a:r>
                      <a:r>
                        <a:rPr lang="en-US" sz="2000" b="1" u="none" strike="noStrike" dirty="0" err="1">
                          <a:effectLst/>
                        </a:rPr>
                        <a:t>Dn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5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q&lt;0.1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5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full S(q</a:t>
                      </a:r>
                      <a:r>
                        <a:rPr lang="en-US" sz="2000" b="1" u="none" strike="noStrike" dirty="0" smtClean="0">
                          <a:effectLst/>
                        </a:rPr>
                        <a:t>,</a:t>
                      </a:r>
                      <a:r>
                        <a:rPr lang="en-US" sz="2000" b="1" u="none" strike="noStrike" dirty="0" smtClean="0">
                          <a:effectLst/>
                          <a:latin typeface="Symbol" pitchFamily="18" charset="2"/>
                        </a:rPr>
                        <a:t> w</a:t>
                      </a:r>
                      <a:r>
                        <a:rPr lang="en-US" sz="2000" b="1" u="none" strike="noStrike" dirty="0" smtClean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52882"/>
              </p:ext>
            </p:extLst>
          </p:nvPr>
        </p:nvGraphicFramePr>
        <p:xfrm>
          <a:off x="1142999" y="4800600"/>
          <a:ext cx="6629401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3963"/>
                <a:gridCol w="1763963"/>
                <a:gridCol w="1860885"/>
                <a:gridCol w="1240590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frac</a:t>
                      </a:r>
                      <a:r>
                        <a:rPr lang="en-US" sz="2000" b="1" u="none" strike="noStrike" dirty="0">
                          <a:effectLst/>
                        </a:rPr>
                        <a:t> bounce 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frac</a:t>
                      </a:r>
                      <a:r>
                        <a:rPr lang="en-US" sz="2000" b="1" u="none" strike="noStrike" dirty="0">
                          <a:effectLst/>
                        </a:rPr>
                        <a:t> bounce 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frac</a:t>
                      </a:r>
                      <a:r>
                        <a:rPr lang="en-US" sz="2000" b="1" u="none" strike="noStrike" dirty="0">
                          <a:effectLst/>
                        </a:rPr>
                        <a:t> bounce 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Xov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1.50%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2.40%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667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Results from Simulations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34908"/>
              </p:ext>
            </p:extLst>
          </p:nvPr>
        </p:nvGraphicFramePr>
        <p:xfrm>
          <a:off x="1638300" y="1524000"/>
          <a:ext cx="5905501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100"/>
                <a:gridCol w="1806893"/>
                <a:gridCol w="215550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000" b="1" i="1" u="sng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en-US" sz="20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Gradient</a:t>
                      </a:r>
                      <a:r>
                        <a:rPr lang="en-US" sz="20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1" u="sng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WUp</a:t>
                      </a:r>
                      <a:r>
                        <a:rPr lang="en-US" sz="20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0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lang="en-US" sz="2000" b="1" u="none" strike="noStrike" baseline="-25000" dirty="0" err="1">
                          <a:effectLst/>
                        </a:rPr>
                        <a:t>u</a:t>
                      </a:r>
                      <a:r>
                        <a:rPr lang="en-US" sz="2000" b="1" u="none" strike="noStrike" dirty="0" err="1">
                          <a:effectLst/>
                        </a:rPr>
                        <a:t>-</a:t>
                      </a:r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lang="en-US" sz="2000" b="1" u="none" strike="noStrike" baseline="-25000" dirty="0" err="1">
                          <a:effectLst/>
                        </a:rPr>
                        <a:t>d</a:t>
                      </a:r>
                      <a:r>
                        <a:rPr lang="en-US" sz="2000" b="1" u="none" strike="noStrike" dirty="0">
                          <a:effectLst/>
                        </a:rPr>
                        <a:t> (rad</a:t>
                      </a:r>
                      <a:r>
                        <a:rPr lang="en-US" sz="2000" b="1" u="none" strike="noStrike" dirty="0" smtClean="0">
                          <a:effectLst/>
                        </a:rPr>
                        <a:t>) 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EST PNC (rad)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q&lt;0.1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</a:t>
                      </a:r>
                      <a:r>
                        <a:rPr lang="en-US" sz="2000" u="none" strike="noStrike" dirty="0" smtClean="0">
                          <a:effectLst/>
                        </a:rPr>
                        <a:t>(-</a:t>
                      </a:r>
                      <a:r>
                        <a:rPr lang="en-US" sz="2000" u="none" strike="noStrike" dirty="0" smtClean="0">
                          <a:effectLst/>
                        </a:rPr>
                        <a:t>1.1±0.2</a:t>
                      </a:r>
                      <a:r>
                        <a:rPr lang="en-US" sz="2000" u="none" strike="noStrike" dirty="0" smtClean="0">
                          <a:effectLst/>
                        </a:rPr>
                        <a:t>) </a:t>
                      </a:r>
                      <a:r>
                        <a:rPr lang="en-US" sz="2000" u="none" strike="noStrike" dirty="0">
                          <a:effectLst/>
                        </a:rPr>
                        <a:t>E-3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r>
                        <a:rPr lang="en-US" sz="2000" u="none" strike="noStrike" dirty="0" smtClean="0">
                          <a:effectLst/>
                        </a:rPr>
                        <a:t>(-8±1) </a:t>
                      </a:r>
                      <a:r>
                        <a:rPr lang="en-US" sz="2000" u="none" strike="noStrike" dirty="0">
                          <a:effectLst/>
                        </a:rPr>
                        <a:t>E-7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full S(</a:t>
                      </a:r>
                      <a:r>
                        <a:rPr lang="en-US" sz="2000" b="1" u="none" strike="noStrike" dirty="0" err="1">
                          <a:effectLst/>
                        </a:rPr>
                        <a:t>q,</a:t>
                      </a:r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lang="en-US" sz="2000" b="1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&lt;</a:t>
                      </a:r>
                      <a:r>
                        <a:rPr lang="en-US" sz="2000" u="none" strike="noStrike" dirty="0" smtClean="0">
                          <a:effectLst/>
                        </a:rPr>
                        <a:t>3E-3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&lt;3E-6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73773"/>
              </p:ext>
            </p:extLst>
          </p:nvPr>
        </p:nvGraphicFramePr>
        <p:xfrm>
          <a:off x="2362200" y="4648200"/>
          <a:ext cx="472440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00"/>
                <a:gridCol w="2362200"/>
              </a:tblGrid>
              <a:tr h="2381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000" b="1" i="1" u="sng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en-US" sz="20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Gradient </a:t>
                      </a:r>
                      <a:r>
                        <a:rPr lang="en-US" sz="20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2000" b="1" i="1" u="sng" strike="noStrike" dirty="0" smtClean="0">
                          <a:effectLst/>
                        </a:rPr>
                        <a:t>W+E)/2</a:t>
                      </a:r>
                      <a:endParaRPr lang="en-US" sz="2000" b="1" i="1" u="sng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EST </a:t>
                      </a:r>
                      <a:r>
                        <a:rPr lang="en-US" sz="2000" b="1" u="none" strike="noStrike" dirty="0" smtClean="0">
                          <a:effectLst/>
                        </a:rPr>
                        <a:t>PNC WE </a:t>
                      </a:r>
                      <a:r>
                        <a:rPr lang="en-US" sz="2000" b="1" u="none" strike="noStrike" dirty="0">
                          <a:effectLst/>
                        </a:rPr>
                        <a:t>(</a:t>
                      </a:r>
                      <a:r>
                        <a:rPr lang="en-US" sz="2000" b="1" u="none" strike="noStrike" dirty="0" smtClean="0">
                          <a:effectLst/>
                        </a:rPr>
                        <a:t>rad)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q&lt;0.1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r>
                        <a:rPr lang="en-US" sz="2000" u="none" strike="noStrike" dirty="0" smtClean="0">
                          <a:effectLst/>
                        </a:rPr>
                        <a:t>(-9±8) E-8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full S(</a:t>
                      </a:r>
                      <a:r>
                        <a:rPr lang="en-US" sz="2000" b="1" u="none" strike="noStrike" dirty="0" err="1">
                          <a:effectLst/>
                        </a:rPr>
                        <a:t>q,</a:t>
                      </a:r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lang="en-US" sz="2000" b="1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&lt;3E-6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8153"/>
              </p:ext>
            </p:extLst>
          </p:nvPr>
        </p:nvGraphicFramePr>
        <p:xfrm>
          <a:off x="1676400" y="3124200"/>
          <a:ext cx="5905501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100"/>
                <a:gridCol w="1806893"/>
                <a:gridCol w="215550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000" b="1" i="1" u="sng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en-US" sz="20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Gradient</a:t>
                      </a:r>
                      <a:r>
                        <a:rPr lang="en-US" sz="20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1" u="sng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EUp</a:t>
                      </a:r>
                      <a:r>
                        <a:rPr lang="en-US" sz="20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0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lang="en-US" sz="2000" b="1" u="none" strike="noStrike" baseline="-25000" dirty="0" err="1">
                          <a:effectLst/>
                        </a:rPr>
                        <a:t>u</a:t>
                      </a:r>
                      <a:r>
                        <a:rPr lang="en-US" sz="2000" b="1" u="none" strike="noStrike" dirty="0" err="1">
                          <a:effectLst/>
                        </a:rPr>
                        <a:t>-</a:t>
                      </a:r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lang="en-US" sz="2000" b="1" u="none" strike="noStrike" baseline="-25000" dirty="0" err="1">
                          <a:effectLst/>
                        </a:rPr>
                        <a:t>d</a:t>
                      </a:r>
                      <a:r>
                        <a:rPr lang="en-US" sz="2000" b="1" u="none" strike="noStrike" dirty="0">
                          <a:effectLst/>
                        </a:rPr>
                        <a:t> (rad</a:t>
                      </a:r>
                      <a:r>
                        <a:rPr lang="en-US" sz="2000" b="1" u="none" strike="noStrike" dirty="0" smtClean="0">
                          <a:effectLst/>
                        </a:rPr>
                        <a:t>) 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EST PNC (rad)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q&lt;0.1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</a:t>
                      </a:r>
                      <a:r>
                        <a:rPr lang="en-US" sz="2000" u="none" strike="noStrike" dirty="0" smtClean="0">
                          <a:effectLst/>
                        </a:rPr>
                        <a:t>(+1.0±0.2) </a:t>
                      </a:r>
                      <a:r>
                        <a:rPr lang="en-US" sz="2000" u="none" strike="noStrike" dirty="0">
                          <a:effectLst/>
                        </a:rPr>
                        <a:t>E-3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r>
                        <a:rPr lang="en-US" sz="2000" u="none" strike="noStrike" dirty="0" smtClean="0">
                          <a:effectLst/>
                        </a:rPr>
                        <a:t>(+7±1) </a:t>
                      </a:r>
                      <a:r>
                        <a:rPr lang="en-US" sz="2000" u="none" strike="noStrike" dirty="0">
                          <a:effectLst/>
                        </a:rPr>
                        <a:t>E-7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full S(</a:t>
                      </a:r>
                      <a:r>
                        <a:rPr lang="en-US" sz="2000" b="1" u="none" strike="noStrike" dirty="0" err="1">
                          <a:effectLst/>
                        </a:rPr>
                        <a:t>q,</a:t>
                      </a:r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lang="en-US" sz="2000" b="1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&lt;</a:t>
                      </a:r>
                      <a:r>
                        <a:rPr lang="en-US" sz="2000" u="none" strike="noStrike" dirty="0" smtClean="0">
                          <a:effectLst/>
                        </a:rPr>
                        <a:t>3E-3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&lt;3E-6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120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Results from Simulations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16740"/>
              </p:ext>
            </p:extLst>
          </p:nvPr>
        </p:nvGraphicFramePr>
        <p:xfrm>
          <a:off x="1219200" y="1752600"/>
          <a:ext cx="624840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  <a:gridCol w="2215134"/>
                <a:gridCol w="2280666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  <a:r>
                        <a:rPr lang="en-US" sz="20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1" u="sng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  <a:r>
                        <a:rPr lang="en-US" sz="20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1" u="sng" strike="noStrike" dirty="0" err="1" smtClean="0">
                          <a:effectLst/>
                        </a:rPr>
                        <a:t>WUp</a:t>
                      </a:r>
                      <a:endParaRPr lang="en-US" sz="2000" b="1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lang="en-US" sz="2000" b="1" u="none" strike="noStrike" baseline="-25000" dirty="0" err="1">
                          <a:effectLst/>
                        </a:rPr>
                        <a:t>u</a:t>
                      </a:r>
                      <a:r>
                        <a:rPr lang="en-US" sz="2000" b="1" u="none" strike="noStrike" dirty="0" err="1">
                          <a:effectLst/>
                        </a:rPr>
                        <a:t>-</a:t>
                      </a:r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lang="en-US" sz="2000" b="1" u="none" strike="noStrike" baseline="-25000" dirty="0" err="1">
                          <a:effectLst/>
                        </a:rPr>
                        <a:t>d</a:t>
                      </a:r>
                      <a:r>
                        <a:rPr lang="en-US" sz="2000" b="1" u="none" strike="noStrike" dirty="0">
                          <a:effectLst/>
                        </a:rPr>
                        <a:t> (rad</a:t>
                      </a:r>
                      <a:r>
                        <a:rPr lang="en-US" sz="2000" b="1" u="none" strike="noStrike" dirty="0" smtClean="0">
                          <a:effectLst/>
                        </a:rPr>
                        <a:t>) </a:t>
                      </a:r>
                      <a:r>
                        <a:rPr lang="en-US" sz="2000" b="1" u="none" strike="noStrike" dirty="0" smtClean="0">
                          <a:effectLst/>
                        </a:rPr>
                        <a:t>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EST PNC (rad</a:t>
                      </a:r>
                      <a:r>
                        <a:rPr lang="en-US" sz="2000" b="1" u="none" strike="noStrike" dirty="0" smtClean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q&lt;0.1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</a:t>
                      </a:r>
                      <a:r>
                        <a:rPr lang="en-US" sz="2000" u="none" strike="noStrike" dirty="0" smtClean="0">
                          <a:effectLst/>
                        </a:rPr>
                        <a:t>(-</a:t>
                      </a:r>
                      <a:r>
                        <a:rPr lang="en-US" sz="2000" u="none" strike="noStrike" dirty="0" smtClean="0">
                          <a:effectLst/>
                        </a:rPr>
                        <a:t>1.7±0.2</a:t>
                      </a:r>
                      <a:r>
                        <a:rPr lang="en-US" sz="2000" u="none" strike="noStrike" dirty="0" smtClean="0">
                          <a:effectLst/>
                        </a:rPr>
                        <a:t>) </a:t>
                      </a:r>
                      <a:r>
                        <a:rPr lang="en-US" sz="2000" u="none" strike="noStrike" dirty="0" smtClean="0">
                          <a:effectLst/>
                        </a:rPr>
                        <a:t>E-6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r>
                        <a:rPr lang="en-US" sz="2000" u="none" strike="noStrike" dirty="0" smtClean="0">
                          <a:effectLst/>
                        </a:rPr>
                        <a:t>(-1.6±0.1) E-8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full S(</a:t>
                      </a:r>
                      <a:r>
                        <a:rPr lang="en-US" sz="2000" b="1" u="none" strike="noStrike" dirty="0" err="1">
                          <a:effectLst/>
                        </a:rPr>
                        <a:t>q,</a:t>
                      </a:r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lang="en-US" sz="2000" b="1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(-3.2±0.4) E-4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(-2.7±0.4) E-7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29802"/>
              </p:ext>
            </p:extLst>
          </p:nvPr>
        </p:nvGraphicFramePr>
        <p:xfrm>
          <a:off x="1219200" y="3276600"/>
          <a:ext cx="624840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  <a:gridCol w="2215134"/>
                <a:gridCol w="2280666"/>
              </a:tblGrid>
              <a:tr h="2381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  <a:r>
                        <a:rPr lang="en-US" sz="20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1" u="sng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  <a:r>
                        <a:rPr lang="en-US" sz="20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1" u="sng" strike="noStrike" dirty="0" err="1" smtClean="0">
                          <a:effectLst/>
                        </a:rPr>
                        <a:t>EUp</a:t>
                      </a:r>
                      <a:endParaRPr lang="en-US" sz="2000" b="1" i="1" u="sng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lang="en-US" sz="2000" b="1" u="none" strike="noStrike" baseline="-25000" dirty="0" err="1">
                          <a:effectLst/>
                        </a:rPr>
                        <a:t>u</a:t>
                      </a:r>
                      <a:r>
                        <a:rPr lang="en-US" sz="2000" b="1" u="none" strike="noStrike" dirty="0" err="1">
                          <a:effectLst/>
                        </a:rPr>
                        <a:t>-</a:t>
                      </a:r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q</a:t>
                      </a:r>
                      <a:r>
                        <a:rPr lang="en-US" sz="2000" b="1" u="none" strike="noStrike" baseline="-25000" dirty="0" err="1">
                          <a:effectLst/>
                        </a:rPr>
                        <a:t>d</a:t>
                      </a:r>
                      <a:r>
                        <a:rPr lang="en-US" sz="2000" b="1" u="none" strike="noStrike" dirty="0">
                          <a:effectLst/>
                        </a:rPr>
                        <a:t> (rad</a:t>
                      </a:r>
                      <a:r>
                        <a:rPr lang="en-US" sz="2000" b="1" u="none" strike="noStrike" dirty="0" smtClean="0">
                          <a:effectLst/>
                        </a:rPr>
                        <a:t>) </a:t>
                      </a:r>
                      <a:r>
                        <a:rPr lang="en-US" sz="2000" b="1" u="none" strike="noStrike" dirty="0" smtClean="0">
                          <a:effectLst/>
                        </a:rPr>
                        <a:t>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EST PNC (</a:t>
                      </a:r>
                      <a:r>
                        <a:rPr lang="en-US" sz="2000" b="1" u="none" strike="noStrike" dirty="0" smtClean="0">
                          <a:effectLst/>
                        </a:rPr>
                        <a:t>rad)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q&lt;0.1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</a:t>
                      </a:r>
                      <a:r>
                        <a:rPr lang="en-US" sz="2000" u="none" strike="noStrike" dirty="0" smtClean="0">
                          <a:effectLst/>
                        </a:rPr>
                        <a:t>(+1.9±0.2</a:t>
                      </a:r>
                      <a:r>
                        <a:rPr lang="en-US" sz="2000" u="none" strike="noStrike" dirty="0" smtClean="0">
                          <a:effectLst/>
                        </a:rPr>
                        <a:t>) </a:t>
                      </a:r>
                      <a:r>
                        <a:rPr lang="en-US" sz="2000" u="none" strike="noStrike" dirty="0" smtClean="0">
                          <a:effectLst/>
                        </a:rPr>
                        <a:t>E-5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r>
                        <a:rPr lang="en-US" sz="2000" u="none" strike="noStrike" dirty="0" smtClean="0">
                          <a:effectLst/>
                        </a:rPr>
                        <a:t>(+1.4±0.1) E-8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full S(</a:t>
                      </a:r>
                      <a:r>
                        <a:rPr lang="en-US" sz="2000" b="1" u="none" strike="noStrike" dirty="0" err="1">
                          <a:effectLst/>
                        </a:rPr>
                        <a:t>q,</a:t>
                      </a:r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lang="en-US" sz="2000" b="1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(+2.7±0.4) E-4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(+2.2±0.4) E-7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57969"/>
              </p:ext>
            </p:extLst>
          </p:nvPr>
        </p:nvGraphicFramePr>
        <p:xfrm>
          <a:off x="2362200" y="4953000"/>
          <a:ext cx="4033266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/>
                <a:gridCol w="2280666"/>
              </a:tblGrid>
              <a:tr h="2381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  <a:r>
                        <a:rPr lang="en-US" sz="20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1" u="sng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</a:t>
                      </a:r>
                      <a:r>
                        <a:rPr lang="en-US" sz="20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2000" b="1" i="1" u="sng" strike="noStrike" dirty="0" smtClean="0">
                          <a:effectLst/>
                        </a:rPr>
                        <a:t>W+E)/2</a:t>
                      </a:r>
                      <a:endParaRPr lang="en-US" sz="2000" b="1" i="1" u="sng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EST </a:t>
                      </a:r>
                      <a:r>
                        <a:rPr lang="en-US" sz="2000" b="1" u="none" strike="noStrike" dirty="0" smtClean="0">
                          <a:effectLst/>
                        </a:rPr>
                        <a:t>PNC WE </a:t>
                      </a:r>
                      <a:r>
                        <a:rPr lang="en-US" sz="2000" b="1" u="none" strike="noStrike" dirty="0">
                          <a:effectLst/>
                        </a:rPr>
                        <a:t>(</a:t>
                      </a:r>
                      <a:r>
                        <a:rPr lang="en-US" sz="2000" b="1" u="none" strike="noStrike" dirty="0" smtClean="0">
                          <a:effectLst/>
                        </a:rPr>
                        <a:t>rad)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q&lt;0.1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</a:t>
                      </a:r>
                      <a:r>
                        <a:rPr lang="en-US" sz="2000" u="none" strike="noStrike" dirty="0" smtClean="0">
                          <a:effectLst/>
                        </a:rPr>
                        <a:t>(-1.0±0.7) E-9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full S(</a:t>
                      </a:r>
                      <a:r>
                        <a:rPr lang="en-US" sz="2000" b="1" u="none" strike="noStrike" dirty="0" err="1">
                          <a:effectLst/>
                        </a:rPr>
                        <a:t>q,</a:t>
                      </a:r>
                      <a:r>
                        <a:rPr lang="en-US" sz="2000" b="1" u="none" strike="noStrike" dirty="0" err="1"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lang="en-US" sz="2000" b="1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 (2.5±2.8) E-8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521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What’s next?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More study of phase space of PSM output </a:t>
            </a:r>
          </a:p>
          <a:p>
            <a:pPr lvl="1"/>
            <a:r>
              <a:rPr lang="en-US" dirty="0" smtClean="0"/>
              <a:t>Other ways to chop up phase space to emphasize variations…?</a:t>
            </a:r>
          </a:p>
          <a:p>
            <a:r>
              <a:rPr lang="en-US" sz="2800" dirty="0" smtClean="0"/>
              <a:t>Resolve S(</a:t>
            </a:r>
            <a:r>
              <a:rPr lang="en-US" sz="2800" dirty="0" err="1" smtClean="0"/>
              <a:t>q,</a:t>
            </a:r>
            <a:r>
              <a:rPr lang="en-US" sz="2800" dirty="0" err="1" smtClean="0">
                <a:latin typeface="Symbol" pitchFamily="18" charset="2"/>
              </a:rPr>
              <a:t>w</a:t>
            </a:r>
            <a:r>
              <a:rPr lang="en-US" sz="2800" dirty="0" smtClean="0"/>
              <a:t>) Issues</a:t>
            </a:r>
          </a:p>
          <a:p>
            <a:r>
              <a:rPr lang="en-US" sz="2800" dirty="0" smtClean="0"/>
              <a:t>Include details of ion chamber</a:t>
            </a:r>
          </a:p>
          <a:p>
            <a:r>
              <a:rPr lang="en-US" sz="2800" dirty="0" smtClean="0"/>
              <a:t>Spectra in 4 ion chambers, i.e., Monte-Carlo the ion chamber</a:t>
            </a:r>
          </a:p>
          <a:p>
            <a:r>
              <a:rPr lang="en-US" sz="2800" dirty="0"/>
              <a:t>Run long enough to see </a:t>
            </a:r>
            <a:r>
              <a:rPr lang="en-US" sz="2800" dirty="0" err="1">
                <a:latin typeface="Symbol" pitchFamily="18" charset="2"/>
              </a:rPr>
              <a:t>q</a:t>
            </a:r>
            <a:r>
              <a:rPr lang="en-US" sz="2800" baseline="-25000" dirty="0" err="1"/>
              <a:t>PNC</a:t>
            </a:r>
            <a:r>
              <a:rPr lang="en-US" sz="2800" dirty="0"/>
              <a:t> in all neutrons</a:t>
            </a:r>
          </a:p>
          <a:p>
            <a:r>
              <a:rPr lang="en-US" sz="2800" dirty="0" smtClean="0"/>
              <a:t>Studies of systematics – lambda variation, waveguide length, with-without septum…</a:t>
            </a:r>
          </a:p>
          <a:p>
            <a:r>
              <a:rPr lang="en-US" sz="2800" dirty="0" smtClean="0"/>
              <a:t>Other targets</a:t>
            </a:r>
          </a:p>
          <a:p>
            <a:r>
              <a:rPr lang="en-US" sz="2800" dirty="0" smtClean="0"/>
              <a:t>Paper!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How can simulations help with the upcoming run?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198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nSpinSim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Input </a:t>
            </a:r>
          </a:p>
          <a:p>
            <a:pPr lvl="1"/>
            <a:r>
              <a:rPr lang="en-US" dirty="0" smtClean="0"/>
              <a:t>spatial </a:t>
            </a:r>
            <a:r>
              <a:rPr lang="en-US" dirty="0" smtClean="0"/>
              <a:t>neutron intensity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wavelength distribution</a:t>
            </a:r>
          </a:p>
          <a:p>
            <a:pPr lvl="1"/>
            <a:r>
              <a:rPr lang="en-US" dirty="0" smtClean="0"/>
              <a:t>angular distributions (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Determined by:</a:t>
            </a:r>
          </a:p>
          <a:p>
            <a:pPr lvl="1"/>
            <a:r>
              <a:rPr lang="en-US" dirty="0" smtClean="0"/>
              <a:t>measured outputs of PSM (NSRII)</a:t>
            </a:r>
          </a:p>
          <a:p>
            <a:pPr lvl="1"/>
            <a:r>
              <a:rPr lang="en-US" dirty="0" smtClean="0"/>
              <a:t>NGC simulations (J. Cook with </a:t>
            </a:r>
            <a:r>
              <a:rPr lang="en-US" dirty="0" err="1" smtClean="0"/>
              <a:t>mcstas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NGC+PSM simulations (C. Crawford with </a:t>
            </a:r>
            <a:r>
              <a:rPr lang="en-US" dirty="0" err="1" smtClean="0"/>
              <a:t>mcstas</a:t>
            </a:r>
            <a:r>
              <a:rPr lang="en-US" dirty="0" smtClean="0"/>
              <a:t>)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Waveguides 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/>
              <a:t>c</a:t>
            </a:r>
            <a:r>
              <a:rPr lang="en-US" dirty="0" smtClean="0"/>
              <a:t>=3.52mrad/Å (m=2)  R~1 but varies with incident angle </a:t>
            </a:r>
          </a:p>
          <a:p>
            <a:pPr lvl="1"/>
            <a:r>
              <a:rPr lang="en-US" dirty="0" smtClean="0"/>
              <a:t>multiple bounces</a:t>
            </a:r>
          </a:p>
          <a:p>
            <a:pPr lvl="1"/>
            <a:r>
              <a:rPr lang="en-US" dirty="0" smtClean="0"/>
              <a:t>room T He gas </a:t>
            </a:r>
            <a:r>
              <a:rPr lang="en-US" dirty="0" smtClean="0"/>
              <a:t>(isotropic scattering, possibility </a:t>
            </a:r>
            <a:r>
              <a:rPr lang="en-US" dirty="0" smtClean="0"/>
              <a:t>for multiple scattering)</a:t>
            </a:r>
          </a:p>
          <a:p>
            <a:pPr lvl="1"/>
            <a:r>
              <a:rPr lang="en-US" dirty="0" smtClean="0"/>
              <a:t>Septum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Air gaps, Al windows (</a:t>
            </a:r>
            <a:r>
              <a:rPr lang="en-US" dirty="0" smtClean="0"/>
              <a:t>isotropic scattering)</a:t>
            </a:r>
          </a:p>
          <a:p>
            <a:pPr lvl="1"/>
            <a:r>
              <a:rPr lang="en-US" dirty="0" smtClean="0"/>
              <a:t>currently same setup as NSRII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83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77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82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6858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+mn-lt"/>
              </a:rPr>
              <a:t>Estimated </a:t>
            </a:r>
            <a:r>
              <a:rPr lang="en-US" sz="3600" i="1" dirty="0" err="1" smtClean="0">
                <a:latin typeface="+mn-lt"/>
              </a:rPr>
              <a:t>False</a:t>
            </a:r>
            <a:r>
              <a:rPr lang="en-US" sz="3600" i="1" dirty="0" err="1" smtClean="0">
                <a:latin typeface="Symbol" pitchFamily="18" charset="2"/>
              </a:rPr>
              <a:t>q</a:t>
            </a:r>
            <a:r>
              <a:rPr lang="en-US" sz="3600" i="1" baseline="-25000" dirty="0" err="1" smtClean="0"/>
              <a:t>PNC</a:t>
            </a:r>
            <a:r>
              <a:rPr lang="en-US" sz="3600" i="1" dirty="0" smtClean="0"/>
              <a:t> from </a:t>
            </a:r>
            <a:r>
              <a:rPr lang="en-US" sz="3600" i="1" dirty="0" err="1" smtClean="0"/>
              <a:t>B</a:t>
            </a:r>
            <a:r>
              <a:rPr lang="en-US" sz="3600" i="1" baseline="-25000" dirty="0" err="1" smtClean="0"/>
              <a:t>z</a:t>
            </a:r>
            <a:endParaRPr lang="en-US" sz="3600" i="1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534400" cy="4983163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𝑃𝑁𝐶</m:t>
                        </m:r>
                      </m:sub>
                      <m:sup/>
                    </m:sSubSup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              (for given target state)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𝑃𝑁𝐶</m:t>
                          </m:r>
                        </m:sub>
                        <m:sup/>
                      </m:sSubSup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𝑆𝑊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𝑁𝑆𝑊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𝑁𝑆𝐸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𝑇𝑆𝑊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𝑆𝑊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𝑇𝑆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𝑇𝑆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Assume all the non-scattered detected neutrons give zero rotation asymmetry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𝑁𝑆𝑊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𝑁𝑆𝑊</m:t>
                        </m:r>
                      </m:sub>
                    </m:sSub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𝑁𝑆</m:t>
                        </m:r>
                      </m:sub>
                    </m:sSub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𝑁𝑆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𝑇𝑆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𝑃𝑁𝐶</m:t>
                          </m:r>
                        </m:sub>
                        <m:sup/>
                      </m:sSub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𝑇𝑆𝐸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𝑇𝑆𝑊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𝑁𝑆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𝑇𝑆𝑊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𝑆𝑊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𝑇𝑆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534400" cy="4983163"/>
              </a:xfrm>
              <a:blipFill rotWithShape="1">
                <a:blip r:embed="rId2"/>
                <a:stretch>
                  <a:fillRect l="-714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524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crawfor\Documents\bret\nhe4\results\lambda-xy-p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553200" cy="63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64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crawfor\Documents\bret\nhe4\results\lambda-xy-d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571895" cy="63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17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390650" y="1457325"/>
          <a:ext cx="63627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198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err="1" smtClean="0"/>
              <a:t>nSpinSim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Liquid He target</a:t>
            </a:r>
          </a:p>
          <a:p>
            <a:pPr lvl="1"/>
            <a:r>
              <a:rPr lang="en-US" dirty="0" smtClean="0"/>
              <a:t>q&lt;0.1 (1/</a:t>
            </a:r>
            <a:r>
              <a:rPr lang="en-US" dirty="0" err="1" smtClean="0"/>
              <a:t>Ang</a:t>
            </a:r>
            <a:r>
              <a:rPr lang="en-US" dirty="0" smtClean="0"/>
              <a:t>) </a:t>
            </a:r>
            <a:r>
              <a:rPr lang="en-US" dirty="0" smtClean="0"/>
              <a:t>with </a:t>
            </a:r>
            <a:r>
              <a:rPr lang="en-US" dirty="0" smtClean="0"/>
              <a:t>weighting    OR    Full </a:t>
            </a:r>
            <a:r>
              <a:rPr lang="en-US" dirty="0" smtClean="0"/>
              <a:t>S(</a:t>
            </a:r>
            <a:r>
              <a:rPr lang="en-US" dirty="0" err="1" smtClean="0"/>
              <a:t>q,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Measured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tot</a:t>
            </a:r>
            <a:r>
              <a:rPr lang="en-US" dirty="0" smtClean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Sommers</a:t>
            </a:r>
            <a:r>
              <a:rPr lang="en-US" dirty="0" smtClean="0"/>
              <a:t> et al.</a:t>
            </a:r>
            <a:endParaRPr lang="en-US" dirty="0" smtClean="0"/>
          </a:p>
          <a:p>
            <a:pPr lvl="1"/>
            <a:r>
              <a:rPr lang="en-US" dirty="0" smtClean="0"/>
              <a:t>Multiple scattering allowed</a:t>
            </a:r>
          </a:p>
          <a:p>
            <a:pPr lvl="1"/>
            <a:r>
              <a:rPr lang="en-US" dirty="0" smtClean="0"/>
              <a:t>Mirror reflections possible in target region, but turned OFF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ASM treated as another waveguide (not modeled as </a:t>
            </a:r>
            <a:r>
              <a:rPr lang="en-US" dirty="0" smtClean="0"/>
              <a:t>a SM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Rotation angle about </a:t>
            </a:r>
            <a:r>
              <a:rPr lang="en-US" dirty="0" err="1" smtClean="0"/>
              <a:t>Bz</a:t>
            </a:r>
            <a:r>
              <a:rPr lang="en-US" dirty="0" smtClean="0"/>
              <a:t> calculated during path</a:t>
            </a:r>
          </a:p>
          <a:p>
            <a:pPr lvl="1"/>
            <a:r>
              <a:rPr lang="en-US" dirty="0" err="1" smtClean="0"/>
              <a:t>Bz</a:t>
            </a:r>
            <a:r>
              <a:rPr lang="en-US" dirty="0" smtClean="0"/>
              <a:t>=0.1mG in target region (0 outside)</a:t>
            </a:r>
          </a:p>
          <a:p>
            <a:pPr lvl="1"/>
            <a:r>
              <a:rPr lang="en-US" dirty="0" smtClean="0"/>
              <a:t>Can include measured fields in target region (e.g., gradient field)</a:t>
            </a:r>
          </a:p>
          <a:p>
            <a:pPr lvl="1"/>
            <a:r>
              <a:rPr lang="en-US" dirty="0" smtClean="0"/>
              <a:t>NOT modeling spin transport outside target region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5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err="1" smtClean="0"/>
              <a:t>nSpinSim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Tallies are done at entrance to ion chamber</a:t>
            </a:r>
          </a:p>
          <a:p>
            <a:pPr lvl="1"/>
            <a:r>
              <a:rPr lang="en-US" dirty="0" err="1">
                <a:latin typeface="Symbol" pitchFamily="18" charset="2"/>
              </a:rPr>
              <a:t>q</a:t>
            </a:r>
            <a:r>
              <a:rPr lang="en-US" baseline="-25000" dirty="0" err="1" smtClean="0"/>
              <a:t>rot</a:t>
            </a:r>
            <a:r>
              <a:rPr lang="en-US" dirty="0" smtClean="0"/>
              <a:t>, path length, energy loss, </a:t>
            </a:r>
            <a:r>
              <a:rPr lang="en-US" dirty="0" err="1" smtClean="0"/>
              <a:t>R</a:t>
            </a:r>
            <a:r>
              <a:rPr lang="en-US" baseline="-25000" dirty="0" err="1" smtClean="0">
                <a:latin typeface="Symbol" pitchFamily="18" charset="2"/>
              </a:rPr>
              <a:t>p</a:t>
            </a:r>
            <a:r>
              <a:rPr lang="en-US" dirty="0" smtClean="0"/>
              <a:t>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Ion chamber not “Monte-</a:t>
            </a:r>
            <a:r>
              <a:rPr lang="en-US" dirty="0" err="1" smtClean="0"/>
              <a:t>Carlo’ed</a:t>
            </a:r>
            <a:r>
              <a:rPr lang="en-US" dirty="0" smtClean="0"/>
              <a:t>” but current in each chamber is calculated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9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673264"/>
            <a:ext cx="7772400" cy="80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Input from NGC simulation from J. Cook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24455" r="57606" b="13201"/>
          <a:stretch/>
        </p:blipFill>
        <p:spPr bwMode="auto">
          <a:xfrm>
            <a:off x="685800" y="304800"/>
            <a:ext cx="7753739" cy="537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6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7" y="0"/>
            <a:ext cx="76200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Using PSM simulations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0" t="16216" r="12006" b="6757"/>
          <a:stretch/>
        </p:blipFill>
        <p:spPr bwMode="auto">
          <a:xfrm>
            <a:off x="1727408" y="609600"/>
            <a:ext cx="5248735" cy="626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52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438401"/>
            <a:ext cx="3276600" cy="236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NGC in blue</a:t>
            </a:r>
          </a:p>
          <a:p>
            <a:r>
              <a:rPr lang="en-US" sz="2400" dirty="0" smtClean="0"/>
              <a:t>After PSM in red</a:t>
            </a:r>
          </a:p>
          <a:p>
            <a:endParaRPr lang="en-US" sz="2400" dirty="0" smtClean="0"/>
          </a:p>
          <a:p>
            <a:r>
              <a:rPr lang="en-US" sz="2400" dirty="0" smtClean="0"/>
              <a:t>Note asymmetry in 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x</a:t>
            </a:r>
            <a:endParaRPr lang="en-US" sz="2400" baseline="-25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4" t="11782" r="10963" b="7019"/>
          <a:stretch/>
        </p:blipFill>
        <p:spPr bwMode="auto">
          <a:xfrm>
            <a:off x="146180" y="76200"/>
            <a:ext cx="5749074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632460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latin typeface="Symbol" pitchFamily="18" charset="2"/>
              </a:rPr>
              <a:t>q</a:t>
            </a:r>
            <a:r>
              <a:rPr lang="en-US" sz="2400" baseline="-25000" dirty="0" err="1" smtClean="0"/>
              <a:t>x</a:t>
            </a:r>
            <a:r>
              <a:rPr lang="en-US" sz="2400" baseline="-25000" dirty="0" smtClean="0"/>
              <a:t>                                                 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y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31144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nSpinSim</a:t>
            </a:r>
            <a:r>
              <a:rPr lang="en-US" sz="3200" dirty="0" smtClean="0"/>
              <a:t> input from NGC+PSM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Cuts </a:t>
            </a:r>
            <a:r>
              <a:rPr lang="en-US" dirty="0" smtClean="0"/>
              <a:t>in root </a:t>
            </a:r>
            <a:r>
              <a:rPr lang="en-US" dirty="0" smtClean="0"/>
              <a:t>done </a:t>
            </a:r>
            <a:r>
              <a:rPr lang="en-US" dirty="0" smtClean="0"/>
              <a:t>on </a:t>
            </a:r>
            <a:r>
              <a:rPr lang="en-US" dirty="0" err="1" smtClean="0"/>
              <a:t>mcstas</a:t>
            </a:r>
            <a:r>
              <a:rPr lang="en-US" dirty="0" smtClean="0"/>
              <a:t> </a:t>
            </a:r>
            <a:r>
              <a:rPr lang="en-US" dirty="0" err="1" smtClean="0"/>
              <a:t>ntuple</a:t>
            </a:r>
            <a:r>
              <a:rPr lang="en-US" dirty="0" smtClean="0"/>
              <a:t> (10GB)</a:t>
            </a:r>
          </a:p>
          <a:p>
            <a:r>
              <a:rPr lang="en-US" dirty="0" smtClean="0"/>
              <a:t>9 </a:t>
            </a:r>
            <a:r>
              <a:rPr lang="en-US" dirty="0" err="1" smtClean="0"/>
              <a:t>xy</a:t>
            </a:r>
            <a:r>
              <a:rPr lang="en-US" dirty="0" smtClean="0"/>
              <a:t> regions (large 8x6cm central region)</a:t>
            </a:r>
          </a:p>
          <a:p>
            <a:r>
              <a:rPr lang="en-US" dirty="0" smtClean="0"/>
              <a:t>Each region has it’s own wavelength distribution</a:t>
            </a:r>
          </a:p>
          <a:p>
            <a:r>
              <a:rPr lang="en-US" dirty="0" smtClean="0"/>
              <a:t>Angular distributions as a function of wavelength taken from entire 10x10cm </a:t>
            </a:r>
            <a:r>
              <a:rPr lang="en-US" dirty="0" err="1" smtClean="0"/>
              <a:t>ntuple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4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10885</TotalTime>
  <Words>1158</Words>
  <Application>Microsoft Office PowerPoint</Application>
  <PresentationFormat>On-screen Show (4:3)</PresentationFormat>
  <Paragraphs>231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NSR Simulations</vt:lpstr>
      <vt:lpstr>nSpinSim</vt:lpstr>
      <vt:lpstr>nSpinSim</vt:lpstr>
      <vt:lpstr>nSpinSim</vt:lpstr>
      <vt:lpstr>nSpinSim</vt:lpstr>
      <vt:lpstr>PowerPoint Presentation</vt:lpstr>
      <vt:lpstr>Using PSM simulations</vt:lpstr>
      <vt:lpstr>PowerPoint Presentation</vt:lpstr>
      <vt:lpstr>nSpinSim input from NGC+PSM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Scattering and the dynamic structure factor S(q,w)</vt:lpstr>
      <vt:lpstr>Can we reproduce measured s(l)?</vt:lpstr>
      <vt:lpstr>Some Results from Simulations</vt:lpstr>
      <vt:lpstr>Some Results from Simulations</vt:lpstr>
      <vt:lpstr>Some Results from Simulations</vt:lpstr>
      <vt:lpstr>Some Results from Simulations</vt:lpstr>
      <vt:lpstr>What’s next?</vt:lpstr>
      <vt:lpstr>PowerPoint Presentation</vt:lpstr>
      <vt:lpstr>PowerPoint Presentation</vt:lpstr>
      <vt:lpstr>Estimated FalseqPNC from Bz</vt:lpstr>
      <vt:lpstr>PowerPoint Presentation</vt:lpstr>
      <vt:lpstr>PowerPoint Presentation</vt:lpstr>
      <vt:lpstr>PowerPoint Presentation</vt:lpstr>
    </vt:vector>
  </TitlesOfParts>
  <Company>Gettysburg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NSR Simulations</dc:title>
  <dc:creator>Information Technology</dc:creator>
  <cp:lastModifiedBy>Information Technology</cp:lastModifiedBy>
  <cp:revision>75</cp:revision>
  <dcterms:created xsi:type="dcterms:W3CDTF">2013-07-22T20:51:49Z</dcterms:created>
  <dcterms:modified xsi:type="dcterms:W3CDTF">2013-07-31T21:15:39Z</dcterms:modified>
</cp:coreProperties>
</file>