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AEE3-29D8-4037-8EB5-CFD22C6C891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E3A-38E4-449A-9201-4AF2463E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7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AEE3-29D8-4037-8EB5-CFD22C6C891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E3A-38E4-449A-9201-4AF2463E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5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AEE3-29D8-4037-8EB5-CFD22C6C891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E3A-38E4-449A-9201-4AF2463E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0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AEE3-29D8-4037-8EB5-CFD22C6C891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E3A-38E4-449A-9201-4AF2463E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AEE3-29D8-4037-8EB5-CFD22C6C891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E3A-38E4-449A-9201-4AF2463E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4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AEE3-29D8-4037-8EB5-CFD22C6C891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E3A-38E4-449A-9201-4AF2463E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AEE3-29D8-4037-8EB5-CFD22C6C891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E3A-38E4-449A-9201-4AF2463E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2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AEE3-29D8-4037-8EB5-CFD22C6C891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E3A-38E4-449A-9201-4AF2463E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AEE3-29D8-4037-8EB5-CFD22C6C891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E3A-38E4-449A-9201-4AF2463E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4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AEE3-29D8-4037-8EB5-CFD22C6C891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E3A-38E4-449A-9201-4AF2463E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5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AEE3-29D8-4037-8EB5-CFD22C6C891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E3A-38E4-449A-9201-4AF2463E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8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CAEE3-29D8-4037-8EB5-CFD22C6C891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9CE3A-38E4-449A-9201-4AF2463E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lstad.com/circosc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hyperlink" Target="http://www.falstad.com/loadedstr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Resonance: Strings and Guitars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72971"/>
            <a:ext cx="9144000" cy="1156229"/>
          </a:xfrm>
        </p:spPr>
        <p:txBody>
          <a:bodyPr/>
          <a:lstStyle/>
          <a:p>
            <a:r>
              <a:rPr lang="en-US" dirty="0" smtClean="0"/>
              <a:t>Harmony House and STEM House</a:t>
            </a:r>
          </a:p>
          <a:p>
            <a:r>
              <a:rPr lang="en-US" dirty="0" smtClean="0"/>
              <a:t>November 15,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33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848600" cy="868362"/>
          </a:xfrm>
        </p:spPr>
        <p:txBody>
          <a:bodyPr/>
          <a:lstStyle/>
          <a:p>
            <a:r>
              <a:rPr lang="en-US" dirty="0" smtClean="0"/>
              <a:t>Guitar</a:t>
            </a:r>
            <a:endParaRPr lang="en-US" dirty="0"/>
          </a:p>
        </p:txBody>
      </p:sp>
      <p:pic>
        <p:nvPicPr>
          <p:cNvPr id="3076" name="Picture 4" descr="http://www.guitartabbooks.com/Images/guitarpa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64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Surface (drum head) resonances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17667" cy="6127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Two-dimensional surfaces also have different vibration modes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27" y="2438400"/>
            <a:ext cx="6523812" cy="34793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9033" y="559314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https://www.idrumtune.com/drumhead-vibration-and-the-science-of-sound/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3928533" y="6062133"/>
            <a:ext cx="48937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3"/>
              </a:rPr>
              <a:t>https://www.falstad.com/circosc/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4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 of Guitar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038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wooden plates and air cavity have their own modes which </a:t>
            </a:r>
            <a:r>
              <a:rPr lang="en-US" dirty="0" smtClean="0">
                <a:sym typeface="Wingdings" panose="05000000000000000000" pitchFamily="2" charset="2"/>
              </a:rPr>
              <a:t>respond (or not) to string frequencies.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88" t="69080" r="22270" b="13295"/>
          <a:stretch/>
        </p:blipFill>
        <p:spPr>
          <a:xfrm>
            <a:off x="256670" y="2929467"/>
            <a:ext cx="11456404" cy="19981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0579" y="4927599"/>
            <a:ext cx="3773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https://wurth-guitars.com/en/functionality-of-the-guitar/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5252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7" y="301625"/>
            <a:ext cx="11506200" cy="934508"/>
          </a:xfrm>
        </p:spPr>
        <p:txBody>
          <a:bodyPr/>
          <a:lstStyle/>
          <a:p>
            <a:r>
              <a:rPr lang="en-US" dirty="0" smtClean="0"/>
              <a:t>Body and air cavity enhance some frequencies and soften others, which affects the timbre of the instrument.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6240" y="6343133"/>
            <a:ext cx="3773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https://wurth-guitars.com/en/functionality-of-the-guitar/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1" y="1198749"/>
            <a:ext cx="6231682" cy="5144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397" y="2269067"/>
            <a:ext cx="49868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Plucked string produces a combination of frequencies (fundamental pitch + overtones)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Guitar body (wooden plates, air cavity) responds to input from the strings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short, the guitar body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Makes the string’s sound louder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Makes the string’s sound decay away faster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Alters the timbre of the string’s vibration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8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</a:t>
            </a:r>
            <a:r>
              <a:rPr lang="en-US" dirty="0"/>
              <a:t>C</a:t>
            </a:r>
            <a:r>
              <a:rPr lang="en-US" dirty="0" smtClean="0"/>
              <a:t>ardboard </a:t>
            </a:r>
            <a:r>
              <a:rPr lang="en-US" dirty="0"/>
              <a:t>B</a:t>
            </a:r>
            <a:r>
              <a:rPr lang="en-US" dirty="0" smtClean="0"/>
              <a:t>ox Guitar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6685" y="1690688"/>
                <a:ext cx="11198629" cy="468517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We can use the principles we just discussed to make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simple guitar out of a cardboard box.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Some things to think about…</a:t>
                </a:r>
              </a:p>
              <a:p>
                <a:r>
                  <a:rPr lang="en-US" dirty="0" smtClean="0"/>
                  <a:t>Room on box before sound hole gives room for “frets” (String Length,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Doubling, tripling rubber bands affects pitch (string mass,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Tightening rubber bands affects pitch (string tension,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Stiff bridge (pencil) connects string vibration to box</a:t>
                </a:r>
              </a:p>
              <a:p>
                <a:r>
                  <a:rPr lang="en-US" dirty="0" smtClean="0"/>
                  <a:t>Sound hole – allows air cavity to oscillate with outside air</a:t>
                </a:r>
              </a:p>
              <a:p>
                <a:r>
                  <a:rPr lang="en-US" dirty="0" smtClean="0"/>
                  <a:t>Box plate and air cavity respond to string</a:t>
                </a:r>
              </a:p>
              <a:p>
                <a:r>
                  <a:rPr lang="en-US" dirty="0" smtClean="0"/>
                  <a:t>Have fun!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6685" y="1690688"/>
                <a:ext cx="11198629" cy="4685174"/>
              </a:xfrm>
              <a:blipFill>
                <a:blip r:embed="rId2"/>
                <a:stretch>
                  <a:fillRect l="-979" t="-3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91" y="63327"/>
            <a:ext cx="343015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5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3609"/>
            <a:ext cx="4636314" cy="301360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831" t="36278" r="31024" b="14993"/>
          <a:stretch/>
        </p:blipFill>
        <p:spPr>
          <a:xfrm>
            <a:off x="5715000" y="365125"/>
            <a:ext cx="4639733" cy="3518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4953" t="36043" r="31799" b="22127"/>
          <a:stretch/>
        </p:blipFill>
        <p:spPr>
          <a:xfrm>
            <a:off x="5715000" y="3883590"/>
            <a:ext cx="3302001" cy="233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81" y="4614333"/>
            <a:ext cx="352213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Resonance:  Force and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592733" cy="2949575"/>
          </a:xfrm>
        </p:spPr>
        <p:txBody>
          <a:bodyPr/>
          <a:lstStyle/>
          <a:p>
            <a:r>
              <a:rPr lang="en-US" dirty="0" smtClean="0"/>
              <a:t>Repeating motion at a natural frequency</a:t>
            </a:r>
          </a:p>
          <a:p>
            <a:r>
              <a:rPr lang="en-US" dirty="0" smtClean="0"/>
              <a:t>Sympathetic response</a:t>
            </a:r>
          </a:p>
          <a:p>
            <a:pPr lvl="1"/>
            <a:r>
              <a:rPr lang="en-US" dirty="0" smtClean="0"/>
              <a:t>matching input force’s frequency to natural response frequency</a:t>
            </a:r>
          </a:p>
          <a:p>
            <a:r>
              <a:rPr lang="en-US" dirty="0" smtClean="0"/>
              <a:t>Motion and energy both oscillate</a:t>
            </a:r>
          </a:p>
          <a:p>
            <a:r>
              <a:rPr lang="en-US" dirty="0" smtClean="0"/>
              <a:t>Energy can be put in and taken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4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974" t="35635" r="28353" b="23618"/>
          <a:stretch/>
        </p:blipFill>
        <p:spPr>
          <a:xfrm>
            <a:off x="1371600" y="283481"/>
            <a:ext cx="36576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6" y="1202269"/>
            <a:ext cx="1199947" cy="2734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21" y="3496518"/>
            <a:ext cx="1594379" cy="2746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2660" t="44698" r="38617" b="7359"/>
          <a:stretch/>
        </p:blipFill>
        <p:spPr>
          <a:xfrm>
            <a:off x="3928533" y="3048000"/>
            <a:ext cx="3048001" cy="2861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35" y="704105"/>
            <a:ext cx="1578864" cy="1865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32972" t="24907" r="41532" b="52092"/>
          <a:stretch/>
        </p:blipFill>
        <p:spPr>
          <a:xfrm>
            <a:off x="8737600" y="1947333"/>
            <a:ext cx="2269067" cy="1151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41925" t="16229" r="39344" b="11073"/>
          <a:stretch/>
        </p:blipFill>
        <p:spPr>
          <a:xfrm>
            <a:off x="7395030" y="3048000"/>
            <a:ext cx="1093820" cy="23879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29" y="3240681"/>
            <a:ext cx="2128541" cy="300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1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848600" cy="868362"/>
          </a:xfrm>
        </p:spPr>
        <p:txBody>
          <a:bodyPr/>
          <a:lstStyle/>
          <a:p>
            <a:r>
              <a:rPr lang="en-US" dirty="0" smtClean="0"/>
              <a:t>Guitar</a:t>
            </a:r>
            <a:endParaRPr lang="en-US" dirty="0"/>
          </a:p>
        </p:txBody>
      </p:sp>
      <p:pic>
        <p:nvPicPr>
          <p:cNvPr id="3076" name="Picture 4" descr="http://www.guitartabbooks.com/Images/guitarpa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51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847976"/>
          </a:xfrm>
        </p:spPr>
        <p:txBody>
          <a:bodyPr/>
          <a:lstStyle/>
          <a:p>
            <a:r>
              <a:rPr lang="en-US" dirty="0" smtClean="0"/>
              <a:t>Strings oscillate after pluck</a:t>
            </a:r>
          </a:p>
          <a:p>
            <a:r>
              <a:rPr lang="en-US" dirty="0" smtClean="0"/>
              <a:t>Energy of strings causes wooden body and air inside to resonate</a:t>
            </a:r>
          </a:p>
          <a:p>
            <a:r>
              <a:rPr lang="en-US" dirty="0" smtClean="0"/>
              <a:t>Strings move very little air</a:t>
            </a:r>
          </a:p>
          <a:p>
            <a:r>
              <a:rPr lang="en-US" dirty="0" smtClean="0"/>
              <a:t>Body and air resonances move lots of air </a:t>
            </a:r>
            <a:r>
              <a:rPr lang="en-US" dirty="0" smtClean="0">
                <a:sym typeface="Wingdings" panose="05000000000000000000" pitchFamily="2" charset="2"/>
              </a:rPr>
              <a:t> loudness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Natural frequencies of body and air cavity affect 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5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 on a String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0"/>
                <a:ext cx="3429000" cy="45720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dirty="0"/>
                  <a:t>Wave speed</a:t>
                </a:r>
              </a:p>
              <a:p>
                <a:endParaRPr lang="en-US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𝑣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i="1" dirty="0"/>
                  <a:t>T</a:t>
                </a:r>
                <a:r>
                  <a:rPr lang="en-US" sz="2400" dirty="0"/>
                  <a:t>= tension</a:t>
                </a:r>
              </a:p>
              <a:p>
                <a:pPr marL="0" indent="0" algn="ctr">
                  <a:buNone/>
                </a:pPr>
                <a:r>
                  <a:rPr lang="en-US" sz="2400" i="1" dirty="0">
                    <a:latin typeface="Symbol" pitchFamily="18" charset="2"/>
                  </a:rPr>
                  <a:t>m</a:t>
                </a:r>
                <a:r>
                  <a:rPr lang="en-US" sz="2400" dirty="0"/>
                  <a:t>=linear mass </a:t>
                </a:r>
                <a:r>
                  <a:rPr lang="en-US" sz="2400" dirty="0" smtClean="0"/>
                  <a:t>density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 smtClean="0"/>
                  <a:t>Tension increases speed.</a:t>
                </a:r>
              </a:p>
              <a:p>
                <a:pPr marL="0" indent="0" algn="ctr">
                  <a:buNone/>
                </a:pPr>
                <a:r>
                  <a:rPr lang="en-US" sz="2400" dirty="0" smtClean="0"/>
                  <a:t>Mass reduces speed.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0"/>
                <a:ext cx="3429000" cy="4572000"/>
              </a:xfrm>
              <a:blipFill>
                <a:blip r:embed="rId2"/>
                <a:stretch>
                  <a:fillRect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38" name="Picture 1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2" t="15160" r="10086" b="4804"/>
          <a:stretch/>
        </p:blipFill>
        <p:spPr bwMode="auto">
          <a:xfrm>
            <a:off x="5257800" y="1447800"/>
            <a:ext cx="4193458" cy="447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53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 smtClean="0"/>
              <a:t>Standing Waves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09800" y="5393913"/>
                <a:ext cx="7443020" cy="111325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Geometry </a:t>
                </a:r>
                <a:r>
                  <a:rPr lang="en-US" sz="2400" dirty="0"/>
                  <a:t>determines wavelength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 smtClean="0"/>
                  <a:t>Frequency of each mode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9800" y="5393913"/>
                <a:ext cx="7443020" cy="1113251"/>
              </a:xfrm>
              <a:blipFill>
                <a:blip r:embed="rId2"/>
                <a:stretch>
                  <a:fillRect l="-1148"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6" t="14026" r="11539" b="4040"/>
          <a:stretch/>
        </p:blipFill>
        <p:spPr bwMode="auto">
          <a:xfrm>
            <a:off x="2057401" y="762002"/>
            <a:ext cx="3782727" cy="463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2" t="13833" r="12298" b="3954"/>
          <a:stretch/>
        </p:blipFill>
        <p:spPr bwMode="auto">
          <a:xfrm>
            <a:off x="6370097" y="762001"/>
            <a:ext cx="3587523" cy="463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24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 smtClean="0"/>
              <a:t>Standing Waves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03561" y="1143000"/>
                <a:ext cx="7620001" cy="46990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Frequency of each mode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e>
                    </m:rad>
                  </m:oMath>
                </a14:m>
                <a:endParaRPr lang="en-US" sz="2400" b="0" dirty="0" smtClean="0"/>
              </a:p>
              <a:p>
                <a:pPr lvl="1"/>
                <a:r>
                  <a:rPr lang="en-US" sz="2000" dirty="0" smtClean="0"/>
                  <a:t>Pitch depends on LENGTH, TENSION, MASS of string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A plucked string vibrates at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 pitch….BUT….the other modes are also wiggling…AND…we hear them too!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What are the musical terms used to described this?</a:t>
                </a:r>
              </a:p>
              <a:p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 smtClean="0">
                    <a:hlinkClick r:id="rId2"/>
                  </a:rPr>
                  <a:t>http://www.falstad.com/loadedstring/</a:t>
                </a:r>
                <a:endParaRPr lang="en-US" sz="2400" dirty="0" smtClean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3561" y="1143000"/>
                <a:ext cx="7620001" cy="4699000"/>
              </a:xfrm>
              <a:blipFill>
                <a:blip r:embed="rId3"/>
                <a:stretch>
                  <a:fillRect l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2" t="13833" r="12298" b="3954"/>
          <a:stretch/>
        </p:blipFill>
        <p:spPr bwMode="auto">
          <a:xfrm>
            <a:off x="416038" y="762002"/>
            <a:ext cx="3587523" cy="463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464678" y="196518"/>
                <a:ext cx="10468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678" y="196518"/>
                <a:ext cx="1046890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448002" y="196518"/>
                <a:ext cx="128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002" y="196518"/>
                <a:ext cx="1287853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863911" y="163267"/>
                <a:ext cx="1231747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𝑣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911" y="163267"/>
                <a:ext cx="1231747" cy="427746"/>
              </a:xfrm>
              <a:prstGeom prst="rect">
                <a:avLst/>
              </a:prstGeom>
              <a:blipFill>
                <a:blip r:embed="rId7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85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481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Resonance: Strings and Guitars</vt:lpstr>
      <vt:lpstr>Resonance</vt:lpstr>
      <vt:lpstr>Resonance:  Force and Response</vt:lpstr>
      <vt:lpstr>PowerPoint Presentation</vt:lpstr>
      <vt:lpstr>Guitar</vt:lpstr>
      <vt:lpstr>Guitar</vt:lpstr>
      <vt:lpstr>Waves on a String</vt:lpstr>
      <vt:lpstr>Standing Waves</vt:lpstr>
      <vt:lpstr>Standing Waves</vt:lpstr>
      <vt:lpstr>Guitar</vt:lpstr>
      <vt:lpstr>Circular Surface (drum head) resonances</vt:lpstr>
      <vt:lpstr>Resonance of Guitar Body</vt:lpstr>
      <vt:lpstr>PowerPoint Presentation</vt:lpstr>
      <vt:lpstr>Making a Cardboard Box Guitar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Resonance, Strings, and Guitars</dc:title>
  <dc:creator>build</dc:creator>
  <cp:lastModifiedBy>build</cp:lastModifiedBy>
  <cp:revision>21</cp:revision>
  <dcterms:created xsi:type="dcterms:W3CDTF">2021-10-29T14:53:14Z</dcterms:created>
  <dcterms:modified xsi:type="dcterms:W3CDTF">2021-11-15T13:55:24Z</dcterms:modified>
</cp:coreProperties>
</file>