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5" r:id="rId11"/>
    <p:sldId id="266" r:id="rId12"/>
    <p:sldId id="268" r:id="rId13"/>
    <p:sldId id="270" r:id="rId14"/>
    <p:sldId id="267" r:id="rId15"/>
    <p:sldId id="272" r:id="rId16"/>
    <p:sldId id="271" r:id="rId17"/>
    <p:sldId id="273" r:id="rId18"/>
    <p:sldId id="275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5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EEA5-45F1-4F02-BCCE-AC54F06C60D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6F86-CF64-4659-8CFC-954412D5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8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9600" y="1066800"/>
                <a:ext cx="8001000" cy="51816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2400" i="1" dirty="0" smtClean="0">
                    <a:solidFill>
                      <a:schemeClr val="tx1"/>
                    </a:solidFill>
                    <a:latin typeface="+mj-lt"/>
                  </a:rPr>
                  <a:t>Study of Pseudo-magnetic fields in NSR Exotic 5</a:t>
                </a:r>
                <a:r>
                  <a:rPr lang="en-US" sz="2400" i="1" baseline="30000" dirty="0" smtClean="0">
                    <a:solidFill>
                      <a:schemeClr val="tx1"/>
                    </a:solidFill>
                    <a:latin typeface="+mj-lt"/>
                  </a:rPr>
                  <a:t>th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+mj-lt"/>
                  </a:rPr>
                  <a:t> force experiment</a:t>
                </a:r>
              </a:p>
              <a:p>
                <a:pPr/>
                <a:endParaRPr lang="en-US" sz="24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/>
                <a:r>
                  <a:rPr lang="en-US" sz="2400" i="1" dirty="0" smtClean="0">
                    <a:solidFill>
                      <a:schemeClr val="tx1"/>
                    </a:solidFill>
                    <a:latin typeface="+mj-lt"/>
                  </a:rPr>
                  <a:t>Axial-axial potential </a:t>
                </a:r>
              </a:p>
              <a:p>
                <a:pPr/>
                <a:endParaRPr lang="en-US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𝐴𝐴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𝑝𝑜𝑖𝑛𝑡</m:t>
                          </m:r>
                        </m:sup>
                      </m:sSubSup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ℏ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400" i="1" dirty="0" smtClean="0">
                    <a:solidFill>
                      <a:schemeClr val="tx1"/>
                    </a:solidFill>
                    <a:latin typeface="+mj-lt"/>
                  </a:rPr>
                  <a:t>gives rise to pseudo-magnetic field via</a:t>
                </a:r>
              </a:p>
              <a:p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9600" y="1066800"/>
                <a:ext cx="8001000" cy="5181600"/>
              </a:xfrm>
              <a:blipFill rotWithShape="1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8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1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</a:t>
            </a:r>
            <a:r>
              <a:rPr lang="en-US" dirty="0" smtClean="0"/>
              <a:t> slabs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93477" y="76200"/>
            <a:ext cx="1418978" cy="820770"/>
            <a:chOff x="6293477" y="228600"/>
            <a:chExt cx="1418978" cy="820770"/>
          </a:xfrm>
        </p:grpSpPr>
        <p:sp>
          <p:nvSpPr>
            <p:cNvPr id="9" name="Rectangle 8"/>
            <p:cNvSpPr/>
            <p:nvPr/>
          </p:nvSpPr>
          <p:spPr>
            <a:xfrm>
              <a:off x="6324600" y="604024"/>
              <a:ext cx="1371600" cy="76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995532" y="451624"/>
              <a:ext cx="14868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324600" y="228600"/>
              <a:ext cx="1371600" cy="76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24600" y="315951"/>
              <a:ext cx="1371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701597"/>
              <a:ext cx="1371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3477" y="787760"/>
              <a:ext cx="14189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glass (N=0.75E29/m</a:t>
              </a:r>
              <a:r>
                <a:rPr lang="en-US" sz="1100" baseline="30000" dirty="0" smtClean="0"/>
                <a:t>3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1698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=0.3mm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2846" r="7175" b="5315"/>
          <a:stretch/>
        </p:blipFill>
        <p:spPr>
          <a:xfrm>
            <a:off x="652640" y="1085539"/>
            <a:ext cx="7763107" cy="5554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304800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-0.51pT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368623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400" dirty="0" smtClean="0"/>
              <a:t>0.27pT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17" idx="3"/>
          </p:cNvCxnSpPr>
          <p:nvPr/>
        </p:nvCxnSpPr>
        <p:spPr>
          <a:xfrm>
            <a:off x="1233375" y="1522512"/>
            <a:ext cx="1376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43000" y="3200400"/>
            <a:ext cx="227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5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3409" r="1608" b="3190"/>
          <a:stretch/>
        </p:blipFill>
        <p:spPr>
          <a:xfrm>
            <a:off x="685800" y="917911"/>
            <a:ext cx="7716644" cy="5635289"/>
          </a:xfrm>
        </p:spPr>
      </p:pic>
      <p:sp>
        <p:nvSpPr>
          <p:cNvPr id="5" name="TextBox 4"/>
          <p:cNvSpPr txBox="1"/>
          <p:nvPr/>
        </p:nvSpPr>
        <p:spPr>
          <a:xfrm>
            <a:off x="4876800" y="3965911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Eight 1-mm thick slabs with 2-mm vacuum gaps</a:t>
            </a:r>
          </a:p>
          <a:p>
            <a:r>
              <a:rPr lang="en-US" dirty="0"/>
              <a:t>v</a:t>
            </a:r>
            <a:r>
              <a:rPr lang="en-US" dirty="0" smtClean="0"/>
              <a:t>=[0,0,660m/s],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=1.0mm</a:t>
            </a:r>
          </a:p>
          <a:p>
            <a:endParaRPr lang="en-US" dirty="0"/>
          </a:p>
          <a:p>
            <a:r>
              <a:rPr lang="en-US" dirty="0" smtClean="0"/>
              <a:t>Note: Because of slabs above and below the gap, the y-dependence is almost linear rather than exponential.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28600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versus x, y, 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t="3080" r="7903" b="3788"/>
          <a:stretch/>
        </p:blipFill>
        <p:spPr>
          <a:xfrm>
            <a:off x="886692" y="903249"/>
            <a:ext cx="7419108" cy="5345151"/>
          </a:xfrm>
        </p:spPr>
      </p:pic>
      <p:sp>
        <p:nvSpPr>
          <p:cNvPr id="5" name="TextBox 4"/>
          <p:cNvSpPr txBox="1"/>
          <p:nvPr/>
        </p:nvSpPr>
        <p:spPr>
          <a:xfrm>
            <a:off x="4876800" y="3875049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Eight 1-mm thick slabs with 2-mm vacuum gaps</a:t>
            </a:r>
          </a:p>
          <a:p>
            <a:r>
              <a:rPr lang="en-US" dirty="0"/>
              <a:t>v</a:t>
            </a:r>
            <a:r>
              <a:rPr lang="en-US" dirty="0" smtClean="0"/>
              <a:t>=[0,0,660m/s],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=3.0mm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28600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versus x, y, 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5" y="1017429"/>
            <a:ext cx="8561767" cy="561197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76800" y="4065429"/>
                <a:ext cx="34290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Eight 1-mm thick slabs with 2-mm vacuum gaps</a:t>
                </a:r>
              </a:p>
              <a:p>
                <a:r>
                  <a:rPr lang="en-US" dirty="0"/>
                  <a:t>v</a:t>
                </a:r>
                <a:r>
                  <a:rPr lang="en-US" dirty="0" smtClean="0"/>
                  <a:t>=[0,0,660m/s], 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l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=0.3 mm</a:t>
                </a:r>
              </a:p>
              <a:p>
                <a:endParaRPr lang="en-US" dirty="0"/>
              </a:p>
              <a:p>
                <a:r>
                  <a:rPr lang="en-US" dirty="0" smtClean="0"/>
                  <a:t>Note: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1/3 the thickness of the slab, the slab approximates the semi-infinite slab case in the bulk region away from the edges.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065429"/>
                <a:ext cx="3429000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1421" t="-1179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0" y="228600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versus x, y, 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067042"/>
              </p:ext>
            </p:extLst>
          </p:nvPr>
        </p:nvGraphicFramePr>
        <p:xfrm>
          <a:off x="529683" y="21336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117"/>
                <a:gridCol w="1981200"/>
                <a:gridCol w="1981200"/>
                <a:gridCol w="1825083"/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dirty="0" smtClean="0"/>
                        <a:t>=1E-8</a:t>
                      </a:r>
                    </a:p>
                    <a:p>
                      <a:r>
                        <a:rPr lang="en-US" dirty="0" smtClean="0"/>
                        <a:t>v=</a:t>
                      </a:r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z</a:t>
                      </a:r>
                      <a:r>
                        <a:rPr lang="en-US" dirty="0" smtClean="0"/>
                        <a:t>=660m/s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dirty="0" smtClean="0"/>
                        <a:t>=0.3 mm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dirty="0" smtClean="0"/>
                        <a:t>=1.0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dirty="0" smtClean="0"/>
                        <a:t>=3.0 mm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Avg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pT</a:t>
                      </a:r>
                      <a:r>
                        <a:rPr lang="en-US" baseline="0" dirty="0" smtClean="0"/>
                        <a:t>) corner*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pT</a:t>
                      </a:r>
                      <a:r>
                        <a:rPr lang="en-US" dirty="0" smtClean="0"/>
                        <a:t>) bulk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pT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Semi-</a:t>
                      </a:r>
                      <a:r>
                        <a:rPr lang="en-US" baseline="0" dirty="0" err="1" smtClean="0"/>
                        <a:t>Inf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B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pT</a:t>
                      </a:r>
                      <a:r>
                        <a:rPr lang="en-US" dirty="0" smtClean="0"/>
                        <a:t>) corner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bulk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Semi-</a:t>
                      </a:r>
                      <a:r>
                        <a:rPr lang="en-US" dirty="0" err="1" smtClean="0"/>
                        <a:t>Inf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y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532" y="5791200"/>
            <a:ext cx="20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*corner width = 5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304800"/>
            <a:ext cx="6498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Averaging over volumes in vacuum gap.</a:t>
            </a:r>
          </a:p>
          <a:p>
            <a:r>
              <a:rPr lang="en-US" dirty="0" smtClean="0"/>
              <a:t>These micro-radian rotations, </a:t>
            </a:r>
            <a:r>
              <a:rPr lang="en-US" dirty="0" smtClean="0">
                <a:latin typeface="Symbol" panose="05050102010706020507" pitchFamily="18" charset="2"/>
              </a:rPr>
              <a:t>f,</a:t>
            </a:r>
            <a:r>
              <a:rPr lang="en-US" dirty="0" smtClean="0"/>
              <a:t> are done separately (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=-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n</a:t>
            </a:r>
            <a:r>
              <a:rPr lang="en-US" dirty="0" err="1" smtClean="0"/>
              <a:t>BL</a:t>
            </a:r>
            <a:r>
              <a:rPr lang="en-US" dirty="0" smtClean="0"/>
              <a:t>/v) for</a:t>
            </a:r>
          </a:p>
          <a:p>
            <a:r>
              <a:rPr lang="en-US" dirty="0"/>
              <a:t>x</a:t>
            </a:r>
            <a:r>
              <a:rPr lang="en-US" dirty="0" smtClean="0"/>
              <a:t>- and y- components. </a:t>
            </a:r>
          </a:p>
          <a:p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baseline="-25000" dirty="0" err="1" smtClean="0"/>
              <a:t>x</a:t>
            </a:r>
            <a:r>
              <a:rPr lang="en-US" dirty="0" smtClean="0"/>
              <a:t> means rotation about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v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=7.3m/s,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=660m/s (m=0.65 glass), </a:t>
            </a:r>
            <a:r>
              <a:rPr lang="en-US" sz="1800" dirty="0" err="1">
                <a:latin typeface="Symbol" panose="05050102010706020507" pitchFamily="18" charset="2"/>
              </a:rPr>
              <a:t>l</a:t>
            </a:r>
            <a:r>
              <a:rPr lang="en-US" sz="1800" baseline="-25000" dirty="0" err="1"/>
              <a:t>c</a:t>
            </a:r>
            <a:r>
              <a:rPr lang="en-US" sz="1800" dirty="0"/>
              <a:t>=1.0 mm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4066" r="8052" b="4280"/>
          <a:stretch/>
        </p:blipFill>
        <p:spPr>
          <a:xfrm>
            <a:off x="650488" y="838200"/>
            <a:ext cx="7642302" cy="5817741"/>
          </a:xfrm>
        </p:spPr>
      </p:pic>
      <p:sp>
        <p:nvSpPr>
          <p:cNvPr id="5" name="TextBox 4"/>
          <p:cNvSpPr txBox="1"/>
          <p:nvPr/>
        </p:nvSpPr>
        <p:spPr>
          <a:xfrm>
            <a:off x="4863790" y="39624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Eight 1-mm thick slabs with 2-mm vacuum gaps</a:t>
            </a:r>
          </a:p>
          <a:p>
            <a:r>
              <a:rPr lang="en-US" dirty="0"/>
              <a:t>v</a:t>
            </a:r>
            <a:r>
              <a:rPr lang="en-US" dirty="0" smtClean="0"/>
              <a:t>=[2.6,0,660]m/s,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=1.0 mm</a:t>
            </a:r>
          </a:p>
          <a:p>
            <a:endParaRPr lang="en-US" dirty="0"/>
          </a:p>
          <a:p>
            <a:r>
              <a:rPr lang="en-US" dirty="0" smtClean="0"/>
              <a:t>Note: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i="1" baseline="-25000" dirty="0" smtClean="0"/>
              <a:t>y</a:t>
            </a:r>
            <a:r>
              <a:rPr lang="en-US" dirty="0" smtClean="0"/>
              <a:t> are essentially unchanged. 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z</a:t>
            </a:r>
            <a:r>
              <a:rPr lang="en-US" dirty="0" smtClean="0"/>
              <a:t> is quite small.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0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v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=7.3m/s,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=660m/s </a:t>
            </a:r>
            <a:r>
              <a:rPr lang="en-US" sz="1800" dirty="0"/>
              <a:t>(m=0.65 glass), </a:t>
            </a:r>
            <a:r>
              <a:rPr lang="en-US" sz="1800" dirty="0" err="1" smtClean="0">
                <a:latin typeface="Symbol" panose="05050102010706020507" pitchFamily="18" charset="2"/>
              </a:rPr>
              <a:t>l</a:t>
            </a:r>
            <a:r>
              <a:rPr lang="en-US" sz="1800" baseline="-25000" dirty="0" err="1" smtClean="0"/>
              <a:t>c</a:t>
            </a:r>
            <a:r>
              <a:rPr lang="en-US" sz="1800" dirty="0" smtClean="0"/>
              <a:t>=1.0 </a:t>
            </a:r>
            <a:r>
              <a:rPr lang="en-US" sz="1800" dirty="0"/>
              <a:t>mm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3408" r="7821" b="4609"/>
          <a:stretch/>
        </p:blipFill>
        <p:spPr>
          <a:xfrm>
            <a:off x="609600" y="838200"/>
            <a:ext cx="7567961" cy="5861766"/>
          </a:xfrm>
        </p:spPr>
      </p:pic>
    </p:spTree>
    <p:extLst>
      <p:ext uri="{BB962C8B-B14F-4D97-AF65-F5344CB8AC3E}">
        <p14:creationId xmlns:p14="http://schemas.microsoft.com/office/powerpoint/2010/main" val="300907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64496"/>
              </p:ext>
            </p:extLst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117"/>
                <a:gridCol w="1981200"/>
                <a:gridCol w="1981200"/>
                <a:gridCol w="1825083"/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dirty="0" smtClean="0"/>
                        <a:t>=1E-8</a:t>
                      </a:r>
                    </a:p>
                    <a:p>
                      <a:r>
                        <a:rPr lang="en-US" baseline="0" dirty="0" err="1" smtClean="0"/>
                        <a:t>v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baseline="0" dirty="0" smtClean="0"/>
                        <a:t>=7.3m/s 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z</a:t>
                      </a:r>
                      <a:r>
                        <a:rPr lang="en-US" dirty="0" smtClean="0"/>
                        <a:t>=660m/s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dirty="0" smtClean="0"/>
                        <a:t>=1.0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dirty="0" smtClean="0"/>
                        <a:t>=3.0 mm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Avg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pT</a:t>
                      </a:r>
                      <a:r>
                        <a:rPr lang="en-US" baseline="0" dirty="0" smtClean="0"/>
                        <a:t>) corner*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pT</a:t>
                      </a:r>
                      <a:r>
                        <a:rPr lang="en-US" dirty="0" smtClean="0"/>
                        <a:t>) bulk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pT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Semi-</a:t>
                      </a:r>
                      <a:r>
                        <a:rPr lang="en-US" baseline="0" dirty="0" err="1" smtClean="0"/>
                        <a:t>Inf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Avg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pT</a:t>
                      </a:r>
                      <a:r>
                        <a:rPr lang="en-US" baseline="0" dirty="0" smtClean="0"/>
                        <a:t>) corner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Avg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</a:t>
                      </a:r>
                      <a:r>
                        <a:rPr lang="en-US" baseline="-25000" dirty="0" err="1" smtClean="0"/>
                        <a:t>z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pT</a:t>
                      </a:r>
                      <a:r>
                        <a:rPr lang="en-US" baseline="0" dirty="0" smtClean="0"/>
                        <a:t>) bulk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bulk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smtClean="0"/>
                        <a:t>Semi-</a:t>
                      </a:r>
                      <a:r>
                        <a:rPr lang="en-US" dirty="0" err="1" smtClean="0"/>
                        <a:t>Inf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y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baseline="-25000" dirty="0" err="1" smtClean="0">
                          <a:latin typeface="+mn-lt"/>
                        </a:rPr>
                        <a:t>z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rad</a:t>
                      </a:r>
                      <a:r>
                        <a:rPr lang="en-US" dirty="0" smtClean="0"/>
                        <a:t>) 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1800" i="1" dirty="0" smtClean="0">
                    <a:latin typeface="Cambria Math"/>
                  </a:rPr>
                  <a:t>No-bounce acceptance is 2mm/500mm=4mrad, so expect lots of bounces.  Angular acceptance</a:t>
                </a:r>
                <a:r>
                  <a:rPr lang="en-US" sz="1800" b="0" i="1" dirty="0" smtClean="0">
                    <a:latin typeface="Cambria Math"/>
                  </a:rPr>
                  <a:t> from multiple bounces is limited by glass </a:t>
                </a:r>
                <a:br>
                  <a:rPr lang="en-US" sz="1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𝑔𝑙𝑎𝑠𝑠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=0.65,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/>
                          </a:rPr>
                          <m:t>     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𝑔𝑙𝑎𝑠𝑠</m:t>
                        </m:r>
                      </m:sup>
                    </m:sSubSup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10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Å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=11</m:t>
                    </m:r>
                  </m:oMath>
                </a14:m>
                <a:r>
                  <a:rPr lang="en-US" sz="1800" dirty="0" smtClean="0"/>
                  <a:t>mrad</a:t>
                </a:r>
                <a:br>
                  <a:rPr lang="en-US" sz="1800" dirty="0" smtClean="0"/>
                </a:br>
                <a:r>
                  <a:rPr lang="en-US" sz="1800" dirty="0" err="1" smtClean="0"/>
                  <a:t>v</a:t>
                </a:r>
                <a:r>
                  <a:rPr lang="en-US" sz="1800" baseline="-25000" dirty="0" err="1" smtClean="0"/>
                  <a:t>x</a:t>
                </a:r>
                <a:r>
                  <a:rPr lang="en-US" sz="1800" dirty="0" smtClean="0"/>
                  <a:t>=7.3m/s,   </a:t>
                </a:r>
                <a:r>
                  <a:rPr lang="en-US" sz="1800" dirty="0" err="1" smtClean="0"/>
                  <a:t>v</a:t>
                </a:r>
                <a:r>
                  <a:rPr lang="en-US" sz="1800" baseline="-25000" dirty="0" err="1" smtClean="0"/>
                  <a:t>z</a:t>
                </a:r>
                <a:r>
                  <a:rPr lang="en-US" sz="1800" dirty="0" smtClean="0"/>
                  <a:t>=660m/s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</p:txBody>
          </p:sp>
        </mc:Choice>
        <mc:Fallback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66800" y="6096000"/>
            <a:ext cx="697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So…with maximum divergence, z-rotation component is still quite small. </a:t>
            </a:r>
          </a:p>
          <a:p>
            <a:r>
              <a:rPr lang="en-US" dirty="0" smtClean="0"/>
              <a:t>Y-rotation component is sizable, but beam polarized along 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534400" cy="54403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Since all rotations are small and if field ~constant along trajectory, treat as one classical rotation of the polarization vector (for 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m</a:t>
                </a:r>
                <a:r>
                  <a:rPr lang="en-US" dirty="0" err="1" smtClean="0"/>
                  <a:t>rad</a:t>
                </a:r>
                <a:r>
                  <a:rPr lang="en-US" dirty="0" smtClean="0"/>
                  <a:t>, order doesn’t matter):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2600" b="0" i="1" dirty="0" smtClean="0">
                          <a:latin typeface="Cambria Math"/>
                        </a:rPr>
                        <m:t>=</m:t>
                      </m:r>
                      <m:r>
                        <a:rPr lang="en-US" sz="2600" b="0" i="1" dirty="0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600" b="0" i="1" dirty="0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b="0" i="1" dirty="0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dirty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600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600" b="0" i="0" dirty="0" smtClean="0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600" dirty="0">
                                            <a:latin typeface="Cambria Math"/>
                                          </a:rPr>
                                          <m:t>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dirty="0">
                                            <a:latin typeface="Cambria Math"/>
                                          </a:rPr>
                                          <m:t>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26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600" i="1" dirty="0"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b="0" i="1" dirty="0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b="0" i="0" dirty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600" dirty="0">
                                            <a:latin typeface="Cambria Math"/>
                                          </a:rPr>
                                          <m:t>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dirty="0">
                                            <a:latin typeface="Cambria Math"/>
                                          </a:rPr>
                                          <m:t>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26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600" i="1" dirty="0"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600" i="1" dirty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e>
                                    </m:func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600" dirty="0">
                                            <a:latin typeface="Cambria Math"/>
                                          </a:rPr>
                                          <m:t>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dirty="0">
                                            <a:latin typeface="Cambria Math"/>
                                          </a:rPr>
                                          <m:t>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26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600" i="1" dirty="0"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b="0" i="1" dirty="0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func>
                                <m:r>
                                  <a:rPr lang="en-US" sz="2600" b="0" i="1" dirty="0" smtClean="0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func>
                                      <m:func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600" dirty="0">
                                            <a:latin typeface="Cambria Math"/>
                                          </a:rPr>
                                          <m:t>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dirty="0">
                                            <a:latin typeface="Cambria Math"/>
                                          </a:rPr>
                                          <m:t>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26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600" i="1" dirty="0"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b="0" i="1" dirty="0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2600" b="0" i="1" dirty="0" smtClean="0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600" b="0" i="1" dirty="0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600" i="1" dirty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dirty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 dirty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600" b="0" i="1" dirty="0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 smtClean="0"/>
              </a:p>
              <a:p>
                <a:pPr marL="0" indent="0" algn="ctr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dirty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6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600" i="1" dirty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600" i="1" dirty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6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600" i="1" dirty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 smtClean="0"/>
                  <a:t>;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600" dirty="0" smtClean="0"/>
                  <a:t> is at most 1%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z-rotation is very </a:t>
                </a:r>
                <a:r>
                  <a:rPr lang="en-US" dirty="0" smtClean="0"/>
                  <a:t>small for even most divergent neutrons </a:t>
                </a:r>
                <a:r>
                  <a:rPr lang="en-US" dirty="0"/>
                  <a:t>and since we start polarized in y-direction and y-rotation is also small, the net rotation is  essentially only dependent on rotation from </a:t>
                </a:r>
                <a:r>
                  <a:rPr lang="en-US" i="1" dirty="0"/>
                  <a:t>B</a:t>
                </a:r>
                <a:r>
                  <a:rPr lang="en-US" i="1" baseline="-25000" dirty="0"/>
                  <a:t>x</a:t>
                </a:r>
                <a:r>
                  <a:rPr lang="en-US" dirty="0"/>
                  <a:t>. </a:t>
                </a:r>
                <a:r>
                  <a:rPr lang="en-US" dirty="0" smtClean="0"/>
                  <a:t> So, the simulation code can focus only on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vacuum gap region.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534400" cy="5440363"/>
              </a:xfrm>
              <a:blipFill rotWithShape="1">
                <a:blip r:embed="rId2"/>
                <a:stretch>
                  <a:fillRect l="-857" t="-1794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Field is not constant.  How to deal with in simulation (</a:t>
            </a:r>
            <a:r>
              <a:rPr lang="en-US" sz="3200" dirty="0" err="1" smtClean="0"/>
              <a:t>nSimDark</a:t>
            </a:r>
            <a:r>
              <a:rPr lang="en-US" sz="3200" dirty="0" smtClean="0"/>
              <a:t>)…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000" dirty="0" smtClean="0"/>
                  <a:t>Fringing on front and back (z): small ~4mm/500mm&lt;1% effect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Ignore</a:t>
                </a:r>
                <a:endParaRPr lang="en-US" sz="2000" dirty="0" smtClean="0"/>
              </a:p>
              <a:p>
                <a:r>
                  <a:rPr lang="en-US" sz="2000" dirty="0" smtClean="0"/>
                  <a:t>Fringing on sides (x): not too small, 1—10% depending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scale field size by an average of polynomial fit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within x-range of trajectory if trajectory is mostly in side region.</a:t>
                </a:r>
                <a:endParaRPr lang="en-US" sz="2000" dirty="0" smtClean="0"/>
              </a:p>
              <a:p>
                <a:r>
                  <a:rPr lang="en-US" sz="2000" dirty="0" smtClean="0"/>
                  <a:t>Moving </a:t>
                </a:r>
                <a:r>
                  <a:rPr lang="en-US" sz="2000" dirty="0"/>
                  <a:t>through different </a:t>
                </a:r>
                <a:r>
                  <a:rPr lang="en-US" sz="2000" dirty="0" smtClean="0"/>
                  <a:t>y-values, field changes significantly.  Use analytic integration of polynomial fit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i="1"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along trajectory to determine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𝜙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.  </a:t>
                </a:r>
              </a:p>
              <a:p>
                <a:pPr marL="0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b="0" dirty="0" smtClean="0">
                    <a:sym typeface="Wingdings" panose="05000000000000000000" pitchFamily="2" charset="2"/>
                  </a:rPr>
                  <a:t>For example,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=1.0</m:t>
                    </m:r>
                  </m:oMath>
                </a14:m>
                <a:r>
                  <a:rPr lang="en-US" sz="2000" dirty="0" smtClean="0"/>
                  <a:t>mm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=0.28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+2.8</m:t>
                    </m:r>
                    <m:r>
                      <a:rPr lang="en-US" sz="2000" b="0" i="1" dirty="0" smtClean="0">
                        <a:latin typeface="Cambria Math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</a:rPr>
                      <m:t>−2.4</m:t>
                    </m:r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pT</a:t>
                </a:r>
                <a:r>
                  <a:rPr lang="en-US" sz="2000" dirty="0" smtClean="0"/>
                  <a:t>)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[0,2]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𝑧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So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nary>
                      <m:nary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2000" b="0" dirty="0" smtClean="0"/>
                  <a:t>=…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2022" r="-1037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1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229600" cy="64008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Solving for pseudo-magnetic field by equating above equations we get a differential field due to a bulk material</a:t>
                </a:r>
                <a:endParaRPr lang="en-US" sz="1800" b="0" dirty="0" smtClean="0"/>
              </a:p>
              <a:p>
                <a:pPr marL="0" indent="0">
                  <a:buNone/>
                </a:pPr>
                <a:endParaRPr lang="en-US" sz="1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𝐴𝐴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/>
                            </a:rPr>
                            <m:t> ℏ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8 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𝑑𝑥𝑑𝑦𝑑𝑧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err="1" smtClean="0"/>
                  <a:t>Matlab</a:t>
                </a:r>
                <a:r>
                  <a:rPr lang="en-US" sz="1800" dirty="0" smtClean="0"/>
                  <a:t> c</a:t>
                </a:r>
                <a:r>
                  <a:rPr lang="en-US" sz="1800" dirty="0" smtClean="0"/>
                  <a:t>ode sums </a:t>
                </a:r>
                <a:r>
                  <a:rPr lang="en-US" sz="1800" dirty="0" smtClean="0"/>
                  <a:t>over slab source points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to calculate pseudo magnetic field due to finite slab.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Note:  For semi-infinite slab with beam parallel to surface,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1800" dirty="0" smtClean="0"/>
                  <a:t> This eliminates</a:t>
                </a:r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B</a:t>
                </a:r>
                <a:r>
                  <a:rPr lang="en-US" sz="1800" i="1" baseline="-25000" dirty="0" err="1" smtClean="0"/>
                  <a:t>z</a:t>
                </a:r>
                <a:r>
                  <a:rPr lang="en-US" sz="1800" i="1" dirty="0" smtClean="0"/>
                  <a:t> </a:t>
                </a:r>
                <a:r>
                  <a:rPr lang="en-US" sz="1800" dirty="0" smtClean="0"/>
                  <a:t>and symmetry </a:t>
                </a:r>
                <a:r>
                  <a:rPr lang="en-US" sz="1800" dirty="0" smtClean="0"/>
                  <a:t>of semi-infinite slab eliminates </a:t>
                </a:r>
                <a:r>
                  <a:rPr lang="en-US" sz="1800" i="1" dirty="0" smtClean="0"/>
                  <a:t>B</a:t>
                </a:r>
                <a:r>
                  <a:rPr lang="en-US" sz="1800" i="1" baseline="-25000" dirty="0" smtClean="0"/>
                  <a:t>y</a:t>
                </a:r>
                <a:r>
                  <a:rPr lang="en-US" sz="1800" dirty="0" smtClean="0"/>
                  <a:t>, leaving only a horizontal pseudo-magnetic field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Using </a:t>
                </a:r>
                <a:r>
                  <a:rPr lang="en-US" sz="1800" dirty="0" smtClean="0"/>
                  <a:t>cylindrical coordinates to </a:t>
                </a:r>
                <a:r>
                  <a:rPr lang="en-US" sz="1800" dirty="0" smtClean="0"/>
                  <a:t>integrate over the semi-infinite </a:t>
                </a:r>
                <a:r>
                  <a:rPr lang="en-US" sz="1800" dirty="0" smtClean="0"/>
                  <a:t>slab, where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0,∞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𝜃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,2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−∞,0</m:t>
                        </m:r>
                      </m:e>
                    </m:d>
                  </m:oMath>
                </a14:m>
                <a:r>
                  <a:rPr lang="en-US" sz="1800" dirty="0" smtClean="0"/>
                  <a:t>, yields </a:t>
                </a:r>
                <a:r>
                  <a:rPr lang="en-US" sz="1800" dirty="0" smtClean="0"/>
                  <a:t>the equation from </a:t>
                </a:r>
                <a:r>
                  <a:rPr lang="en-US" sz="1800" dirty="0" err="1" smtClean="0"/>
                  <a:t>Piegsa</a:t>
                </a:r>
                <a:r>
                  <a:rPr lang="en-US" sz="1800" dirty="0" smtClean="0"/>
                  <a:t> and </a:t>
                </a:r>
                <a:r>
                  <a:rPr lang="en-US" sz="1800" dirty="0" err="1" smtClean="0"/>
                  <a:t>Pignol</a:t>
                </a:r>
                <a:r>
                  <a:rPr lang="en-US" sz="1800" dirty="0" smtClean="0"/>
                  <a:t>. [</a:t>
                </a:r>
                <a:r>
                  <a:rPr lang="en-US" sz="1800" dirty="0" err="1" smtClean="0"/>
                  <a:t>JoP</a:t>
                </a:r>
                <a:r>
                  <a:rPr lang="en-US" sz="1800" dirty="0" smtClean="0"/>
                  <a:t>: Conf. Series </a:t>
                </a:r>
                <a:r>
                  <a:rPr lang="en-US" sz="1800" b="1" dirty="0" smtClean="0"/>
                  <a:t>340</a:t>
                </a:r>
                <a:r>
                  <a:rPr lang="en-US" sz="1800" dirty="0" smtClean="0"/>
                  <a:t> (2012) 012043, eq. 7</a:t>
                </a:r>
                <a:r>
                  <a:rPr lang="en-US" sz="1800" dirty="0" smtClean="0"/>
                  <a:t>],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Δ</m:t>
                    </m:r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is the vertical distance from the slab surface to the field point.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sz="1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4 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ℏ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/>
                          </a:rPr>
                          <m:t>×</m:t>
                        </m:r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  <m:r>
                          <a:rPr lang="en-US" sz="1800" b="0" i="1" smtClean="0">
                            <a:latin typeface="Cambria Math"/>
                          </a:rPr>
                          <m:t>) </m:t>
                        </m:r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Δ</m:t>
                        </m:r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  <m:r>
                          <a:rPr lang="en-US" sz="1800" i="1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229600" cy="6400800"/>
              </a:xfrm>
              <a:blipFill rotWithShape="1">
                <a:blip r:embed="rId2"/>
                <a:stretch>
                  <a:fillRect l="-222" t="-47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be 5"/>
          <p:cNvSpPr/>
          <p:nvPr/>
        </p:nvSpPr>
        <p:spPr>
          <a:xfrm>
            <a:off x="3352800" y="2057400"/>
            <a:ext cx="1905000" cy="1676400"/>
          </a:xfrm>
          <a:prstGeom prst="cube">
            <a:avLst>
              <a:gd name="adj" fmla="val 76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3657600" y="2514600"/>
            <a:ext cx="7324" cy="8235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2971800" y="3338153"/>
            <a:ext cx="69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V="1">
            <a:off x="3664924" y="1752600"/>
            <a:ext cx="1516676" cy="15855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0" y="32004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42523" y="236071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90893" y="15679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6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6" y="228600"/>
            <a:ext cx="8528582" cy="6049963"/>
          </a:xfrm>
        </p:spPr>
      </p:pic>
    </p:spTree>
    <p:extLst>
      <p:ext uri="{BB962C8B-B14F-4D97-AF65-F5344CB8AC3E}">
        <p14:creationId xmlns:p14="http://schemas.microsoft.com/office/powerpoint/2010/main" val="297316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5562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Semi-infinite slab approximation with </a:t>
                </a:r>
                <a:r>
                  <a:rPr lang="en-US" sz="1600" dirty="0" err="1" smtClean="0"/>
                  <a:t>N</a:t>
                </a:r>
                <a:r>
                  <a:rPr lang="en-US" sz="1600" baseline="-25000" dirty="0" err="1" smtClean="0"/>
                  <a:t>Cu</a:t>
                </a:r>
                <a:r>
                  <a:rPr lang="en-US" sz="1600" dirty="0" smtClean="0"/>
                  <a:t>=1.9*10</a:t>
                </a:r>
                <a:r>
                  <a:rPr lang="en-US" sz="1600" baseline="30000" dirty="0" smtClean="0"/>
                  <a:t>29</a:t>
                </a:r>
                <a:r>
                  <a:rPr lang="en-US" sz="1600" dirty="0" smtClean="0"/>
                  <a:t> /m</a:t>
                </a:r>
                <a:r>
                  <a:rPr lang="en-US" sz="1600" baseline="30000" dirty="0" smtClean="0"/>
                  <a:t>3</a:t>
                </a:r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 smtClean="0"/>
                  <a:t>=</a:t>
                </a:r>
                <a:r>
                  <a:rPr lang="en-US" sz="1600" dirty="0" smtClean="0"/>
                  <a:t>1mm at y=0.7mm, v=660m/s gives B=1.8pT which agrees with a 10-mm thick </a:t>
                </a:r>
                <a:r>
                  <a:rPr lang="en-US" sz="1600" dirty="0" smtClean="0"/>
                  <a:t>slab away from edges.  </a:t>
                </a:r>
                <a:r>
                  <a:rPr lang="en-US" sz="1600" dirty="0" smtClean="0"/>
                  <a:t>1-mm thick slab gives slightly smaller field</a:t>
                </a:r>
                <a:r>
                  <a:rPr lang="en-US" sz="1600" dirty="0" smtClean="0"/>
                  <a:t>.  Note that </a:t>
                </a:r>
                <a:r>
                  <a:rPr lang="en-US" sz="1600" dirty="0" err="1" smtClean="0"/>
                  <a:t>B</a:t>
                </a:r>
                <a:r>
                  <a:rPr lang="en-US" sz="1600" baseline="-25000" dirty="0" err="1" smtClean="0"/>
                  <a:t>z</a:t>
                </a:r>
                <a:r>
                  <a:rPr lang="en-US" sz="1600" dirty="0" smtClean="0"/>
                  <a:t> = 0 when v=</a:t>
                </a: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z</a:t>
                </a:r>
                <a:r>
                  <a:rPr lang="en-US" sz="1600" dirty="0" smtClean="0"/>
                  <a:t>.  Code focuses on corner region of slab, x~-25mm, z~0mm.</a:t>
                </a:r>
                <a:endParaRPr lang="en-US" sz="1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5562600"/>
                <a:ext cx="8229600" cy="1143000"/>
              </a:xfrm>
              <a:blipFill rotWithShape="1">
                <a:blip r:embed="rId2"/>
                <a:stretch>
                  <a:fillRect l="-296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4572" r="8130" b="5874"/>
          <a:stretch/>
        </p:blipFill>
        <p:spPr>
          <a:xfrm>
            <a:off x="572429" y="228600"/>
            <a:ext cx="7835590" cy="53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8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1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</a:t>
            </a:r>
            <a:r>
              <a:rPr lang="en-US" dirty="0" smtClean="0"/>
              <a:t> slab versus </a:t>
            </a:r>
            <a:r>
              <a:rPr lang="en-US" b="1" dirty="0" smtClean="0"/>
              <a:t>4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48823" y="76200"/>
            <a:ext cx="7166140" cy="1009339"/>
            <a:chOff x="1148823" y="228600"/>
            <a:chExt cx="7166140" cy="1009339"/>
          </a:xfrm>
        </p:grpSpPr>
        <p:sp>
          <p:nvSpPr>
            <p:cNvPr id="6" name="Rectangle 5"/>
            <p:cNvSpPr/>
            <p:nvPr/>
          </p:nvSpPr>
          <p:spPr>
            <a:xfrm>
              <a:off x="1421780" y="625397"/>
              <a:ext cx="1371600" cy="76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107580" y="472997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324600" y="604024"/>
              <a:ext cx="1371600" cy="76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995532" y="451624"/>
              <a:ext cx="14868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324600" y="228600"/>
              <a:ext cx="1371600" cy="76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24600" y="315951"/>
              <a:ext cx="1371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701597"/>
              <a:ext cx="1371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8823" y="683941"/>
              <a:ext cx="1917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 (N=1.9E29/m</a:t>
              </a:r>
              <a:r>
                <a:rPr lang="en-US" baseline="30000" dirty="0" smtClean="0"/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36775" y="868607"/>
              <a:ext cx="227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glass (N=0.75E29/m</a:t>
              </a:r>
              <a:r>
                <a:rPr lang="en-US" baseline="30000" dirty="0" smtClean="0"/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200" y="16985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=1mm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4706" r="7232" b="5569"/>
          <a:stretch/>
        </p:blipFill>
        <p:spPr>
          <a:xfrm>
            <a:off x="581307" y="1234074"/>
            <a:ext cx="7788348" cy="5547726"/>
          </a:xfrm>
        </p:spPr>
      </p:pic>
    </p:spTree>
    <p:extLst>
      <p:ext uri="{BB962C8B-B14F-4D97-AF65-F5344CB8AC3E}">
        <p14:creationId xmlns:p14="http://schemas.microsoft.com/office/powerpoint/2010/main" val="217989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</a:t>
            </a:r>
            <a:r>
              <a:rPr lang="en-US" dirty="0" smtClean="0"/>
              <a:t> </a:t>
            </a:r>
            <a:r>
              <a:rPr lang="en-US" dirty="0" smtClean="0"/>
              <a:t>slab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1780" y="410324"/>
            <a:ext cx="1371600" cy="76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07580" y="257924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5191" y="468868"/>
            <a:ext cx="1221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Cu (N=1.9E29/m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121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" y="16985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=1mm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1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</a:t>
            </a:r>
            <a:r>
              <a:rPr lang="en-US" dirty="0" smtClean="0"/>
              <a:t> slabs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77222" y="76200"/>
            <a:ext cx="1418978" cy="901617"/>
            <a:chOff x="6277222" y="76200"/>
            <a:chExt cx="1418978" cy="901617"/>
          </a:xfrm>
        </p:grpSpPr>
        <p:sp>
          <p:nvSpPr>
            <p:cNvPr id="9" name="Rectangle 8"/>
            <p:cNvSpPr/>
            <p:nvPr/>
          </p:nvSpPr>
          <p:spPr>
            <a:xfrm>
              <a:off x="6324600" y="451624"/>
              <a:ext cx="1371600" cy="76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995532" y="299224"/>
              <a:ext cx="14868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324600" y="76200"/>
              <a:ext cx="1371600" cy="76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24600" y="163551"/>
              <a:ext cx="1371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549197"/>
              <a:ext cx="1371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77222" y="716207"/>
              <a:ext cx="14189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glass (N=0.75E29/m</a:t>
              </a:r>
              <a:r>
                <a:rPr lang="en-US" sz="1100" baseline="30000" dirty="0" smtClean="0"/>
                <a:t>3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3269" r="5417" b="4033"/>
          <a:stretch/>
        </p:blipFill>
        <p:spPr>
          <a:xfrm>
            <a:off x="685800" y="1085539"/>
            <a:ext cx="7750098" cy="5728837"/>
          </a:xfrm>
        </p:spPr>
      </p:pic>
      <p:sp>
        <p:nvSpPr>
          <p:cNvPr id="16" name="TextBox 15"/>
          <p:cNvSpPr txBox="1"/>
          <p:nvPr/>
        </p:nvSpPr>
        <p:spPr>
          <a:xfrm>
            <a:off x="76200" y="16985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=1mm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31242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-1.8pT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136564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+1.1pT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837203" y="1519535"/>
            <a:ext cx="2289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8200" y="3276600"/>
            <a:ext cx="227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42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</a:t>
            </a:r>
            <a:r>
              <a:rPr lang="en-US" dirty="0" smtClean="0"/>
              <a:t> </a:t>
            </a:r>
            <a:r>
              <a:rPr lang="en-US" dirty="0" smtClean="0"/>
              <a:t>slab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1780" y="410324"/>
            <a:ext cx="1371600" cy="76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07580" y="257924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1391" y="468868"/>
            <a:ext cx="1221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Cu (N=1.9E29/m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1698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=3mm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4050" r="6098" b="4185"/>
          <a:stretch/>
        </p:blipFill>
        <p:spPr>
          <a:xfrm>
            <a:off x="685800" y="874029"/>
            <a:ext cx="7917366" cy="59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9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1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 </a:t>
            </a:r>
            <a:r>
              <a:rPr lang="en-US" dirty="0" smtClean="0"/>
              <a:t>slabs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324600" y="76200"/>
            <a:ext cx="1418978" cy="810807"/>
            <a:chOff x="6324600" y="228600"/>
            <a:chExt cx="1418978" cy="810807"/>
          </a:xfrm>
        </p:grpSpPr>
        <p:sp>
          <p:nvSpPr>
            <p:cNvPr id="9" name="Rectangle 8"/>
            <p:cNvSpPr/>
            <p:nvPr/>
          </p:nvSpPr>
          <p:spPr>
            <a:xfrm>
              <a:off x="6324600" y="604024"/>
              <a:ext cx="1371600" cy="76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995532" y="451624"/>
              <a:ext cx="14868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324600" y="228600"/>
              <a:ext cx="1371600" cy="76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24600" y="315951"/>
              <a:ext cx="1371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701597"/>
              <a:ext cx="1371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777797"/>
              <a:ext cx="14189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glass (N=0.75E29/m</a:t>
              </a:r>
              <a:r>
                <a:rPr lang="en-US" sz="1100" baseline="30000" dirty="0" smtClean="0"/>
                <a:t>3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1698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=3mm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4099" r="7155" b="3498"/>
          <a:stretch/>
        </p:blipFill>
        <p:spPr>
          <a:xfrm>
            <a:off x="685800" y="1084204"/>
            <a:ext cx="7620000" cy="57751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1710" y="25146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-1.8pT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6965" y="12954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+1.2pT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7435" y="1447800"/>
            <a:ext cx="3187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01310" y="2667000"/>
            <a:ext cx="227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0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1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8</a:t>
            </a:r>
            <a:r>
              <a:rPr lang="en-US" dirty="0" smtClean="0"/>
              <a:t> slabs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1698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=3.0mm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251460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</a:t>
            </a:r>
            <a:r>
              <a:rPr lang="en-US" sz="1400" dirty="0" smtClean="0"/>
              <a:t>2.25</a:t>
            </a:r>
            <a:r>
              <a:rPr lang="en-US" sz="1400" dirty="0" smtClean="0"/>
              <a:t>pT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140023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+1.43pT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2740" y="1277036"/>
            <a:ext cx="1376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44984" y="2668488"/>
            <a:ext cx="227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057310" y="457200"/>
            <a:ext cx="988187" cy="1823851"/>
            <a:chOff x="8057310" y="457200"/>
            <a:chExt cx="988187" cy="1823851"/>
          </a:xfrm>
        </p:grpSpPr>
        <p:sp>
          <p:nvSpPr>
            <p:cNvPr id="9" name="Rectangle 8"/>
            <p:cNvSpPr/>
            <p:nvPr/>
          </p:nvSpPr>
          <p:spPr>
            <a:xfrm>
              <a:off x="8067907" y="2043533"/>
              <a:ext cx="977590" cy="104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534400" y="1315695"/>
              <a:ext cx="10597" cy="2083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8067907" y="1530391"/>
              <a:ext cx="977590" cy="104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67907" y="1649785"/>
              <a:ext cx="977590" cy="1041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67907" y="2176898"/>
              <a:ext cx="977590" cy="1041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57310" y="970342"/>
              <a:ext cx="977590" cy="104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57310" y="457200"/>
              <a:ext cx="977590" cy="104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57310" y="576594"/>
              <a:ext cx="977590" cy="1041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57310" y="1103707"/>
              <a:ext cx="977590" cy="1041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4185" r="8699" b="5102"/>
          <a:stretch/>
        </p:blipFill>
        <p:spPr>
          <a:xfrm>
            <a:off x="990600" y="903529"/>
            <a:ext cx="7023409" cy="55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1446</Words>
  <Application>Microsoft Office PowerPoint</Application>
  <PresentationFormat>On-screen Show (4:3)</PresentationFormat>
  <Paragraphs>181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Semi-infinite slab approximation with NCu=1.9*1029 /m3, λ_c=1mm at y=0.7mm, v=660m/s gives B=1.8pT which agrees with a 10-mm thick slab away from edges.  1-mm thick slab gives slightly smaller field.  Note that Bz = 0 when v=vz.  Code focuses on corner region of slab, x~-25mm, z~0mm.</vt:lpstr>
      <vt:lpstr>1 slab versus 4</vt:lpstr>
      <vt:lpstr>1 slab</vt:lpstr>
      <vt:lpstr>4 slabs</vt:lpstr>
      <vt:lpstr>1 slab</vt:lpstr>
      <vt:lpstr>4 slabs</vt:lpstr>
      <vt:lpstr>8 slabs</vt:lpstr>
      <vt:lpstr>4 slabs</vt:lpstr>
      <vt:lpstr>PowerPoint Presentation</vt:lpstr>
      <vt:lpstr>PowerPoint Presentation</vt:lpstr>
      <vt:lpstr>PowerPoint Presentation</vt:lpstr>
      <vt:lpstr>PowerPoint Presentation</vt:lpstr>
      <vt:lpstr>vx=7.3m/s, vz=660m/s (m=0.65 glass), lc=1.0 mm </vt:lpstr>
      <vt:lpstr>vx=7.3m/s, vz=660m/s (m=0.65 glass), lc=1.0 mm </vt:lpstr>
      <vt:lpstr>No-bounce acceptance is 2mm/500mm=4mrad, so expect lots of bounces.  Angular acceptance from multiple bounces is limited by glass  m_glass=0.65, 〖      θ〗_c^glass (10Å)=11mrad vx=7.3m/s,   vz=660m/s </vt:lpstr>
      <vt:lpstr>PowerPoint Presentation</vt:lpstr>
      <vt:lpstr>Field is not constant.  How to deal with in simulation (nSimDark)…</vt:lpstr>
      <vt:lpstr>PowerPoint Presentation</vt:lpstr>
      <vt:lpstr>PowerPoint Presentation</vt:lpstr>
    </vt:vector>
  </TitlesOfParts>
  <Company>Gettysburg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</dc:creator>
  <cp:lastModifiedBy>Bret</cp:lastModifiedBy>
  <cp:revision>96</cp:revision>
  <dcterms:created xsi:type="dcterms:W3CDTF">2015-05-22T13:04:34Z</dcterms:created>
  <dcterms:modified xsi:type="dcterms:W3CDTF">2015-05-28T18:35:15Z</dcterms:modified>
</cp:coreProperties>
</file>